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4116" r:id="rId2"/>
  </p:sldMasterIdLst>
  <p:notesMasterIdLst>
    <p:notesMasterId r:id="rId46"/>
  </p:notesMasterIdLst>
  <p:sldIdLst>
    <p:sldId id="788" r:id="rId3"/>
    <p:sldId id="789" r:id="rId4"/>
    <p:sldId id="746" r:id="rId5"/>
    <p:sldId id="747" r:id="rId6"/>
    <p:sldId id="748" r:id="rId7"/>
    <p:sldId id="715" r:id="rId8"/>
    <p:sldId id="676" r:id="rId9"/>
    <p:sldId id="791" r:id="rId10"/>
    <p:sldId id="779" r:id="rId11"/>
    <p:sldId id="733" r:id="rId12"/>
    <p:sldId id="735" r:id="rId13"/>
    <p:sldId id="723" r:id="rId14"/>
    <p:sldId id="698" r:id="rId15"/>
    <p:sldId id="716" r:id="rId16"/>
    <p:sldId id="718" r:id="rId17"/>
    <p:sldId id="730" r:id="rId18"/>
    <p:sldId id="731" r:id="rId19"/>
    <p:sldId id="717" r:id="rId20"/>
    <p:sldId id="781" r:id="rId21"/>
    <p:sldId id="754" r:id="rId22"/>
    <p:sldId id="753" r:id="rId23"/>
    <p:sldId id="778" r:id="rId24"/>
    <p:sldId id="696" r:id="rId25"/>
    <p:sldId id="743" r:id="rId26"/>
    <p:sldId id="742" r:id="rId27"/>
    <p:sldId id="755" r:id="rId28"/>
    <p:sldId id="751" r:id="rId29"/>
    <p:sldId id="792" r:id="rId30"/>
    <p:sldId id="780" r:id="rId31"/>
    <p:sldId id="786" r:id="rId32"/>
    <p:sldId id="688" r:id="rId33"/>
    <p:sldId id="758" r:id="rId34"/>
    <p:sldId id="764" r:id="rId35"/>
    <p:sldId id="765" r:id="rId36"/>
    <p:sldId id="766" r:id="rId37"/>
    <p:sldId id="799" r:id="rId38"/>
    <p:sldId id="798" r:id="rId39"/>
    <p:sldId id="770" r:id="rId40"/>
    <p:sldId id="773" r:id="rId41"/>
    <p:sldId id="784" r:id="rId42"/>
    <p:sldId id="794" r:id="rId43"/>
    <p:sldId id="796" r:id="rId44"/>
    <p:sldId id="670" r:id="rId45"/>
  </p:sldIdLst>
  <p:sldSz cx="12190413" cy="6859588"/>
  <p:notesSz cx="6858000" cy="9144000"/>
  <p:defaultTextStyle>
    <a:defPPr>
      <a:defRPr lang="zh-CN"/>
    </a:defPPr>
    <a:lvl1pPr algn="l" defTabSz="96306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78355" indent="131230" algn="l" defTabSz="96306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3060" indent="256111" algn="l" defTabSz="96306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45648" indent="383108" algn="l" defTabSz="96306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0352" indent="507987" algn="l" defTabSz="96306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B05BB"/>
    <a:srgbClr val="85DFFF"/>
    <a:srgbClr val="FF6600"/>
    <a:srgbClr val="EB6100"/>
    <a:srgbClr val="FF8A00"/>
    <a:srgbClr val="FF896D"/>
    <a:srgbClr val="FF7D25"/>
    <a:srgbClr val="FF9C25"/>
    <a:srgbClr val="00AC4E"/>
    <a:srgbClr val="FFCA8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661" autoAdjust="0"/>
    <p:restoredTop sz="91863" autoAdjust="0"/>
  </p:normalViewPr>
  <p:slideViewPr>
    <p:cSldViewPr>
      <p:cViewPr varScale="1">
        <p:scale>
          <a:sx n="76" d="100"/>
          <a:sy n="76" d="100"/>
        </p:scale>
        <p:origin x="-762" y="-84"/>
      </p:cViewPr>
      <p:guideLst>
        <p:guide orient="horz" pos="2161"/>
        <p:guide pos="38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724500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724500">
              <a:buFont typeface="Arial" pitchFamily="34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FD8B1F7-232B-4228-B1FE-2F91033C54E0}" type="datetime1">
              <a:rPr lang="zh-CN" altLang="en-US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1331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3317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0">
              <a:spcBef>
                <a:spcPct val="30000"/>
              </a:spcBef>
            </a:pPr>
            <a:r>
              <a:rPr lang="zh-CN" altLang="en-US" sz="1200"/>
              <a:t>单击此处编辑母版文本样式</a:t>
            </a:r>
          </a:p>
          <a:p>
            <a:pPr defTabSz="0">
              <a:spcBef>
                <a:spcPct val="30000"/>
              </a:spcBef>
            </a:pPr>
            <a:r>
              <a:rPr lang="zh-CN" altLang="en-US" sz="1200"/>
              <a:t>第二级</a:t>
            </a:r>
          </a:p>
          <a:p>
            <a:pPr defTabSz="0">
              <a:spcBef>
                <a:spcPct val="30000"/>
              </a:spcBef>
            </a:pPr>
            <a:r>
              <a:rPr lang="zh-CN" altLang="en-US" sz="1200"/>
              <a:t>第三级</a:t>
            </a:r>
          </a:p>
          <a:p>
            <a:pPr defTabSz="0">
              <a:spcBef>
                <a:spcPct val="30000"/>
              </a:spcBef>
            </a:pPr>
            <a:r>
              <a:rPr lang="zh-CN" altLang="en-US" sz="1200"/>
              <a:t>第四级</a:t>
            </a:r>
          </a:p>
          <a:p>
            <a:pPr defTabSz="0">
              <a:spcBef>
                <a:spcPct val="30000"/>
              </a:spcBef>
            </a:pPr>
            <a:r>
              <a:rPr lang="zh-CN" altLang="en-US" sz="120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724500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723900">
              <a:buFont typeface="Arial" pitchFamily="34" charset="0"/>
              <a:buNone/>
              <a:defRPr/>
            </a:lvl1pPr>
          </a:lstStyle>
          <a:p>
            <a:fld id="{039E9471-7D5C-43A8-BBA8-0F3C7B13993F}" type="slidenum">
              <a:rPr lang="zh-CN" altLang="en-US"/>
              <a:pPr/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xmlns="" val="338414932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80472" indent="124881" algn="l" defTabSz="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65176" indent="249760" algn="l" defTabSz="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447764" indent="376757" algn="l" defTabSz="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932469" indent="501638" algn="l" defTabSz="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418710" algn="l" defTabSz="9674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2453" algn="l" defTabSz="9674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6195" algn="l" defTabSz="9674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9938" algn="l" defTabSz="96748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29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39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40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41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42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43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FD8B1F7-232B-4228-B1FE-2F91033C54E0}" type="datetime1">
              <a:rPr lang="zh-CN" altLang="en-US" smtClean="0"/>
              <a:pPr>
                <a:defRPr/>
              </a:pPr>
              <a:t>2015/8/19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9E9471-7D5C-43A8-BBA8-0F3C7B13993F}" type="slidenum">
              <a:rPr lang="zh-CN" altLang="en-US" smtClean="0"/>
              <a:pPr/>
              <a:t>12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3945" y="2130810"/>
            <a:ext cx="10362523" cy="147039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7890" y="3886876"/>
            <a:ext cx="8534633" cy="1752707"/>
          </a:xfrm>
        </p:spPr>
        <p:txBody>
          <a:bodyPr/>
          <a:lstStyle>
            <a:lvl1pPr marL="0" indent="0" algn="ctr">
              <a:buNone/>
              <a:defRPr/>
            </a:lvl1pPr>
            <a:lvl2pPr marL="483743" indent="0" algn="ctr">
              <a:buNone/>
              <a:defRPr/>
            </a:lvl2pPr>
            <a:lvl3pPr marL="967484" indent="0" algn="ctr">
              <a:buNone/>
              <a:defRPr/>
            </a:lvl3pPr>
            <a:lvl4pPr marL="1451228" indent="0" algn="ctr">
              <a:buNone/>
              <a:defRPr/>
            </a:lvl4pPr>
            <a:lvl5pPr marL="1934969" indent="0" algn="ctr">
              <a:buNone/>
              <a:defRPr/>
            </a:lvl5pPr>
            <a:lvl6pPr marL="2418710" indent="0" algn="ctr">
              <a:buNone/>
              <a:defRPr/>
            </a:lvl6pPr>
            <a:lvl7pPr marL="2902453" indent="0" algn="ctr">
              <a:buNone/>
              <a:defRPr/>
            </a:lvl7pPr>
            <a:lvl8pPr marL="3386195" indent="0" algn="ctr">
              <a:buNone/>
              <a:defRPr/>
            </a:lvl8pPr>
            <a:lvl9pPr marL="3869938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6EF52-17E8-4F26-8005-287959F1EFE5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6565C-5703-4898-9081-F4DC36179F30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E719D-8BFC-4294-9BE6-17E16E0AF94A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61668-E656-44A0-8A79-531181D9C382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401" y="275597"/>
            <a:ext cx="2741835" cy="573200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857" y="275597"/>
            <a:ext cx="8069260" cy="573200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47234-F5CC-4BCD-BCDA-09B5435FFF6A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44BF4-3CA3-4DBA-97C5-139B4515E583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12190413" cy="182922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8850" tIns="54425" rIns="108850" bIns="54425" anchor="ctr"/>
          <a:lstStyle/>
          <a:p>
            <a:endParaRPr lang="zh-CN" alt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3174" y="381088"/>
            <a:ext cx="9117413" cy="3366279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06347" y="6478500"/>
            <a:ext cx="2844430" cy="168314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939636" y="6478500"/>
            <a:ext cx="3047603" cy="16831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76165" y="6478500"/>
            <a:ext cx="2844430" cy="168314"/>
          </a:xfrm>
        </p:spPr>
        <p:txBody>
          <a:bodyPr/>
          <a:lstStyle>
            <a:lvl1pPr algn="ctr">
              <a:defRPr/>
            </a:lvl1pPr>
          </a:lstStyle>
          <a:p>
            <a:fld id="{91B74959-6045-4543-AFA6-B0A15A0065DE}" type="slidenum">
              <a:rPr lang="zh-CN" altLang="en-US"/>
              <a:pPr/>
              <a:t>‹#›</a:t>
            </a:fld>
            <a:endParaRPr lang="en-US" altLang="zh-CN"/>
          </a:p>
        </p:txBody>
      </p:sp>
      <p:pic>
        <p:nvPicPr>
          <p:cNvPr id="4103" name="Picture 7" descr="artplus_nature_naturalcity42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3088" y="3167796"/>
            <a:ext cx="5900499" cy="2989954"/>
          </a:xfrm>
          <a:prstGeom prst="rect">
            <a:avLst/>
          </a:prstGeom>
          <a:noFill/>
        </p:spPr>
      </p:pic>
      <p:pic>
        <p:nvPicPr>
          <p:cNvPr id="4108" name="Picture 12" descr="artplus_nature_naturalcity42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4026" y="3353576"/>
            <a:ext cx="2205280" cy="878091"/>
          </a:xfrm>
          <a:prstGeom prst="rect">
            <a:avLst/>
          </a:prstGeom>
          <a:noFill/>
        </p:spPr>
      </p:pic>
      <p:pic>
        <p:nvPicPr>
          <p:cNvPr id="4106" name="Picture 10" descr="artplus_nature_naturalcity42_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93586" y="2896271"/>
            <a:ext cx="1483591" cy="866976"/>
          </a:xfrm>
          <a:prstGeom prst="rect">
            <a:avLst/>
          </a:prstGeom>
          <a:noFill/>
        </p:spPr>
      </p:pic>
      <p:pic>
        <p:nvPicPr>
          <p:cNvPr id="4109" name="Picture 13" descr="artplus_nature_naturalcity42_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8167" y="4595289"/>
            <a:ext cx="6548114" cy="1883211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347" y="4420623"/>
            <a:ext cx="8533289" cy="1143265"/>
          </a:xfrm>
        </p:spPr>
        <p:txBody>
          <a:bodyPr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347" y="5716323"/>
            <a:ext cx="8533289" cy="38108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100" b="1" i="1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10799201" y="152436"/>
            <a:ext cx="1188040" cy="47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850" tIns="54425" rIns="108850" bIns="54425">
            <a:spAutoFit/>
          </a:bodyPr>
          <a:lstStyle/>
          <a:p>
            <a:pPr algn="r"/>
            <a:r>
              <a:rPr lang="en-US" altLang="zh-CN" sz="2400" b="1">
                <a:solidFill>
                  <a:srgbClr val="000000"/>
                </a:solidFill>
                <a:latin typeface="Verdana" pitchFamily="34" charset="0"/>
                <a:ea typeface="宋体" pitchFamily="2" charset="-122"/>
              </a:rPr>
              <a:t>LOGO</a:t>
            </a:r>
          </a:p>
        </p:txBody>
      </p:sp>
      <p:pic>
        <p:nvPicPr>
          <p:cNvPr id="4105" name="Picture 9" descr="artplus_nature_naturalcity42_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6949" y="3097930"/>
            <a:ext cx="3961884" cy="571632"/>
          </a:xfrm>
          <a:prstGeom prst="rect">
            <a:avLst/>
          </a:prstGeom>
          <a:noFill/>
        </p:spPr>
      </p:pic>
      <p:pic>
        <p:nvPicPr>
          <p:cNvPr id="4104" name="Picture 8" descr="artplus_nature_naturalcity42_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3769" y="1994362"/>
            <a:ext cx="2061365" cy="1664085"/>
          </a:xfrm>
          <a:prstGeom prst="rect">
            <a:avLst/>
          </a:prstGeom>
          <a:noFill/>
        </p:spPr>
      </p:pic>
      <p:pic>
        <p:nvPicPr>
          <p:cNvPr id="4107" name="Picture 11" descr="artplus_nature_naturalcity42_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0490" y="2862926"/>
            <a:ext cx="831742" cy="579571"/>
          </a:xfrm>
          <a:prstGeom prst="rect">
            <a:avLst/>
          </a:prstGeom>
          <a:noFill/>
        </p:spPr>
      </p:pic>
      <p:pic>
        <p:nvPicPr>
          <p:cNvPr id="4224" name="Picture 128" descr="a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12478242" y="95272"/>
            <a:ext cx="2404220" cy="2070579"/>
          </a:xfrm>
          <a:prstGeom prst="rect">
            <a:avLst/>
          </a:prstGeom>
          <a:noFill/>
        </p:spPr>
      </p:pic>
      <p:pic>
        <p:nvPicPr>
          <p:cNvPr id="4225" name="Picture 129" descr="b_1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3604162" y="1968956"/>
            <a:ext cx="1439146" cy="470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" y="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737F3-141A-447B-8776-4250D7A4210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251" indent="0">
              <a:buNone/>
              <a:defRPr sz="2100"/>
            </a:lvl2pPr>
            <a:lvl3pPr marL="1088502" indent="0">
              <a:buNone/>
              <a:defRPr sz="1900"/>
            </a:lvl3pPr>
            <a:lvl4pPr marL="1632753" indent="0">
              <a:buNone/>
              <a:defRPr sz="1700"/>
            </a:lvl4pPr>
            <a:lvl5pPr marL="2177004" indent="0">
              <a:buNone/>
              <a:defRPr sz="1700"/>
            </a:lvl5pPr>
            <a:lvl6pPr marL="2721254" indent="0">
              <a:buNone/>
              <a:defRPr sz="1700"/>
            </a:lvl6pPr>
            <a:lvl7pPr marL="3265505" indent="0">
              <a:buNone/>
              <a:defRPr sz="1700"/>
            </a:lvl7pPr>
            <a:lvl8pPr marL="3809756" indent="0">
              <a:buNone/>
              <a:defRPr sz="1700"/>
            </a:lvl8pPr>
            <a:lvl9pPr marL="4354007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12794-5493-47A0-8957-BC6835CD45C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295700"/>
            <a:ext cx="5384099" cy="503036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295700"/>
            <a:ext cx="5384099" cy="503036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1F20A-C6D0-400F-89D4-E0A8A498F8B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1361-617F-443B-AA9F-8AEC1343716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2907F-872C-4A34-A3CC-617685417B3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F2647-15CA-4F33-99C9-2A780AE118C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42B77-9DEF-4CF7-9708-8207BB7DAAB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1937D-A8DB-46D8-AFCD-947029BA5A68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F391D-9D5E-4C9D-AD3B-1158F9E56520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DEFB4-6D2E-44C3-A44B-DA43C6823D2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77203-17D6-4949-8076-93FBCC7A471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28653"/>
            <a:ext cx="2742843" cy="60974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28653"/>
            <a:ext cx="8025355" cy="60974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1B2BA-BDE5-4945-BB9A-0DB8F81207A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28653"/>
            <a:ext cx="10971372" cy="86856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521" y="1295700"/>
            <a:ext cx="10971372" cy="503036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0" y="6538839"/>
            <a:ext cx="2844430" cy="244532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538839"/>
            <a:ext cx="3860297" cy="244532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538839"/>
            <a:ext cx="2844430" cy="244532"/>
          </a:xfrm>
        </p:spPr>
        <p:txBody>
          <a:bodyPr/>
          <a:lstStyle>
            <a:lvl1pPr>
              <a:defRPr/>
            </a:lvl1pPr>
          </a:lstStyle>
          <a:p>
            <a:fld id="{B623DA48-45BF-4FB0-8E62-A3D109ED7C8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667" y="4407816"/>
            <a:ext cx="10362523" cy="1362842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667" y="2907174"/>
            <a:ext cx="10362523" cy="1500641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743" indent="0">
              <a:buNone/>
              <a:defRPr sz="1900"/>
            </a:lvl2pPr>
            <a:lvl3pPr marL="967484" indent="0">
              <a:buNone/>
              <a:defRPr sz="1700"/>
            </a:lvl3pPr>
            <a:lvl4pPr marL="1451228" indent="0">
              <a:buNone/>
              <a:defRPr sz="1500"/>
            </a:lvl4pPr>
            <a:lvl5pPr marL="1934969" indent="0">
              <a:buNone/>
              <a:defRPr sz="1500"/>
            </a:lvl5pPr>
            <a:lvl6pPr marL="2418710" indent="0">
              <a:buNone/>
              <a:defRPr sz="1500"/>
            </a:lvl6pPr>
            <a:lvl7pPr marL="2902453" indent="0">
              <a:buNone/>
              <a:defRPr sz="1500"/>
            </a:lvl7pPr>
            <a:lvl8pPr marL="3386195" indent="0">
              <a:buNone/>
              <a:defRPr sz="1500"/>
            </a:lvl8pPr>
            <a:lvl9pPr marL="3869938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3A01F-46C5-4B2D-8A7E-3C3B4E4ED93C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D8811-B86D-4835-9F74-F9A2E01CA833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859" y="1482157"/>
            <a:ext cx="5404707" cy="452544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5851" y="1482157"/>
            <a:ext cx="5406388" cy="452544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2DEC6-5BA2-4CAF-9C08-983100F516B9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32FFB-D1B7-43A8-979E-FF13EAC7B4BB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859" y="273915"/>
            <a:ext cx="10970700" cy="114438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859" y="1535930"/>
            <a:ext cx="5386227" cy="64025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743" indent="0">
              <a:buNone/>
              <a:defRPr sz="2100" b="1"/>
            </a:lvl2pPr>
            <a:lvl3pPr marL="967484" indent="0">
              <a:buNone/>
              <a:defRPr sz="1900" b="1"/>
            </a:lvl3pPr>
            <a:lvl4pPr marL="1451228" indent="0">
              <a:buNone/>
              <a:defRPr sz="1700" b="1"/>
            </a:lvl4pPr>
            <a:lvl5pPr marL="1934969" indent="0">
              <a:buNone/>
              <a:defRPr sz="1700" b="1"/>
            </a:lvl5pPr>
            <a:lvl6pPr marL="2418710" indent="0">
              <a:buNone/>
              <a:defRPr sz="1700" b="1"/>
            </a:lvl6pPr>
            <a:lvl7pPr marL="2902453" indent="0">
              <a:buNone/>
              <a:defRPr sz="1700" b="1"/>
            </a:lvl7pPr>
            <a:lvl8pPr marL="3386195" indent="0">
              <a:buNone/>
              <a:defRPr sz="1700" b="1"/>
            </a:lvl8pPr>
            <a:lvl9pPr marL="3869938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859" y="2176182"/>
            <a:ext cx="5386227" cy="395073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652" y="1535930"/>
            <a:ext cx="5387908" cy="64025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743" indent="0">
              <a:buNone/>
              <a:defRPr sz="2100" b="1"/>
            </a:lvl2pPr>
            <a:lvl3pPr marL="967484" indent="0">
              <a:buNone/>
              <a:defRPr sz="1900" b="1"/>
            </a:lvl3pPr>
            <a:lvl4pPr marL="1451228" indent="0">
              <a:buNone/>
              <a:defRPr sz="1700" b="1"/>
            </a:lvl4pPr>
            <a:lvl5pPr marL="1934969" indent="0">
              <a:buNone/>
              <a:defRPr sz="1700" b="1"/>
            </a:lvl5pPr>
            <a:lvl6pPr marL="2418710" indent="0">
              <a:buNone/>
              <a:defRPr sz="1700" b="1"/>
            </a:lvl6pPr>
            <a:lvl7pPr marL="2902453" indent="0">
              <a:buNone/>
              <a:defRPr sz="1700" b="1"/>
            </a:lvl7pPr>
            <a:lvl8pPr marL="3386195" indent="0">
              <a:buNone/>
              <a:defRPr sz="1700" b="1"/>
            </a:lvl8pPr>
            <a:lvl9pPr marL="3869938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652" y="2176182"/>
            <a:ext cx="5387908" cy="395073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5FC81-36C0-4088-A5CF-39284EDD5A00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86342-820F-4E9D-9E3B-32D42F21B5FB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2F091-CEC9-4A47-8ECD-E2DD2A056367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5D1C2-73A0-42CF-9CC8-074DCF4D1B4A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BE15D-1F47-433C-BB75-700CB53AB15A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00744-52E7-43CF-90BB-D90DCA6CFD53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858" y="273914"/>
            <a:ext cx="4010269" cy="116118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291" y="273915"/>
            <a:ext cx="6814266" cy="585299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858" y="1435105"/>
            <a:ext cx="4010269" cy="4691810"/>
          </a:xfrm>
        </p:spPr>
        <p:txBody>
          <a:bodyPr/>
          <a:lstStyle>
            <a:lvl1pPr marL="0" indent="0">
              <a:buNone/>
              <a:defRPr sz="1500"/>
            </a:lvl1pPr>
            <a:lvl2pPr marL="483743" indent="0">
              <a:buNone/>
              <a:defRPr sz="1300"/>
            </a:lvl2pPr>
            <a:lvl3pPr marL="967484" indent="0">
              <a:buNone/>
              <a:defRPr sz="1100"/>
            </a:lvl3pPr>
            <a:lvl4pPr marL="1451228" indent="0">
              <a:buNone/>
              <a:defRPr sz="900"/>
            </a:lvl4pPr>
            <a:lvl5pPr marL="1934969" indent="0">
              <a:buNone/>
              <a:defRPr sz="900"/>
            </a:lvl5pPr>
            <a:lvl6pPr marL="2418710" indent="0">
              <a:buNone/>
              <a:defRPr sz="900"/>
            </a:lvl6pPr>
            <a:lvl7pPr marL="2902453" indent="0">
              <a:buNone/>
              <a:defRPr sz="900"/>
            </a:lvl7pPr>
            <a:lvl8pPr marL="3386195" indent="0">
              <a:buNone/>
              <a:defRPr sz="900"/>
            </a:lvl8pPr>
            <a:lvl9pPr marL="3869938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B8568-3B62-4162-AE55-4967A46A10BC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263E9-34CE-4923-99C4-BA4C9AD5CC0F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26" y="4801043"/>
            <a:ext cx="7314920" cy="56799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26" y="613365"/>
            <a:ext cx="7314920" cy="4115417"/>
          </a:xfrm>
        </p:spPr>
        <p:txBody>
          <a:bodyPr/>
          <a:lstStyle>
            <a:lvl1pPr marL="0" indent="0">
              <a:buNone/>
              <a:defRPr sz="3300"/>
            </a:lvl1pPr>
            <a:lvl2pPr marL="483743" indent="0">
              <a:buNone/>
              <a:defRPr sz="2900"/>
            </a:lvl2pPr>
            <a:lvl3pPr marL="967484" indent="0">
              <a:buNone/>
              <a:defRPr sz="2500"/>
            </a:lvl3pPr>
            <a:lvl4pPr marL="1451228" indent="0">
              <a:buNone/>
              <a:defRPr sz="2100"/>
            </a:lvl4pPr>
            <a:lvl5pPr marL="1934969" indent="0">
              <a:buNone/>
              <a:defRPr sz="2100"/>
            </a:lvl5pPr>
            <a:lvl6pPr marL="2418710" indent="0">
              <a:buNone/>
              <a:defRPr sz="2100"/>
            </a:lvl6pPr>
            <a:lvl7pPr marL="2902453" indent="0">
              <a:buNone/>
              <a:defRPr sz="2100"/>
            </a:lvl7pPr>
            <a:lvl8pPr marL="3386195" indent="0">
              <a:buNone/>
              <a:defRPr sz="2100"/>
            </a:lvl8pPr>
            <a:lvl9pPr marL="3869938" indent="0">
              <a:buNone/>
              <a:defRPr sz="2100"/>
            </a:lvl9pPr>
          </a:lstStyle>
          <a:p>
            <a:pPr lvl="0"/>
            <a:endParaRPr lang="zh-CN" altLang="en-US" noProof="0" smtClean="0">
              <a:sym typeface="Lucida Sans Unicode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26" y="5369032"/>
            <a:ext cx="7314920" cy="804934"/>
          </a:xfrm>
        </p:spPr>
        <p:txBody>
          <a:bodyPr/>
          <a:lstStyle>
            <a:lvl1pPr marL="0" indent="0">
              <a:buNone/>
              <a:defRPr sz="1500"/>
            </a:lvl1pPr>
            <a:lvl2pPr marL="483743" indent="0">
              <a:buNone/>
              <a:defRPr sz="1300"/>
            </a:lvl2pPr>
            <a:lvl3pPr marL="967484" indent="0">
              <a:buNone/>
              <a:defRPr sz="1100"/>
            </a:lvl3pPr>
            <a:lvl4pPr marL="1451228" indent="0">
              <a:buNone/>
              <a:defRPr sz="900"/>
            </a:lvl4pPr>
            <a:lvl5pPr marL="1934969" indent="0">
              <a:buNone/>
              <a:defRPr sz="900"/>
            </a:lvl5pPr>
            <a:lvl6pPr marL="2418710" indent="0">
              <a:buNone/>
              <a:defRPr sz="900"/>
            </a:lvl6pPr>
            <a:lvl7pPr marL="2902453" indent="0">
              <a:buNone/>
              <a:defRPr sz="900"/>
            </a:lvl7pPr>
            <a:lvl8pPr marL="3386195" indent="0">
              <a:buNone/>
              <a:defRPr sz="900"/>
            </a:lvl8pPr>
            <a:lvl9pPr marL="3869938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4645C-E179-4A73-9CA2-C715457BA822}" type="datetime1">
              <a:rPr lang="zh-CN" altLang="en-US"/>
              <a:pPr>
                <a:defRPr/>
              </a:pPr>
              <a:t>2015/8/19</a:t>
            </a:fld>
            <a:endParaRPr lang="zh-CN" altLang="en-US" sz="19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10AED-55A6-4889-B727-A02BEFE70926}" type="slidenum">
              <a:rPr lang="zh-CN" altLang="en-US"/>
              <a:pPr/>
              <a:t>‹#›</a:t>
            </a:fld>
            <a:endParaRPr lang="zh-CN" altLang="en-US" sz="1900" b="0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521" y="275230"/>
            <a:ext cx="10973489" cy="1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875" tIns="49936" rIns="99875" bIns="499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Lucida Sans Unicode" pitchFamily="34" charset="0"/>
              </a:rPr>
              <a:t>单击此处编辑母版标题样式</a:t>
            </a:r>
          </a:p>
        </p:txBody>
      </p:sp>
      <p:sp>
        <p:nvSpPr>
          <p:cNvPr id="1027" name="文本占位符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482011"/>
            <a:ext cx="10973489" cy="452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875" tIns="49936" rIns="99875" bIns="499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Lucida Sans Unicode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Lucida Sans Unicode" pitchFamily="34" charset="0"/>
              </a:rPr>
              <a:t>第二级</a:t>
            </a:r>
          </a:p>
          <a:p>
            <a:pPr lvl="2"/>
            <a:r>
              <a:rPr lang="zh-CN" smtClean="0">
                <a:sym typeface="Lucida Sans Unicode" pitchFamily="34" charset="0"/>
              </a:rPr>
              <a:t>第三级</a:t>
            </a:r>
          </a:p>
          <a:p>
            <a:pPr lvl="3"/>
            <a:r>
              <a:rPr lang="zh-CN" smtClean="0">
                <a:sym typeface="Lucida Sans Unicode" pitchFamily="34" charset="0"/>
              </a:rPr>
              <a:t>第四级</a:t>
            </a:r>
          </a:p>
          <a:p>
            <a:pPr lvl="4"/>
            <a:r>
              <a:rPr lang="zh-CN" smtClean="0">
                <a:sym typeface="Lucida Sans Unicode" pitchFamily="34" charset="0"/>
              </a:rPr>
              <a:t>第五级</a:t>
            </a:r>
          </a:p>
        </p:txBody>
      </p:sp>
      <p:sp>
        <p:nvSpPr>
          <p:cNvPr id="1028" name="日期占位符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7151" y="6408635"/>
            <a:ext cx="2560833" cy="36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875" tIns="49936" rIns="99875" bIns="49936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00">
                <a:latin typeface="Lucida Sans Unicode" pitchFamily="34" charset="0"/>
                <a:ea typeface="MS PGothic" pitchFamily="34" charset="-128"/>
                <a:sym typeface="Lucida Sans Unicode" pitchFamily="34" charset="0"/>
              </a:defRPr>
            </a:lvl1pPr>
          </a:lstStyle>
          <a:p>
            <a:pPr>
              <a:defRPr/>
            </a:pPr>
            <a:fld id="{31EC5550-AE09-4E9A-AE0C-7DC2F1B16B05}" type="datetime1">
              <a:rPr lang="zh-CN" altLang="en-US"/>
              <a:pPr>
                <a:defRPr/>
              </a:pPr>
              <a:t>2015/8/19</a:t>
            </a:fld>
            <a:endParaRPr lang="zh-CN" altLang="en-US"/>
          </a:p>
        </p:txBody>
      </p:sp>
      <p:sp>
        <p:nvSpPr>
          <p:cNvPr id="1029" name="页脚占位符 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9124" y="6408635"/>
            <a:ext cx="3136492" cy="36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875" tIns="49936" rIns="99875" bIns="499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00">
                <a:latin typeface="Lucida Sans Unicode" pitchFamily="34" charset="0"/>
                <a:ea typeface="MS PGothic" pitchFamily="34" charset="-128"/>
                <a:sym typeface="Lucida Sans Unicode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27984" y="6408635"/>
            <a:ext cx="486770" cy="36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875" tIns="49936" rIns="99875" bIns="499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100" b="1">
                <a:latin typeface="Lucida Sans Unicode" pitchFamily="34" charset="0"/>
                <a:ea typeface="MS PGothic" pitchFamily="34" charset="-128"/>
                <a:sym typeface="Lucida Sans Unicode" pitchFamily="34" charset="0"/>
              </a:defRPr>
            </a:lvl1pPr>
          </a:lstStyle>
          <a:p>
            <a:fld id="{F147D384-B3EB-4322-8964-0E6A5A40BE1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  <a:sym typeface="Lucida Sans Unicode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5pPr>
      <a:lvl6pPr marL="483743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6pPr>
      <a:lvl7pPr marL="967484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7pPr>
      <a:lvl8pPr marL="1451228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8pPr>
      <a:lvl9pPr marL="1934969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 Unicode" pitchFamily="34" charset="0"/>
          <a:ea typeface="黑体" pitchFamily="49" charset="-122"/>
          <a:sym typeface="Lucida Sans Unicode" pitchFamily="34" charset="0"/>
        </a:defRPr>
      </a:lvl9pPr>
    </p:titleStyle>
    <p:bodyStyle>
      <a:lvl1pPr marL="395807" indent="-275160" algn="l" defTabSz="0" rtl="0" eaLnBrk="0" fontAlgn="base" hangingPunct="0">
        <a:spcBef>
          <a:spcPts val="417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800">
          <a:solidFill>
            <a:schemeClr val="tx1"/>
          </a:solidFill>
          <a:latin typeface="+mn-lt"/>
          <a:ea typeface="+mn-ea"/>
          <a:cs typeface="+mn-cs"/>
          <a:sym typeface="Lucida Sans Unicode" pitchFamily="34" charset="0"/>
        </a:defRPr>
      </a:lvl1pPr>
      <a:lvl2pPr marL="675200" indent="-245527" algn="l" defTabSz="0" rtl="0" eaLnBrk="0" fontAlgn="base" hangingPunct="0">
        <a:spcBef>
          <a:spcPts val="351"/>
        </a:spcBef>
        <a:spcAft>
          <a:spcPct val="0"/>
        </a:spcAft>
        <a:buClr>
          <a:schemeClr val="accent1"/>
        </a:buClr>
        <a:buSzPct val="68000"/>
        <a:buFont typeface="Verdana" pitchFamily="34" charset="0"/>
        <a:buChar char="◦"/>
        <a:defRPr sz="3700">
          <a:solidFill>
            <a:schemeClr val="tx1"/>
          </a:solidFill>
          <a:latin typeface="+mn-lt"/>
          <a:ea typeface="+mn-ea"/>
          <a:sym typeface="Lucida Sans Unicode" pitchFamily="34" charset="0"/>
        </a:defRPr>
      </a:lvl2pPr>
      <a:lvl3pPr marL="935543" indent="-245527" algn="l" defTabSz="0" rtl="0" eaLnBrk="0" fontAlgn="base" hangingPunct="0">
        <a:spcBef>
          <a:spcPts val="367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300">
          <a:solidFill>
            <a:schemeClr val="tx1"/>
          </a:solidFill>
          <a:latin typeface="+mn-lt"/>
          <a:ea typeface="+mn-ea"/>
          <a:sym typeface="Lucida Sans Unicode" pitchFamily="34" charset="0"/>
        </a:defRPr>
      </a:lvl3pPr>
      <a:lvl4pPr marL="1244569" indent="-245527" algn="l" defTabSz="0" rtl="0" eaLnBrk="0" fontAlgn="base" hangingPunct="0">
        <a:spcBef>
          <a:spcPts val="367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000">
          <a:solidFill>
            <a:schemeClr val="tx1"/>
          </a:solidFill>
          <a:latin typeface="+mn-lt"/>
          <a:ea typeface="+mn-ea"/>
          <a:sym typeface="Lucida Sans Unicode" pitchFamily="34" charset="0"/>
        </a:defRPr>
      </a:lvl4pPr>
      <a:lvl5pPr marL="1494329" indent="-247644" algn="l" defTabSz="0" rtl="0" eaLnBrk="0" fontAlgn="base" hangingPunct="0">
        <a:spcBef>
          <a:spcPts val="367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  <a:ea typeface="+mn-ea"/>
          <a:sym typeface="Lucida Sans Unicode" pitchFamily="34" charset="0"/>
        </a:defRPr>
      </a:lvl5pPr>
      <a:lvl6pPr marL="1982000" indent="-250270" algn="l" defTabSz="0" rtl="0" eaLnBrk="0" fontAlgn="base" hangingPunct="0">
        <a:spcBef>
          <a:spcPts val="371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  <a:ea typeface="+mn-ea"/>
          <a:sym typeface="Lucida Sans Unicode" pitchFamily="34" charset="0"/>
        </a:defRPr>
      </a:lvl6pPr>
      <a:lvl7pPr marL="2465741" indent="-250270" algn="l" defTabSz="0" rtl="0" eaLnBrk="0" fontAlgn="base" hangingPunct="0">
        <a:spcBef>
          <a:spcPts val="371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  <a:ea typeface="+mn-ea"/>
          <a:sym typeface="Lucida Sans Unicode" pitchFamily="34" charset="0"/>
        </a:defRPr>
      </a:lvl7pPr>
      <a:lvl8pPr marL="2949484" indent="-250270" algn="l" defTabSz="0" rtl="0" eaLnBrk="0" fontAlgn="base" hangingPunct="0">
        <a:spcBef>
          <a:spcPts val="371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  <a:ea typeface="+mn-ea"/>
          <a:sym typeface="Lucida Sans Unicode" pitchFamily="34" charset="0"/>
        </a:defRPr>
      </a:lvl8pPr>
      <a:lvl9pPr marL="3433225" indent="-250270" algn="l" defTabSz="0" rtl="0" eaLnBrk="0" fontAlgn="base" hangingPunct="0">
        <a:spcBef>
          <a:spcPts val="371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  <a:ea typeface="+mn-ea"/>
          <a:sym typeface="Lucida Sans Unicode" pitchFamily="34" charset="0"/>
        </a:defRPr>
      </a:lvl9pPr>
    </p:bodyStyle>
    <p:otherStyle>
      <a:defPPr>
        <a:defRPr lang="zh-CN"/>
      </a:defPPr>
      <a:lvl1pPr marL="0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743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484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228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4969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0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2453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195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938" algn="l" defTabSz="967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/>
          <a:srcRect b="38461"/>
          <a:stretch>
            <a:fillRect/>
          </a:stretch>
        </p:blipFill>
        <p:spPr bwMode="auto">
          <a:xfrm>
            <a:off x="0" y="6326065"/>
            <a:ext cx="12190413" cy="543051"/>
          </a:xfrm>
          <a:prstGeom prst="rect">
            <a:avLst/>
          </a:prstGeom>
          <a:noFill/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12190413" cy="121948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8850" tIns="54425" rIns="108850" bIns="54425" anchor="ctr"/>
          <a:lstStyle/>
          <a:p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295700"/>
            <a:ext cx="10971372" cy="503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0" y="6538839"/>
            <a:ext cx="2844430" cy="24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538839"/>
            <a:ext cx="3860297" cy="24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538839"/>
            <a:ext cx="2844430" cy="24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fld id="{4E32172A-B75B-4B2E-8E57-77340B6C697D}" type="slidenum">
              <a:rPr lang="zh-CN" altLang="en-US"/>
              <a:pPr/>
              <a:t>‹#›</a:t>
            </a:fld>
            <a:endParaRPr lang="en-US" altLang="zh-CN"/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520582" y="5937038"/>
            <a:ext cx="1646552" cy="833630"/>
          </a:xfrm>
          <a:prstGeom prst="rect">
            <a:avLst/>
          </a:prstGeom>
          <a:noFill/>
        </p:spPr>
      </p:pic>
      <p:pic>
        <p:nvPicPr>
          <p:cNvPr id="1034" name="Picture 10" descr="artplus_nature_naturalcity42_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41215" y="5917983"/>
            <a:ext cx="1104756" cy="158787"/>
          </a:xfrm>
          <a:prstGeom prst="rect">
            <a:avLst/>
          </a:prstGeom>
          <a:noFill/>
        </p:spPr>
      </p:pic>
      <p:pic>
        <p:nvPicPr>
          <p:cNvPr id="1035" name="Picture 11" descr="artplus_nature_naturalcity42_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880368" y="5609937"/>
            <a:ext cx="573541" cy="463657"/>
          </a:xfrm>
          <a:prstGeom prst="rect">
            <a:avLst/>
          </a:prstGeom>
          <a:noFill/>
        </p:spPr>
      </p:pic>
      <p:pic>
        <p:nvPicPr>
          <p:cNvPr id="1036" name="Picture 12" descr="artplus_nature_naturalcity42_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802061" y="5851293"/>
            <a:ext cx="230687" cy="161962"/>
          </a:xfrm>
          <a:prstGeom prst="rect">
            <a:avLst/>
          </a:prstGeom>
          <a:noFill/>
        </p:spPr>
      </p:pic>
      <p:pic>
        <p:nvPicPr>
          <p:cNvPr id="1037" name="Picture 13" descr="artplus_nature_naturalcity42_i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290948" y="5970382"/>
            <a:ext cx="615869" cy="244532"/>
          </a:xfrm>
          <a:prstGeom prst="rect">
            <a:avLst/>
          </a:prstGeom>
          <a:noFill/>
        </p:spPr>
      </p:pic>
      <p:pic>
        <p:nvPicPr>
          <p:cNvPr id="1038" name="Picture 14" descr="artplus_nature_naturalcity42_c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415814" y="5944976"/>
            <a:ext cx="412697" cy="241356"/>
          </a:xfrm>
          <a:prstGeom prst="rect">
            <a:avLst/>
          </a:prstGeom>
          <a:noFill/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567142" y="6335592"/>
            <a:ext cx="1826445" cy="523996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28653"/>
            <a:ext cx="10971372" cy="8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pic>
        <p:nvPicPr>
          <p:cNvPr id="1044" name="Picture 20" descr="a1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12831681" y="328689"/>
            <a:ext cx="1257136" cy="1082926"/>
          </a:xfrm>
          <a:prstGeom prst="rect">
            <a:avLst/>
          </a:prstGeom>
          <a:noFill/>
        </p:spPr>
      </p:pic>
      <p:pic>
        <p:nvPicPr>
          <p:cNvPr id="1045" name="Picture 21" descr="b_1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-1320628" y="1371918"/>
            <a:ext cx="1100523" cy="35885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5pPr>
      <a:lvl6pPr marL="544251"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6pPr>
      <a:lvl7pPr marL="1088502"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7pPr>
      <a:lvl8pPr marL="1632753"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8pPr>
      <a:lvl9pPr marL="2177004" algn="ctr" rtl="0" fontAlgn="base">
        <a:spcBef>
          <a:spcPct val="0"/>
        </a:spcBef>
        <a:spcAft>
          <a:spcPct val="0"/>
        </a:spcAft>
        <a:defRPr sz="5000" b="1" i="1">
          <a:solidFill>
            <a:schemeClr val="tx1"/>
          </a:solidFill>
          <a:latin typeface="Arial" pitchFamily="34" charset="0"/>
        </a:defRPr>
      </a:lvl9pPr>
    </p:titleStyle>
    <p:bodyStyle>
      <a:lvl1pPr marL="408188" indent="-408188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300">
          <a:solidFill>
            <a:schemeClr val="tx1"/>
          </a:solidFill>
          <a:latin typeface="+mn-lt"/>
        </a:defRPr>
      </a:lvl2pPr>
      <a:lvl3pPr marL="1360627" indent="-272125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4878" indent="-272125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9129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3380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7631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88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613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072472"/>
            <a:ext cx="12190413" cy="11387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8314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并网光伏电站性能质量问题分析及保障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95404" y="3929860"/>
            <a:ext cx="3692036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314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甘肃省水利水电勘测设计研究院    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8314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总工程师：孙江河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8314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2015.8.19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9644116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光伏组件常见品质问题</a:t>
            </a:r>
          </a:p>
        </p:txBody>
      </p:sp>
      <p:pic>
        <p:nvPicPr>
          <p:cNvPr id="9" name="图片 4" descr="图片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480" y="1286654"/>
            <a:ext cx="275061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5602" y="3644108"/>
            <a:ext cx="2500330" cy="2428892"/>
          </a:xfrm>
          <a:prstGeom prst="rect">
            <a:avLst/>
          </a:prstGeom>
          <a:noFill/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9520" y="3644108"/>
            <a:ext cx="257176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480" y="3644108"/>
            <a:ext cx="2786082" cy="2401795"/>
          </a:xfrm>
          <a:prstGeom prst="rect">
            <a:avLst/>
          </a:prstGeom>
          <a:noFill/>
        </p:spPr>
      </p:pic>
      <p:pic>
        <p:nvPicPr>
          <p:cNvPr id="14" name="图片 2" descr="IMG_20131021_142600"/>
          <p:cNvPicPr>
            <a:picLocks noChangeAspect="1" noChangeArrowheads="1"/>
          </p:cNvPicPr>
          <p:nvPr/>
        </p:nvPicPr>
        <p:blipFill>
          <a:blip r:embed="rId7" cstate="print"/>
          <a:srcRect r="15799"/>
          <a:stretch>
            <a:fillRect/>
          </a:stretch>
        </p:blipFill>
        <p:spPr bwMode="auto">
          <a:xfrm>
            <a:off x="3594876" y="1286654"/>
            <a:ext cx="2571768" cy="2214578"/>
          </a:xfrm>
          <a:prstGeom prst="rect">
            <a:avLst/>
          </a:prstGeom>
          <a:noFill/>
        </p:spPr>
      </p:pic>
      <p:pic>
        <p:nvPicPr>
          <p:cNvPr id="15" name="图片 1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0958" y="1286654"/>
            <a:ext cx="2500330" cy="2226484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 bwMode="auto">
          <a:xfrm>
            <a:off x="594480" y="1286654"/>
            <a:ext cx="1071570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组件碎裂</a:t>
            </a:r>
          </a:p>
        </p:txBody>
      </p:sp>
      <p:sp>
        <p:nvSpPr>
          <p:cNvPr id="17" name="矩形 16"/>
          <p:cNvSpPr/>
          <p:nvPr/>
        </p:nvSpPr>
        <p:spPr bwMode="auto">
          <a:xfrm>
            <a:off x="594480" y="3644108"/>
            <a:ext cx="1071570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sz="1600" b="1" dirty="0" smtClean="0">
                <a:solidFill>
                  <a:srgbClr val="C00000"/>
                </a:solidFill>
              </a:rPr>
              <a:t>焊锡堆积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6309520" y="3644108"/>
            <a:ext cx="1428760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密封材料失效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6380958" y="1286654"/>
            <a:ext cx="1428760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组件内有异物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3594876" y="1286654"/>
            <a:ext cx="1214446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组件划痕</a:t>
            </a:r>
          </a:p>
        </p:txBody>
      </p:sp>
      <p:pic>
        <p:nvPicPr>
          <p:cNvPr id="21" name="图片 2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95602" y="1286654"/>
            <a:ext cx="24288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矩形 21"/>
          <p:cNvSpPr/>
          <p:nvPr/>
        </p:nvSpPr>
        <p:spPr bwMode="auto">
          <a:xfrm>
            <a:off x="9167040" y="1358092"/>
            <a:ext cx="714380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断栅</a:t>
            </a:r>
          </a:p>
        </p:txBody>
      </p:sp>
      <p:sp>
        <p:nvSpPr>
          <p:cNvPr id="23" name="矩形 22"/>
          <p:cNvSpPr/>
          <p:nvPr/>
        </p:nvSpPr>
        <p:spPr bwMode="auto">
          <a:xfrm>
            <a:off x="9095602" y="3644108"/>
            <a:ext cx="1428760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sz="1600" b="1" dirty="0" smtClean="0">
                <a:solidFill>
                  <a:srgbClr val="C00000"/>
                </a:solidFill>
              </a:rPr>
              <a:t>硅胶未固化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4" name="图片 23" descr="D:\我的照片\Camera\IMG_20131023_10234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94876" y="3644108"/>
            <a:ext cx="2500330" cy="2428892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 bwMode="auto">
          <a:xfrm>
            <a:off x="3594876" y="3644108"/>
            <a:ext cx="714380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色差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380166" y="357960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光伏组件常见品质问题：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PID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衰减</a:t>
            </a:r>
          </a:p>
        </p:txBody>
      </p:sp>
      <p:grpSp>
        <p:nvGrpSpPr>
          <p:cNvPr id="2" name="组合 13"/>
          <p:cNvGrpSpPr/>
          <p:nvPr/>
        </p:nvGrpSpPr>
        <p:grpSpPr>
          <a:xfrm>
            <a:off x="1380298" y="1572406"/>
            <a:ext cx="9358378" cy="4214842"/>
            <a:chOff x="1808926" y="3072604"/>
            <a:chExt cx="5357850" cy="2643206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8926" y="3072604"/>
              <a:ext cx="5143536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矩形 6"/>
            <p:cNvSpPr/>
            <p:nvPr/>
          </p:nvSpPr>
          <p:spPr bwMode="auto">
            <a:xfrm>
              <a:off x="1808926" y="3072604"/>
              <a:ext cx="1214446" cy="3571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altLang="zh-CN" sz="160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微软雅黑" pitchFamily="34" charset="-122"/>
                  <a:ea typeface="微软雅黑" pitchFamily="34" charset="-122"/>
                </a:rPr>
                <a:t>PID</a:t>
              </a:r>
              <a:r>
                <a:rPr kumimoji="0" lang="zh-CN" altLang="en-US" sz="160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微软雅黑" pitchFamily="34" charset="-122"/>
                  <a:ea typeface="微软雅黑" pitchFamily="34" charset="-122"/>
                </a:rPr>
                <a:t>效应</a:t>
              </a: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1808926" y="4929992"/>
              <a:ext cx="5357850" cy="7858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altLang="zh-CN" sz="2000" i="0" u="none" strike="noStrike" cap="none" normalizeH="0" baseline="0" dirty="0" smtClean="0">
                  <a:ln>
                    <a:noFill/>
                  </a:ln>
                  <a:effectLst/>
                  <a:latin typeface="微软雅黑" pitchFamily="34" charset="-122"/>
                  <a:ea typeface="微软雅黑" pitchFamily="34" charset="-122"/>
                </a:rPr>
                <a:t>PID——</a:t>
              </a:r>
              <a:r>
                <a:rPr kumimoji="0" lang="zh-CN" altLang="en-US" sz="2000" i="0" u="none" strike="noStrike" cap="none" normalizeH="0" baseline="0" dirty="0" smtClean="0">
                  <a:ln>
                    <a:noFill/>
                  </a:ln>
                  <a:effectLst/>
                  <a:latin typeface="微软雅黑" pitchFamily="34" charset="-122"/>
                  <a:ea typeface="微软雅黑" pitchFamily="34" charset="-122"/>
                </a:rPr>
                <a:t>电势诱导衰减，高湿度和串联后高压共同作用下，电池片和封装材料之间形成漏电流，引起功率衰减。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501504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逆变器品质：不同的拓扑设计影响逆变器的稳定运行</a:t>
            </a:r>
          </a:p>
        </p:txBody>
      </p:sp>
      <p:pic>
        <p:nvPicPr>
          <p:cNvPr id="5" name="图片 4"/>
          <p:cNvPicPr/>
          <p:nvPr/>
        </p:nvPicPr>
        <p:blipFill>
          <a:blip r:embed="rId3" cstate="print"/>
          <a:srcRect r="1203" b="5858"/>
          <a:stretch>
            <a:fillRect/>
          </a:stretch>
        </p:blipFill>
        <p:spPr bwMode="auto">
          <a:xfrm>
            <a:off x="523042" y="2643976"/>
            <a:ext cx="728667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线形标注 2 6"/>
          <p:cNvSpPr/>
          <p:nvPr/>
        </p:nvSpPr>
        <p:spPr bwMode="auto">
          <a:xfrm>
            <a:off x="5166512" y="2572538"/>
            <a:ext cx="1571636" cy="28575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5834"/>
              <a:gd name="adj6" fmla="val -61818"/>
            </a:avLst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宋体" pitchFamily="2" charset="-122"/>
              </a:rPr>
              <a:t>模块并联设计</a:t>
            </a:r>
          </a:p>
        </p:txBody>
      </p:sp>
      <p:pic>
        <p:nvPicPr>
          <p:cNvPr id="10" name="图片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5470" y="1786720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圆角矩形 10"/>
          <p:cNvSpPr/>
          <p:nvPr/>
        </p:nvSpPr>
        <p:spPr bwMode="auto">
          <a:xfrm>
            <a:off x="8166908" y="2001034"/>
            <a:ext cx="1785950" cy="200026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4467" y="4144174"/>
            <a:ext cx="3247151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6908" y="5287182"/>
            <a:ext cx="307183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圆角矩形 14"/>
          <p:cNvSpPr/>
          <p:nvPr/>
        </p:nvSpPr>
        <p:spPr bwMode="auto">
          <a:xfrm>
            <a:off x="8381222" y="4787116"/>
            <a:ext cx="2571768" cy="357190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8309784" y="5930124"/>
            <a:ext cx="2894284" cy="285752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 bwMode="auto">
          <a:xfrm rot="16200000" flipH="1">
            <a:off x="10131453" y="5465777"/>
            <a:ext cx="785818" cy="1428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矩形 17"/>
          <p:cNvSpPr/>
          <p:nvPr/>
        </p:nvSpPr>
        <p:spPr>
          <a:xfrm>
            <a:off x="523042" y="1072340"/>
            <a:ext cx="10858576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举例：采用两个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250kW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模块并联，每个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250kW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模块由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3*</a:t>
            </a:r>
            <a:r>
              <a:rPr kumimoji="1" lang="en-US" altLang="zh-CN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3</a:t>
            </a:r>
            <a:r>
              <a:rPr kumimoji="1"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个</a:t>
            </a:r>
            <a:r>
              <a:rPr kumimoji="1" lang="en-US" altLang="zh-CN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450A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IGBT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组成，并联方案易导致如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环流、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电流不平衡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等故障，且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系统转换效率低</a:t>
            </a:r>
          </a:p>
        </p:txBody>
      </p:sp>
      <p:sp>
        <p:nvSpPr>
          <p:cNvPr id="19" name="圆角矩形 18"/>
          <p:cNvSpPr/>
          <p:nvPr/>
        </p:nvSpPr>
        <p:spPr bwMode="auto">
          <a:xfrm>
            <a:off x="2666182" y="2643976"/>
            <a:ext cx="1500198" cy="2857520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287190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逆变器品质：不同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IGBT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的选型对于逆变器的可靠性影响较大</a:t>
            </a:r>
          </a:p>
        </p:txBody>
      </p:sp>
      <p:pic>
        <p:nvPicPr>
          <p:cNvPr id="4" name="图片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80" y="1572406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5536" y="1572406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480" y="3715546"/>
            <a:ext cx="2857520" cy="214314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图片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5536" y="3715546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451604" y="1143778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S1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厂家：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IGBT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选型方案</a:t>
            </a:r>
            <a:endParaRPr kumimoji="1"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24032" y="1203074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S2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厂家：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IGBT</a:t>
            </a:r>
            <a:r>
              <a:rPr kumimoji="1"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选型方案</a:t>
            </a:r>
            <a:endParaRPr kumimoji="1"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cxnSp>
        <p:nvCxnSpPr>
          <p:cNvPr id="12" name="直接箭头连接符 11"/>
          <p:cNvCxnSpPr/>
          <p:nvPr/>
        </p:nvCxnSpPr>
        <p:spPr bwMode="auto">
          <a:xfrm>
            <a:off x="5237950" y="3144042"/>
            <a:ext cx="3357586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B05B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直接箭头连接符 13"/>
          <p:cNvCxnSpPr/>
          <p:nvPr/>
        </p:nvCxnSpPr>
        <p:spPr bwMode="auto">
          <a:xfrm rot="10800000">
            <a:off x="3452000" y="2215348"/>
            <a:ext cx="3714776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EB61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矩形 14"/>
          <p:cNvSpPr/>
          <p:nvPr/>
        </p:nvSpPr>
        <p:spPr>
          <a:xfrm>
            <a:off x="3523438" y="1786720"/>
            <a:ext cx="309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FF1400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：英飞凌第四代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IGBT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452000" y="2264761"/>
            <a:ext cx="3922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P4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芯片，关断特性更好，可靠性更高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37950" y="2774710"/>
            <a:ext cx="3405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FF450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E4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芯片，关断特性较硬</a:t>
            </a:r>
          </a:p>
        </p:txBody>
      </p:sp>
      <p:sp>
        <p:nvSpPr>
          <p:cNvPr id="18" name="矩形 17"/>
          <p:cNvSpPr/>
          <p:nvPr/>
        </p:nvSpPr>
        <p:spPr>
          <a:xfrm>
            <a:off x="6170431" y="321548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白模块故障率偏高</a:t>
            </a:r>
          </a:p>
        </p:txBody>
      </p:sp>
      <p:cxnSp>
        <p:nvCxnSpPr>
          <p:cNvPr id="19" name="直接箭头连接符 18"/>
          <p:cNvCxnSpPr/>
          <p:nvPr/>
        </p:nvCxnSpPr>
        <p:spPr bwMode="auto">
          <a:xfrm rot="10800000" flipV="1">
            <a:off x="3452002" y="4215612"/>
            <a:ext cx="4143403" cy="2202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EB61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矩形 19"/>
          <p:cNvSpPr/>
          <p:nvPr/>
        </p:nvSpPr>
        <p:spPr>
          <a:xfrm>
            <a:off x="3380562" y="3846280"/>
            <a:ext cx="432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PrimePack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封装，内部采用叠层母线设计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 bwMode="auto">
          <a:xfrm>
            <a:off x="5023636" y="5144306"/>
            <a:ext cx="3500462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B05B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矩形 21"/>
          <p:cNvSpPr/>
          <p:nvPr/>
        </p:nvSpPr>
        <p:spPr>
          <a:xfrm>
            <a:off x="4880760" y="4774974"/>
            <a:ext cx="3680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EconoDual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封装，采用铜质绑定线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80826" y="514430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爬电距离、电气间隙相对较低</a:t>
            </a:r>
          </a:p>
        </p:txBody>
      </p:sp>
      <p:sp>
        <p:nvSpPr>
          <p:cNvPr id="24" name="矩形 23"/>
          <p:cNvSpPr/>
          <p:nvPr/>
        </p:nvSpPr>
        <p:spPr>
          <a:xfrm>
            <a:off x="3380562" y="4274908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高爬电距离、高电气间隙，寄生电感低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4" name="TextBox 353"/>
          <p:cNvSpPr txBox="1">
            <a:spLocks noChangeArrowheads="1"/>
          </p:cNvSpPr>
          <p:nvPr/>
        </p:nvSpPr>
        <p:spPr bwMode="auto">
          <a:xfrm>
            <a:off x="451618" y="344570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逆变器品质：白模块故障率高， </a:t>
            </a:r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IGBT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现场损坏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480" y="1143778"/>
            <a:ext cx="3357586" cy="50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2132" y="1143778"/>
            <a:ext cx="3429024" cy="51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4290" y="1143779"/>
            <a:ext cx="2753014" cy="512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501504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逆变器品质：产品工艺参差不齐</a:t>
            </a:r>
          </a:p>
        </p:txBody>
      </p:sp>
      <p:pic>
        <p:nvPicPr>
          <p:cNvPr id="7" name="图片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520" y="1858158"/>
            <a:ext cx="235745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8412" y="1858158"/>
            <a:ext cx="264320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18" y="1858158"/>
            <a:ext cx="2571768" cy="374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9124" y="1858158"/>
            <a:ext cx="2786082" cy="378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523042" y="1358092"/>
            <a:ext cx="2888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厂家逆变器内部工艺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66644" y="1358092"/>
            <a:ext cx="2871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厂家逆变器内部工艺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逆变器品质：不同的散热系统设计</a:t>
            </a:r>
          </a:p>
        </p:txBody>
      </p:sp>
      <p:pic>
        <p:nvPicPr>
          <p:cNvPr id="4" name="图片 3"/>
          <p:cNvPicPr/>
          <p:nvPr/>
        </p:nvPicPr>
        <p:blipFill>
          <a:blip r:embed="rId3" cstate="print"/>
          <a:srcRect r="20106"/>
          <a:stretch>
            <a:fillRect/>
          </a:stretch>
        </p:blipFill>
        <p:spPr bwMode="auto">
          <a:xfrm>
            <a:off x="1523174" y="2858290"/>
            <a:ext cx="234792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5404" y="3072604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380958" y="1256346"/>
            <a:ext cx="500066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风机个数：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台，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风扇多，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可靠性降低</a:t>
            </a:r>
            <a:endParaRPr lang="en-US" altLang="zh-CN" sz="2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风道设计：前面进风、侧面出风，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散热效</a:t>
            </a:r>
            <a:endParaRPr lang="en-US" altLang="zh-CN" sz="2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 率低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，机柜底部风扇散热为垂直风道，与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模块散热的水平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风道会出现串扰</a:t>
            </a:r>
            <a:endParaRPr lang="en-US" altLang="zh-CN" sz="2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66050" y="6073000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厂家</a:t>
            </a:r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kW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散热方案 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23966" y="6050975"/>
            <a:ext cx="2541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厂家</a:t>
            </a:r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kW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散热方案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1604" y="1276559"/>
            <a:ext cx="5500726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风机个数：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台</a:t>
            </a:r>
            <a:endParaRPr lang="en-US" altLang="zh-CN" sz="20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风道设计：垂直风道，符合空气对流原理，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散    </a:t>
            </a:r>
            <a:endParaRPr lang="en-US" altLang="zh-CN" sz="20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just" defTabSz="967484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热效率高</a:t>
            </a:r>
            <a:r>
              <a:rPr lang="zh-CN" altLang="en-US" sz="2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；风机工作于冷风区，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风机寿命长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7" y="343989"/>
            <a:ext cx="11738795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逆变器品质：不同散热方式导致逆变器关键部件温升差异</a:t>
            </a:r>
          </a:p>
        </p:txBody>
      </p:sp>
      <p:grpSp>
        <p:nvGrpSpPr>
          <p:cNvPr id="2" name="组合 39"/>
          <p:cNvGrpSpPr/>
          <p:nvPr/>
        </p:nvGrpSpPr>
        <p:grpSpPr>
          <a:xfrm>
            <a:off x="594483" y="1072340"/>
            <a:ext cx="4752975" cy="5257800"/>
            <a:chOff x="594480" y="1142984"/>
            <a:chExt cx="4752975" cy="52578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4480" y="1142984"/>
              <a:ext cx="4752975" cy="525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圆角矩形 6"/>
            <p:cNvSpPr/>
            <p:nvPr/>
          </p:nvSpPr>
          <p:spPr bwMode="auto">
            <a:xfrm>
              <a:off x="2166116" y="5001430"/>
              <a:ext cx="3143272" cy="285752"/>
            </a:xfrm>
            <a:prstGeom prst="roundRect">
              <a:avLst/>
            </a:prstGeom>
            <a:solidFill>
              <a:srgbClr val="1B05BB">
                <a:alpha val="8000"/>
              </a:srgbClr>
            </a:solidFill>
            <a:ln w="9525" cap="flat" cmpd="sng" algn="ctr">
              <a:solidFill>
                <a:srgbClr val="1B05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5918" y="5001430"/>
              <a:ext cx="1415772" cy="276999"/>
            </a:xfrm>
            <a:prstGeom prst="rect">
              <a:avLst/>
            </a:prstGeom>
            <a:solidFill>
              <a:srgbClr val="FF7D25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直流母线电容温度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5918" y="5358620"/>
              <a:ext cx="1398716" cy="276999"/>
            </a:xfrm>
            <a:prstGeom prst="rect">
              <a:avLst/>
            </a:prstGeom>
            <a:solidFill>
              <a:srgbClr val="FF7D25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A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相</a:t>
              </a:r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IGBT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基板温度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5918" y="5693785"/>
              <a:ext cx="1385892" cy="276999"/>
            </a:xfrm>
            <a:prstGeom prst="rect">
              <a:avLst/>
            </a:prstGeom>
            <a:solidFill>
              <a:srgbClr val="FF7D25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B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相</a:t>
              </a:r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IGBT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基板温度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918" y="6073000"/>
              <a:ext cx="1392304" cy="276999"/>
            </a:xfrm>
            <a:prstGeom prst="rect">
              <a:avLst/>
            </a:prstGeom>
            <a:solidFill>
              <a:srgbClr val="FF7D25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C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相</a:t>
              </a:r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IGBT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基板温度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918" y="2929728"/>
              <a:ext cx="1441420" cy="307777"/>
            </a:xfrm>
            <a:prstGeom prst="rect">
              <a:avLst/>
            </a:prstGeom>
            <a:solidFill>
              <a:srgbClr val="FF7D25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上箱体内部温度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 bwMode="auto">
            <a:xfrm>
              <a:off x="2166116" y="2929728"/>
              <a:ext cx="3143272" cy="285752"/>
            </a:xfrm>
            <a:prstGeom prst="roundRect">
              <a:avLst/>
            </a:prstGeom>
            <a:solidFill>
              <a:srgbClr val="1B05BB">
                <a:alpha val="8000"/>
              </a:srgbClr>
            </a:solidFill>
            <a:ln w="9525" cap="flat" cmpd="sng" algn="ctr">
              <a:solidFill>
                <a:srgbClr val="1B05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5" name="圆角矩形 14"/>
            <p:cNvSpPr/>
            <p:nvPr/>
          </p:nvSpPr>
          <p:spPr bwMode="auto">
            <a:xfrm>
              <a:off x="2166116" y="5358620"/>
              <a:ext cx="3143272" cy="1000132"/>
            </a:xfrm>
            <a:prstGeom prst="roundRect">
              <a:avLst/>
            </a:prstGeom>
            <a:solidFill>
              <a:srgbClr val="1B05BB">
                <a:alpha val="8000"/>
              </a:srgbClr>
            </a:solidFill>
            <a:ln w="9525" cap="flat" cmpd="sng" algn="ctr">
              <a:solidFill>
                <a:srgbClr val="1B05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8906" y="3979273"/>
              <a:ext cx="1415772" cy="276999"/>
            </a:xfrm>
            <a:prstGeom prst="rect">
              <a:avLst/>
            </a:prstGeom>
            <a:solidFill>
              <a:srgbClr val="FF7D25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交流滤波电容温度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 bwMode="auto">
            <a:xfrm>
              <a:off x="2166116" y="4001298"/>
              <a:ext cx="3143272" cy="285752"/>
            </a:xfrm>
            <a:prstGeom prst="roundRect">
              <a:avLst/>
            </a:prstGeom>
            <a:solidFill>
              <a:srgbClr val="1B05BB">
                <a:alpha val="8000"/>
              </a:srgbClr>
            </a:solidFill>
            <a:ln w="9525" cap="flat" cmpd="sng" algn="ctr">
              <a:solidFill>
                <a:srgbClr val="1B05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918" y="4652993"/>
              <a:ext cx="1404000" cy="276999"/>
            </a:xfrm>
            <a:prstGeom prst="rect">
              <a:avLst/>
            </a:prstGeom>
            <a:solidFill>
              <a:srgbClr val="FF7D25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电抗器外壳温度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 bwMode="auto">
            <a:xfrm>
              <a:off x="2166116" y="4644240"/>
              <a:ext cx="3143272" cy="285752"/>
            </a:xfrm>
            <a:prstGeom prst="roundRect">
              <a:avLst/>
            </a:prstGeom>
            <a:solidFill>
              <a:srgbClr val="1B05BB">
                <a:alpha val="8000"/>
              </a:srgbClr>
            </a:solidFill>
            <a:ln w="9525" cap="flat" cmpd="sng" algn="ctr">
              <a:solidFill>
                <a:srgbClr val="1B05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96000" y="1215216"/>
              <a:ext cx="1000132" cy="13773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</a:p>
            <a:p>
              <a:r>
                <a:rPr lang="en-US" altLang="zh-CN" sz="1000" b="1" dirty="0" smtClean="0">
                  <a:latin typeface="微软雅黑" pitchFamily="34" charset="-122"/>
                  <a:ea typeface="微软雅黑" pitchFamily="34" charset="-122"/>
                </a:rPr>
                <a:t>A</a:t>
              </a:r>
              <a:r>
                <a:rPr lang="zh-CN" altLang="en-US" sz="1000" b="1" dirty="0" smtClean="0">
                  <a:latin typeface="微软雅黑" pitchFamily="34" charset="-122"/>
                  <a:ea typeface="微软雅黑" pitchFamily="34" charset="-122"/>
                </a:rPr>
                <a:t>厂家智能风扇散热</a:t>
              </a:r>
              <a:endParaRPr lang="en-US" altLang="zh-CN" sz="10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>
                  <a:latin typeface="微软雅黑" pitchFamily="34" charset="-122"/>
                  <a:ea typeface="微软雅黑" pitchFamily="34" charset="-122"/>
                </a:rPr>
                <a:t>45℃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100" dirty="0" err="1" smtClean="0">
                  <a:latin typeface="微软雅黑" pitchFamily="34" charset="-122"/>
                  <a:ea typeface="微软雅黑" pitchFamily="34" charset="-122"/>
                </a:rPr>
                <a:t>Vmp</a:t>
              </a:r>
              <a:r>
                <a:rPr lang="en-US" altLang="zh-CN" sz="1100" dirty="0" smtClean="0">
                  <a:latin typeface="微软雅黑" pitchFamily="34" charset="-122"/>
                  <a:ea typeface="微软雅黑" pitchFamily="34" charset="-122"/>
                </a:rPr>
                <a:t>=530V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>
                  <a:latin typeface="微软雅黑" pitchFamily="34" charset="-122"/>
                  <a:ea typeface="微软雅黑" pitchFamily="34" charset="-122"/>
                </a:rPr>
                <a:t>Pout=40kW</a:t>
              </a:r>
              <a:endParaRPr lang="zh-CN" altLang="en-US" sz="11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40000" y="1224000"/>
              <a:ext cx="1285884" cy="12388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</a:p>
            <a:p>
              <a:r>
                <a:rPr lang="en-US" altLang="zh-CN" sz="1100" b="1" dirty="0" smtClean="0">
                  <a:latin typeface="微软雅黑" pitchFamily="34" charset="-122"/>
                  <a:ea typeface="微软雅黑" pitchFamily="34" charset="-122"/>
                </a:rPr>
                <a:t>B</a:t>
              </a:r>
              <a:r>
                <a:rPr lang="zh-CN" altLang="en-US" sz="1100" b="1" dirty="0" smtClean="0">
                  <a:latin typeface="微软雅黑" pitchFamily="34" charset="-122"/>
                  <a:ea typeface="微软雅黑" pitchFamily="34" charset="-122"/>
                </a:rPr>
                <a:t>厂家自然散热</a:t>
              </a:r>
              <a:endParaRPr lang="en-US" altLang="zh-CN" sz="11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>
                  <a:latin typeface="微软雅黑" pitchFamily="34" charset="-122"/>
                  <a:ea typeface="微软雅黑" pitchFamily="34" charset="-122"/>
                </a:rPr>
                <a:t>45℃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100" dirty="0" err="1" smtClean="0">
                  <a:latin typeface="微软雅黑" pitchFamily="34" charset="-122"/>
                  <a:ea typeface="微软雅黑" pitchFamily="34" charset="-122"/>
                </a:rPr>
                <a:t>Vmp</a:t>
              </a:r>
              <a:r>
                <a:rPr lang="en-US" altLang="zh-CN" sz="1100" dirty="0" smtClean="0">
                  <a:latin typeface="微软雅黑" pitchFamily="34" charset="-122"/>
                  <a:ea typeface="微软雅黑" pitchFamily="34" charset="-122"/>
                </a:rPr>
                <a:t>=530V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100" dirty="0" smtClean="0">
                  <a:latin typeface="微软雅黑" pitchFamily="34" charset="-122"/>
                  <a:ea typeface="微软雅黑" pitchFamily="34" charset="-122"/>
                </a:rPr>
                <a:t>Pout=32kW</a:t>
              </a:r>
              <a:r>
                <a:rPr lang="zh-CN" altLang="en-US" sz="1100" dirty="0" smtClean="0">
                  <a:latin typeface="微软雅黑" pitchFamily="34" charset="-122"/>
                  <a:ea typeface="微软雅黑" pitchFamily="34" charset="-122"/>
                </a:rPr>
                <a:t>降额</a:t>
              </a:r>
              <a:endParaRPr lang="zh-CN" altLang="en-US" sz="11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95008" y="1215216"/>
              <a:ext cx="642942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温升</a:t>
              </a:r>
              <a:endParaRPr lang="en-US" altLang="zh-CN" sz="14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差值</a:t>
              </a:r>
              <a:endParaRPr lang="en-US" altLang="zh-CN" sz="14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endParaRPr lang="en-US" altLang="zh-CN" sz="1100" dirty="0" smtClean="0">
                <a:latin typeface="微软雅黑" pitchFamily="34" charset="-122"/>
                <a:ea typeface="微软雅黑" pitchFamily="34" charset="-122"/>
              </a:endParaRPr>
            </a:p>
            <a:p>
              <a:endParaRPr lang="zh-CN" altLang="en-US" sz="11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矩形 46"/>
          <p:cNvSpPr>
            <a:spLocks noChangeArrowheads="1"/>
          </p:cNvSpPr>
          <p:nvPr/>
        </p:nvSpPr>
        <p:spPr bwMode="auto">
          <a:xfrm>
            <a:off x="9809992" y="2143916"/>
            <a:ext cx="2380431" cy="17863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22786" tIns="61392" rIns="122786" bIns="61392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根据电子器件寿命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度法则：</a:t>
            </a:r>
            <a:endParaRPr lang="en-US" altLang="zh-CN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温度每升高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℃，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器件寿命将减少一半 </a:t>
            </a:r>
            <a:endParaRPr lang="en-US" altLang="zh-CN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圆角矩形标注 23"/>
          <p:cNvSpPr/>
          <p:nvPr/>
        </p:nvSpPr>
        <p:spPr bwMode="auto">
          <a:xfrm>
            <a:off x="6166644" y="2501100"/>
            <a:ext cx="3643338" cy="500066"/>
          </a:xfrm>
          <a:prstGeom prst="wedgeRoundRectCallout">
            <a:avLst>
              <a:gd name="adj1" fmla="val -78624"/>
              <a:gd name="adj2" fmla="val 6971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13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内部环境温度高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12-15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℃</a:t>
            </a:r>
            <a:endParaRPr kumimoji="0" lang="zh-CN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圆角矩形标注 24"/>
          <p:cNvSpPr/>
          <p:nvPr/>
        </p:nvSpPr>
        <p:spPr bwMode="auto">
          <a:xfrm>
            <a:off x="6166644" y="3429794"/>
            <a:ext cx="3643338" cy="500066"/>
          </a:xfrm>
          <a:prstGeom prst="wedgeRoundRectCallout">
            <a:avLst>
              <a:gd name="adj1" fmla="val -76313"/>
              <a:gd name="adj2" fmla="val 6490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13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交流滤波电容高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21.7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℃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" name="圆角矩形标注 25"/>
          <p:cNvSpPr/>
          <p:nvPr/>
        </p:nvSpPr>
        <p:spPr bwMode="auto">
          <a:xfrm>
            <a:off x="6166644" y="4072736"/>
            <a:ext cx="3643338" cy="500066"/>
          </a:xfrm>
          <a:prstGeom prst="wedgeRoundRectCallout">
            <a:avLst>
              <a:gd name="adj1" fmla="val -76973"/>
              <a:gd name="adj2" fmla="val 6971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13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滤波电抗器高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21.4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℃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" name="圆角矩形标注 26"/>
          <p:cNvSpPr/>
          <p:nvPr/>
        </p:nvSpPr>
        <p:spPr bwMode="auto">
          <a:xfrm>
            <a:off x="6166644" y="4715678"/>
            <a:ext cx="3643338" cy="500066"/>
          </a:xfrm>
          <a:prstGeom prst="wedgeRoundRectCallout">
            <a:avLst>
              <a:gd name="adj1" fmla="val -76973"/>
              <a:gd name="adj2" fmla="val 528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直流母线电容高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17.6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℃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圆角矩形标注 27"/>
          <p:cNvSpPr/>
          <p:nvPr/>
        </p:nvSpPr>
        <p:spPr bwMode="auto">
          <a:xfrm>
            <a:off x="6166644" y="5358620"/>
            <a:ext cx="3643338" cy="500066"/>
          </a:xfrm>
          <a:prstGeom prst="wedgeRoundRectCallout">
            <a:avLst>
              <a:gd name="adj1" fmla="val -76973"/>
              <a:gd name="adj2" fmla="val 6971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三相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IGBT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模块高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℃；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标注 28"/>
          <p:cNvSpPr/>
          <p:nvPr/>
        </p:nvSpPr>
        <p:spPr bwMode="auto">
          <a:xfrm>
            <a:off x="6166644" y="1500970"/>
            <a:ext cx="3643338" cy="714380"/>
          </a:xfrm>
          <a:prstGeom prst="wedgeRectCallout">
            <a:avLst>
              <a:gd name="adj1" fmla="val -19638"/>
              <a:gd name="adj2" fmla="val 70627"/>
            </a:avLst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166646" y="1500968"/>
            <a:ext cx="342902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实际测试结果显示，同样的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45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℃环境温度下：</a:t>
            </a:r>
            <a:endParaRPr lang="en-US" altLang="zh-CN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0234" y="1286660"/>
            <a:ext cx="10001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测试点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525463" y="6429296"/>
            <a:ext cx="11091862" cy="1587"/>
          </a:xfrm>
          <a:prstGeom prst="line">
            <a:avLst/>
          </a:prstGeom>
          <a:ln>
            <a:solidFill>
              <a:srgbClr val="1B0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101810" y="3873074"/>
            <a:ext cx="22159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6036448" y="4669127"/>
            <a:ext cx="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455246" y="5598383"/>
            <a:ext cx="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358496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逆变器品质：散热差导致逆变器高温时降额运行 </a:t>
            </a:r>
          </a:p>
        </p:txBody>
      </p:sp>
      <p:sp>
        <p:nvSpPr>
          <p:cNvPr id="4" name="矩形 3"/>
          <p:cNvSpPr/>
          <p:nvPr/>
        </p:nvSpPr>
        <p:spPr>
          <a:xfrm>
            <a:off x="6166644" y="5644372"/>
            <a:ext cx="5643602" cy="74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日，从上午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37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分至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分出现降额运行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数据来源：电站监控系统记录</a:t>
            </a:r>
          </a:p>
        </p:txBody>
      </p:sp>
      <p:pic>
        <p:nvPicPr>
          <p:cNvPr id="5" name="图片 4" descr="Snap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520" y="1786720"/>
            <a:ext cx="5072098" cy="3858808"/>
          </a:xfrm>
          <a:prstGeom prst="rect">
            <a:avLst/>
          </a:prstGeom>
        </p:spPr>
      </p:pic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706263" y="2849572"/>
          <a:ext cx="5317505" cy="2580486"/>
        </p:xfrm>
        <a:graphic>
          <a:graphicData uri="http://schemas.openxmlformats.org/presentationml/2006/ole">
            <p:oleObj spid="_x0000_s92161" name="Visio" r:id="rId5" imgW="8704513" imgH="4168584" progId="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1604" y="968307"/>
            <a:ext cx="11501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宁夏某电站， 由于逆变器散热差，在夏天中午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点至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14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点间出现大范围降额现象，</a:t>
            </a:r>
            <a:r>
              <a:rPr lang="zh-CN" altLang="en-US" sz="2000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降额导致发电损失占年发电量约</a:t>
            </a:r>
            <a:r>
              <a:rPr lang="en-US" altLang="zh-CN" sz="2000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1%</a:t>
            </a:r>
            <a:endParaRPr lang="en-US" altLang="zh-CN" sz="20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7523966" y="1786720"/>
            <a:ext cx="1500198" cy="3857652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4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358628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逆变器品质：电网友好性是电站安全质量的重要影响因素</a:t>
            </a:r>
          </a:p>
        </p:txBody>
      </p:sp>
      <p:pic>
        <p:nvPicPr>
          <p:cNvPr id="7" name="图片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3835" y="1072340"/>
            <a:ext cx="495914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 8"/>
          <p:cNvSpPr/>
          <p:nvPr/>
        </p:nvSpPr>
        <p:spPr>
          <a:xfrm>
            <a:off x="7230272" y="2643965"/>
            <a:ext cx="3643312" cy="3571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0232" y="1685136"/>
            <a:ext cx="4429125" cy="2244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0232" y="4072736"/>
            <a:ext cx="4429156" cy="2286016"/>
          </a:xfrm>
          <a:prstGeom prst="rect">
            <a:avLst/>
          </a:prstGeom>
          <a:noFill/>
          <a:ln w="9525">
            <a:solidFill>
              <a:srgbClr val="FF944B"/>
            </a:solidFill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808794" y="12866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高低电压穿越要求</a:t>
            </a:r>
            <a:endParaRPr lang="zh-CN" altLang="en-US" dirty="0"/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6809586" y="5715810"/>
            <a:ext cx="3357586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9"/>
          <p:cNvGrpSpPr>
            <a:grpSpLocks/>
          </p:cNvGrpSpPr>
          <p:nvPr/>
        </p:nvGrpSpPr>
        <p:grpSpPr bwMode="auto">
          <a:xfrm>
            <a:off x="2051370" y="3224783"/>
            <a:ext cx="8330116" cy="990829"/>
            <a:chOff x="720" y="1392"/>
            <a:chExt cx="4058" cy="480"/>
          </a:xfrm>
        </p:grpSpPr>
        <p:sp>
          <p:nvSpPr>
            <p:cNvPr id="48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49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5"/>
              <a:chOff x="744" y="1407"/>
              <a:chExt cx="3988" cy="445"/>
            </a:xfrm>
          </p:grpSpPr>
          <p:sp>
            <p:nvSpPr>
              <p:cNvPr id="50" name="AutoShape 32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51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sp>
        <p:nvSpPr>
          <p:cNvPr id="52" name="Text Box 44"/>
          <p:cNvSpPr txBox="1">
            <a:spLocks noChangeArrowheads="1"/>
          </p:cNvSpPr>
          <p:nvPr/>
        </p:nvSpPr>
        <p:spPr bwMode="white">
          <a:xfrm>
            <a:off x="2639727" y="3423267"/>
            <a:ext cx="7517421" cy="6023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影响光伏电站性能质量的关键因素分析</a:t>
            </a:r>
            <a:endParaRPr lang="en-US" altLang="zh-CN" sz="1900" b="1" dirty="0">
              <a:solidFill>
                <a:schemeClr val="bg1"/>
              </a:solidFill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023240" y="1769833"/>
            <a:ext cx="8330116" cy="990829"/>
            <a:chOff x="720" y="1392"/>
            <a:chExt cx="4058" cy="480"/>
          </a:xfrm>
        </p:grpSpPr>
        <p:sp>
          <p:nvSpPr>
            <p:cNvPr id="152593" name="AutoShape 1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52595" name="AutoShape 19"/>
              <p:cNvSpPr>
                <a:spLocks noChangeArrowheads="1"/>
              </p:cNvSpPr>
              <p:nvPr/>
            </p:nvSpPr>
            <p:spPr bwMode="lt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152596" name="AutoShape 2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sp>
        <p:nvSpPr>
          <p:cNvPr id="5135" name="Text Box 43"/>
          <p:cNvSpPr txBox="1">
            <a:spLocks noChangeArrowheads="1"/>
          </p:cNvSpPr>
          <p:nvPr/>
        </p:nvSpPr>
        <p:spPr bwMode="white">
          <a:xfrm>
            <a:off x="2611597" y="1985783"/>
            <a:ext cx="7517421" cy="6023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光伏电站性能质量现状与评判标准</a:t>
            </a:r>
            <a:endParaRPr lang="en-US" altLang="zh-CN" sz="1900" b="1" dirty="0">
              <a:solidFill>
                <a:schemeClr val="bg1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目  录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880364" y="1572406"/>
            <a:ext cx="661422" cy="608154"/>
            <a:chOff x="579" y="1386"/>
            <a:chExt cx="385" cy="383"/>
          </a:xfrm>
        </p:grpSpPr>
        <p:sp>
          <p:nvSpPr>
            <p:cNvPr id="5157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59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0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1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2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27" name="Text Box 15"/>
          <p:cNvSpPr txBox="1">
            <a:spLocks noChangeArrowheads="1"/>
          </p:cNvSpPr>
          <p:nvPr/>
        </p:nvSpPr>
        <p:spPr bwMode="gray">
          <a:xfrm>
            <a:off x="1966509" y="1642272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880364" y="2966169"/>
            <a:ext cx="661422" cy="608154"/>
            <a:chOff x="579" y="1386"/>
            <a:chExt cx="385" cy="383"/>
          </a:xfrm>
        </p:grpSpPr>
        <p:sp>
          <p:nvSpPr>
            <p:cNvPr id="5147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49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0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1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2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30" name="Text Box 28"/>
          <p:cNvSpPr txBox="1">
            <a:spLocks noChangeArrowheads="1"/>
          </p:cNvSpPr>
          <p:nvPr/>
        </p:nvSpPr>
        <p:spPr bwMode="gray">
          <a:xfrm>
            <a:off x="1966509" y="3036035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031735" y="4649277"/>
            <a:ext cx="8330116" cy="990829"/>
            <a:chOff x="720" y="1392"/>
            <a:chExt cx="4058" cy="480"/>
          </a:xfrm>
        </p:grpSpPr>
        <p:sp>
          <p:nvSpPr>
            <p:cNvPr id="152606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52608" name="AutoShape 32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152609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880364" y="4420624"/>
            <a:ext cx="661422" cy="608154"/>
            <a:chOff x="579" y="1386"/>
            <a:chExt cx="385" cy="383"/>
          </a:xfrm>
        </p:grpSpPr>
        <p:sp>
          <p:nvSpPr>
            <p:cNvPr id="5137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39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0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1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2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33" name="Text Box 41"/>
          <p:cNvSpPr txBox="1">
            <a:spLocks noChangeArrowheads="1"/>
          </p:cNvSpPr>
          <p:nvPr/>
        </p:nvSpPr>
        <p:spPr bwMode="gray">
          <a:xfrm>
            <a:off x="1966509" y="4490489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5136" name="Text Box 44"/>
          <p:cNvSpPr txBox="1">
            <a:spLocks noChangeArrowheads="1"/>
          </p:cNvSpPr>
          <p:nvPr/>
        </p:nvSpPr>
        <p:spPr bwMode="white">
          <a:xfrm>
            <a:off x="2594744" y="4429926"/>
            <a:ext cx="7517421" cy="946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提高光伏电站性能质量的关键措施</a:t>
            </a:r>
            <a:endParaRPr lang="en-US" altLang="zh-CN" sz="3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501372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逆变器品质：逆变器的可维护性差异</a:t>
            </a:r>
          </a:p>
        </p:txBody>
      </p:sp>
      <p:pic>
        <p:nvPicPr>
          <p:cNvPr id="5" name="图片 4" descr="Snap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2594" y="3429794"/>
            <a:ext cx="32147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箭头连接符 6"/>
          <p:cNvCxnSpPr/>
          <p:nvPr/>
        </p:nvCxnSpPr>
        <p:spPr bwMode="auto">
          <a:xfrm>
            <a:off x="3737752" y="5001430"/>
            <a:ext cx="4143404" cy="2022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接箭头连接符 7"/>
          <p:cNvCxnSpPr/>
          <p:nvPr/>
        </p:nvCxnSpPr>
        <p:spPr bwMode="auto">
          <a:xfrm rot="10800000" flipV="1">
            <a:off x="3809190" y="2858289"/>
            <a:ext cx="3286148" cy="2202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矩形 8"/>
          <p:cNvSpPr/>
          <p:nvPr/>
        </p:nvSpPr>
        <p:spPr>
          <a:xfrm>
            <a:off x="3809190" y="242966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功率模块抽屉式设计，方便维护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37818" y="2917586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模块更换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仅需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分钟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09190" y="4569413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分立式设计，模块的安装工艺要求较高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8309784" y="4142586"/>
            <a:ext cx="2643206" cy="64294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37752" y="5069479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且安装费时，维护困难，对维护人员的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专业性要求很高，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维护时间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&gt;3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小时</a:t>
            </a:r>
          </a:p>
        </p:txBody>
      </p:sp>
      <p:sp>
        <p:nvSpPr>
          <p:cNvPr id="15" name="矩形 14"/>
          <p:cNvSpPr/>
          <p:nvPr/>
        </p:nvSpPr>
        <p:spPr>
          <a:xfrm>
            <a:off x="4595008" y="1286654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核心部件更换及维护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66050" y="1143778"/>
            <a:ext cx="928694" cy="369332"/>
          </a:xfrm>
          <a:prstGeom prst="rect">
            <a:avLst/>
          </a:prstGeom>
          <a:ln w="222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厂家</a:t>
            </a:r>
          </a:p>
        </p:txBody>
      </p:sp>
      <p:sp>
        <p:nvSpPr>
          <p:cNvPr id="18" name="矩形 17"/>
          <p:cNvSpPr/>
          <p:nvPr/>
        </p:nvSpPr>
        <p:spPr>
          <a:xfrm>
            <a:off x="8738412" y="3001166"/>
            <a:ext cx="1000132" cy="369332"/>
          </a:xfrm>
          <a:prstGeom prst="rect">
            <a:avLst/>
          </a:prstGeom>
          <a:ln w="222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厂家</a:t>
            </a:r>
          </a:p>
        </p:txBody>
      </p:sp>
      <p:pic>
        <p:nvPicPr>
          <p:cNvPr id="1976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5984" y="1572406"/>
            <a:ext cx="2643206" cy="271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501372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设计方案：不同的地形会导致系统线缆损耗相差很大</a:t>
            </a:r>
          </a:p>
        </p:txBody>
      </p:sp>
      <p:grpSp>
        <p:nvGrpSpPr>
          <p:cNvPr id="16" name="组合 10"/>
          <p:cNvGrpSpPr/>
          <p:nvPr/>
        </p:nvGrpSpPr>
        <p:grpSpPr>
          <a:xfrm>
            <a:off x="7881156" y="1858158"/>
            <a:ext cx="3143272" cy="3357586"/>
            <a:chOff x="3952066" y="4215265"/>
            <a:chExt cx="4786346" cy="2143487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2066" y="4215612"/>
              <a:ext cx="2357454" cy="2102594"/>
            </a:xfrm>
            <a:prstGeom prst="rect">
              <a:avLst/>
            </a:prstGeom>
            <a:noFill/>
            <a:ln w="22225">
              <a:solidFill>
                <a:srgbClr val="00B050"/>
              </a:solidFill>
              <a:miter lim="800000"/>
              <a:headEnd/>
              <a:tailEnd/>
            </a:ln>
            <a:effectLst/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80958" y="4215265"/>
              <a:ext cx="2357454" cy="2143487"/>
            </a:xfrm>
            <a:prstGeom prst="rect">
              <a:avLst/>
            </a:prstGeom>
            <a:noFill/>
            <a:ln w="22225">
              <a:solidFill>
                <a:srgbClr val="00B050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9" name="组合 15"/>
          <p:cNvGrpSpPr/>
          <p:nvPr/>
        </p:nvGrpSpPr>
        <p:grpSpPr>
          <a:xfrm>
            <a:off x="594480" y="1786720"/>
            <a:ext cx="3286148" cy="3357586"/>
            <a:chOff x="407727" y="858026"/>
            <a:chExt cx="3659654" cy="3071834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8992" y="858026"/>
              <a:ext cx="1758389" cy="3071834"/>
            </a:xfrm>
            <a:prstGeom prst="rect">
              <a:avLst/>
            </a:prstGeom>
            <a:noFill/>
            <a:ln w="22225">
              <a:solidFill>
                <a:srgbClr val="00B050"/>
              </a:solidFill>
              <a:miter lim="800000"/>
              <a:headEnd/>
              <a:tailEnd/>
            </a:ln>
            <a:effectLst/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7727" y="858026"/>
              <a:ext cx="1758389" cy="3071834"/>
            </a:xfrm>
            <a:prstGeom prst="rect">
              <a:avLst/>
            </a:prstGeom>
            <a:noFill/>
            <a:ln w="22225">
              <a:solidFill>
                <a:srgbClr val="00B050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2" name="组合 11"/>
          <p:cNvGrpSpPr/>
          <p:nvPr/>
        </p:nvGrpSpPr>
        <p:grpSpPr>
          <a:xfrm>
            <a:off x="4309256" y="1858158"/>
            <a:ext cx="3214710" cy="3286148"/>
            <a:chOff x="380166" y="1072340"/>
            <a:chExt cx="3429020" cy="3143272"/>
          </a:xfrm>
        </p:grpSpPr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66180" y="1072340"/>
              <a:ext cx="1143006" cy="3111042"/>
            </a:xfrm>
            <a:prstGeom prst="rect">
              <a:avLst/>
            </a:prstGeom>
            <a:noFill/>
            <a:ln w="22225">
              <a:solidFill>
                <a:srgbClr val="00B050"/>
              </a:solidFill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0166" y="1072340"/>
              <a:ext cx="2150166" cy="3143272"/>
            </a:xfrm>
            <a:prstGeom prst="rect">
              <a:avLst/>
            </a:prstGeom>
            <a:noFill/>
            <a:ln w="22225">
              <a:solidFill>
                <a:srgbClr val="00B050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5" name="矩形 24"/>
          <p:cNvSpPr/>
          <p:nvPr/>
        </p:nvSpPr>
        <p:spPr>
          <a:xfrm>
            <a:off x="880232" y="5287182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I</a:t>
            </a:r>
            <a:r>
              <a:rPr lang="zh-CN" altLang="en-US" b="1" dirty="0" smtClean="0">
                <a:solidFill>
                  <a:srgbClr val="C00000"/>
                </a:solidFill>
              </a:rPr>
              <a:t>类地形：规则方形区域，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309784" y="5287182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III</a:t>
            </a:r>
            <a:r>
              <a:rPr lang="zh-CN" altLang="en-US" b="1" dirty="0" smtClean="0">
                <a:solidFill>
                  <a:srgbClr val="C00000"/>
                </a:solidFill>
              </a:rPr>
              <a:t>类地形：类似梯形，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666446" y="5287182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II</a:t>
            </a:r>
            <a:r>
              <a:rPr lang="zh-CN" altLang="en-US" b="1" dirty="0" smtClean="0">
                <a:solidFill>
                  <a:srgbClr val="C00000"/>
                </a:solidFill>
              </a:rPr>
              <a:t>类地形：长条不规则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7" y="343989"/>
            <a:ext cx="11738795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设计方案：同容量子阵不同的布局，系统线缆损耗相差较大</a:t>
            </a:r>
          </a:p>
        </p:txBody>
      </p:sp>
      <p:graphicFrame>
        <p:nvGraphicFramePr>
          <p:cNvPr id="193538" name="Object 2"/>
          <p:cNvGraphicFramePr>
            <a:graphicFrameLocks noChangeAspect="1"/>
          </p:cNvGraphicFramePr>
          <p:nvPr/>
        </p:nvGraphicFramePr>
        <p:xfrm>
          <a:off x="523042" y="1786721"/>
          <a:ext cx="4173968" cy="4143404"/>
        </p:xfrm>
        <a:graphic>
          <a:graphicData uri="http://schemas.openxmlformats.org/presentationml/2006/ole">
            <p:oleObj spid="_x0000_s193538" name="Visio" r:id="rId4" imgW="4784040" imgH="4150800" progId="">
              <p:embed/>
            </p:oleObj>
          </a:graphicData>
        </a:graphic>
      </p:graphicFrame>
      <p:graphicFrame>
        <p:nvGraphicFramePr>
          <p:cNvPr id="193539" name="Object 3"/>
          <p:cNvGraphicFramePr>
            <a:graphicFrameLocks noChangeAspect="1"/>
          </p:cNvGraphicFramePr>
          <p:nvPr/>
        </p:nvGraphicFramePr>
        <p:xfrm>
          <a:off x="4809321" y="1858158"/>
          <a:ext cx="3938019" cy="4000528"/>
        </p:xfrm>
        <a:graphic>
          <a:graphicData uri="http://schemas.openxmlformats.org/presentationml/2006/ole">
            <p:oleObj spid="_x0000_s193539" name="Visio" r:id="rId5" imgW="4739040" imgH="4395960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3041" y="1000902"/>
            <a:ext cx="11667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道路设计、箱变的位置、以及线缆的敷设等设计，会导致系统线缆损耗差别很大，影响系统发电量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9095603" y="2001034"/>
          <a:ext cx="2286015" cy="3827693"/>
        </p:xfrm>
        <a:graphic>
          <a:graphicData uri="http://schemas.openxmlformats.org/drawingml/2006/table">
            <a:tbl>
              <a:tblPr/>
              <a:tblGrid>
                <a:gridCol w="762005"/>
                <a:gridCol w="762005"/>
                <a:gridCol w="762005"/>
              </a:tblGrid>
              <a:tr h="665683"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A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B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00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直流电缆损耗百分比</a:t>
                      </a: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0.36%</a:t>
                      </a: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0.39%</a:t>
                      </a: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20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5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交流电缆损耗百分比</a:t>
                      </a: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0.83%</a:t>
                      </a: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0.97%</a:t>
                      </a: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804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系统交直流侧总损耗百分比</a:t>
                      </a: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b="1" i="0" u="none" strike="noStrike" dirty="0" smtClean="0">
                          <a:solidFill>
                            <a:srgbClr val="0061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1.19%</a:t>
                      </a:r>
                      <a:endParaRPr lang="en-US" altLang="zh-CN" sz="2000" b="1" i="0" u="none" strike="noStrike" dirty="0">
                        <a:solidFill>
                          <a:srgbClr val="0061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b="1" i="0" u="none" strike="noStrike" dirty="0" smtClean="0">
                          <a:solidFill>
                            <a:srgbClr val="9C0006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1.36%</a:t>
                      </a:r>
                      <a:endParaRPr lang="en-US" altLang="zh-CN" sz="2000" b="1" i="0" u="none" strike="noStrike" dirty="0">
                        <a:solidFill>
                          <a:srgbClr val="9C0006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030" marR="9030" marT="9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设计方案：设计时未充分考虑到遮挡问题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356" y="4001298"/>
            <a:ext cx="5286412" cy="222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:\Desktop\u=2308416077,2460852262&amp;fm=21&amp;gp=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3834" y="1715282"/>
            <a:ext cx="4786346" cy="221457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3042" y="1039303"/>
            <a:ext cx="110728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各种类型遮挡问题，给电站带来发电量损失，影响电站质量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8" descr="D:\Desktop\组件灰尘遮挡201303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3834" y="4001298"/>
            <a:ext cx="4786346" cy="2286016"/>
          </a:xfrm>
          <a:prstGeom prst="rect">
            <a:avLst/>
          </a:prstGeom>
          <a:noFill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356" y="1715282"/>
            <a:ext cx="5286412" cy="21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施工管理：粗糙施工带来严重质量问题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232" y="1072340"/>
            <a:ext cx="457203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6238082" y="1072340"/>
            <a:ext cx="4643470" cy="2571768"/>
            <a:chOff x="0" y="0"/>
            <a:chExt cx="2652" cy="2070"/>
          </a:xfrm>
        </p:grpSpPr>
        <p:pic>
          <p:nvPicPr>
            <p:cNvPr id="17" name="图片 7" descr="IMG_0583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652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未知"/>
            <p:cNvSpPr>
              <a:spLocks/>
            </p:cNvSpPr>
            <p:nvPr/>
          </p:nvSpPr>
          <p:spPr bwMode="auto">
            <a:xfrm>
              <a:off x="1769" y="544"/>
              <a:ext cx="408" cy="363"/>
            </a:xfrm>
            <a:custGeom>
              <a:avLst/>
              <a:gdLst/>
              <a:ahLst/>
              <a:cxnLst>
                <a:cxn ang="0">
                  <a:pos x="0" y="227"/>
                </a:cxn>
                <a:cxn ang="0">
                  <a:pos x="408" y="0"/>
                </a:cxn>
                <a:cxn ang="0">
                  <a:pos x="408" y="272"/>
                </a:cxn>
                <a:cxn ang="0">
                  <a:pos x="0" y="363"/>
                </a:cxn>
                <a:cxn ang="0">
                  <a:pos x="0" y="227"/>
                </a:cxn>
              </a:cxnLst>
              <a:rect l="0" t="0" r="r" b="b"/>
              <a:pathLst>
                <a:path w="408" h="363">
                  <a:moveTo>
                    <a:pt x="0" y="227"/>
                  </a:moveTo>
                  <a:lnTo>
                    <a:pt x="408" y="0"/>
                  </a:lnTo>
                  <a:lnTo>
                    <a:pt x="408" y="272"/>
                  </a:lnTo>
                  <a:lnTo>
                    <a:pt x="0" y="363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082" y="3786984"/>
            <a:ext cx="4643470" cy="252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0232" y="3858422"/>
            <a:ext cx="4572032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矩形 26"/>
          <p:cNvSpPr/>
          <p:nvPr/>
        </p:nvSpPr>
        <p:spPr bwMode="auto">
          <a:xfrm>
            <a:off x="880232" y="1072340"/>
            <a:ext cx="1285884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sz="1600" b="1" dirty="0" smtClean="0">
                <a:solidFill>
                  <a:srgbClr val="C00000"/>
                </a:solidFill>
              </a:rPr>
              <a:t>不规范操作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6309520" y="1072340"/>
            <a:ext cx="1285884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sz="1600" b="1" dirty="0" smtClean="0">
                <a:solidFill>
                  <a:srgbClr val="C00000"/>
                </a:solidFill>
              </a:rPr>
              <a:t>不规范操作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880232" y="3858422"/>
            <a:ext cx="1285884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sz="1600" b="1" dirty="0" smtClean="0">
                <a:solidFill>
                  <a:srgbClr val="C00000"/>
                </a:solidFill>
              </a:rPr>
              <a:t>组件乱置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" name="矩形 29"/>
          <p:cNvSpPr/>
          <p:nvPr/>
        </p:nvSpPr>
        <p:spPr bwMode="auto">
          <a:xfrm>
            <a:off x="6238082" y="3786984"/>
            <a:ext cx="1857388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二次运输不</a:t>
            </a:r>
            <a:r>
              <a:rPr kumimoji="0" lang="zh-CN" altLang="en-US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 规范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施工管理：粗糙施工带来严重质量问题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8308" y="3858421"/>
            <a:ext cx="2714644" cy="234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8308" y="1143777"/>
            <a:ext cx="2714644" cy="239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 bwMode="auto">
          <a:xfrm>
            <a:off x="4128307" y="1143776"/>
            <a:ext cx="1351185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sz="1600" b="1" dirty="0" smtClean="0">
                <a:solidFill>
                  <a:srgbClr val="C00000"/>
                </a:solidFill>
              </a:rPr>
              <a:t>插头虚接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128308" y="3858421"/>
            <a:ext cx="1361524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接线未紧固</a:t>
            </a:r>
          </a:p>
        </p:txBody>
      </p:sp>
      <p:pic>
        <p:nvPicPr>
          <p:cNvPr id="9" name="Picture 3" descr="IMG_20131221_132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28704" y="3858422"/>
            <a:ext cx="4252914" cy="2312982"/>
          </a:xfrm>
          <a:prstGeom prst="rect">
            <a:avLst/>
          </a:prstGeom>
          <a:noFill/>
          <a:ln/>
        </p:spPr>
      </p:pic>
      <p:pic>
        <p:nvPicPr>
          <p:cNvPr id="10" name="Picture 1" descr="9"/>
          <p:cNvPicPr>
            <a:picLocks noChangeAspect="1" noChangeArrowheads="1"/>
          </p:cNvPicPr>
          <p:nvPr/>
        </p:nvPicPr>
        <p:blipFill>
          <a:blip r:embed="rId6" cstate="print"/>
          <a:srcRect l="7229" r="15064"/>
          <a:stretch>
            <a:fillRect/>
          </a:stretch>
        </p:blipFill>
        <p:spPr bwMode="auto">
          <a:xfrm>
            <a:off x="743869" y="1125005"/>
            <a:ext cx="2922445" cy="2430955"/>
          </a:xfrm>
          <a:prstGeom prst="rect">
            <a:avLst/>
          </a:prstGeom>
          <a:noFill/>
        </p:spPr>
      </p:pic>
      <p:pic>
        <p:nvPicPr>
          <p:cNvPr id="11" name="Picture 4" descr="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56" y="3858422"/>
            <a:ext cx="2928958" cy="2357454"/>
          </a:xfrm>
          <a:prstGeom prst="rect">
            <a:avLst/>
          </a:prstGeom>
          <a:noFill/>
        </p:spPr>
      </p:pic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28704" y="1143778"/>
            <a:ext cx="421484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 bwMode="auto">
          <a:xfrm>
            <a:off x="775428" y="1143778"/>
            <a:ext cx="1500198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支架底座缺陷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737356" y="3858422"/>
            <a:ext cx="1500198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螺丝未紧固</a:t>
            </a:r>
          </a:p>
        </p:txBody>
      </p:sp>
      <p:sp>
        <p:nvSpPr>
          <p:cNvPr id="16" name="矩形 15"/>
          <p:cNvSpPr/>
          <p:nvPr/>
        </p:nvSpPr>
        <p:spPr bwMode="auto">
          <a:xfrm>
            <a:off x="7095338" y="1143778"/>
            <a:ext cx="1361524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zh-CN" altLang="en-US" sz="1600" b="1" dirty="0" smtClean="0">
                <a:solidFill>
                  <a:srgbClr val="C00000"/>
                </a:solidFill>
              </a:rPr>
              <a:t>极性反接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7095338" y="3858422"/>
            <a:ext cx="1361524" cy="357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接线松动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501372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运维管理不及时对电站质量的影响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480" y="1143778"/>
            <a:ext cx="457203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480" y="3858422"/>
            <a:ext cx="4572032" cy="249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0" name="矩形 19"/>
          <p:cNvSpPr/>
          <p:nvPr/>
        </p:nvSpPr>
        <p:spPr bwMode="auto">
          <a:xfrm>
            <a:off x="594480" y="1143778"/>
            <a:ext cx="1857388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长满草还无人处理</a:t>
            </a:r>
          </a:p>
        </p:txBody>
      </p:sp>
      <p:sp>
        <p:nvSpPr>
          <p:cNvPr id="23" name="矩形 22"/>
          <p:cNvSpPr/>
          <p:nvPr/>
        </p:nvSpPr>
        <p:spPr bwMode="auto">
          <a:xfrm>
            <a:off x="594480" y="3858422"/>
            <a:ext cx="1357322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长期未清洗</a:t>
            </a:r>
          </a:p>
        </p:txBody>
      </p:sp>
      <p:pic>
        <p:nvPicPr>
          <p:cNvPr id="12" name="Picture 4" descr="2013-12-18 10.20.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452264" y="1143778"/>
            <a:ext cx="3028950" cy="5143536"/>
          </a:xfrm>
          <a:prstGeom prst="rect">
            <a:avLst/>
          </a:prstGeom>
          <a:noFill/>
          <a:ln/>
        </p:spPr>
      </p:pic>
      <p:sp>
        <p:nvSpPr>
          <p:cNvPr id="14" name="矩形 13"/>
          <p:cNvSpPr/>
          <p:nvPr/>
        </p:nvSpPr>
        <p:spPr bwMode="auto">
          <a:xfrm>
            <a:off x="5452264" y="1143778"/>
            <a:ext cx="1928826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绝缘损坏无人更换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6974" y="1143778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 bwMode="auto">
          <a:xfrm>
            <a:off x="8666974" y="1143778"/>
            <a:ext cx="2500330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接地断裂没有及时处理</a:t>
            </a: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66974" y="3786984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矩形 17"/>
          <p:cNvSpPr/>
          <p:nvPr/>
        </p:nvSpPr>
        <p:spPr bwMode="auto">
          <a:xfrm>
            <a:off x="8666974" y="3786984"/>
            <a:ext cx="1857388" cy="380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CN" alt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宋体" pitchFamily="2" charset="-122"/>
              </a:rPr>
              <a:t>油枕漏油无法发现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501372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运维管理常见的其他问题</a:t>
            </a:r>
          </a:p>
        </p:txBody>
      </p:sp>
      <p:grpSp>
        <p:nvGrpSpPr>
          <p:cNvPr id="7" name="组合 36"/>
          <p:cNvGrpSpPr>
            <a:grpSpLocks/>
          </p:cNvGrpSpPr>
          <p:nvPr/>
        </p:nvGrpSpPr>
        <p:grpSpPr bwMode="auto">
          <a:xfrm>
            <a:off x="665918" y="1858158"/>
            <a:ext cx="10715700" cy="2714644"/>
            <a:chOff x="962381" y="3672891"/>
            <a:chExt cx="7972512" cy="1153499"/>
          </a:xfrm>
        </p:grpSpPr>
        <p:pic>
          <p:nvPicPr>
            <p:cNvPr id="8" name="图片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1711" y="3674552"/>
              <a:ext cx="1236229" cy="8701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9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61018" y="3674552"/>
              <a:ext cx="1326030" cy="863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10" name="图片 2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20798" y="3683685"/>
              <a:ext cx="1247892" cy="859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9729" y="3679534"/>
              <a:ext cx="1439157" cy="8635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962381" y="4668454"/>
              <a:ext cx="1254889" cy="15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巡检人员不足</a:t>
              </a:r>
              <a:endParaRPr lang="en-GB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2442358" y="4668454"/>
              <a:ext cx="1336527" cy="15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监控信息孤岛</a:t>
              </a:r>
              <a:endParaRPr lang="en-GB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661219" y="4668454"/>
              <a:ext cx="1393673" cy="15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大量纸质报表</a:t>
              </a:r>
              <a:endParaRPr lang="en-GB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6954594" y="4668528"/>
              <a:ext cx="1980299" cy="15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管理者不了解电站情况</a:t>
              </a:r>
              <a:endParaRPr lang="en-GB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2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38959" y="3672891"/>
              <a:ext cx="1337694" cy="8660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3918835" y="4668454"/>
              <a:ext cx="1392507" cy="15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人工故障申报</a:t>
              </a:r>
              <a:endParaRPr lang="en-GB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094678" y="3144042"/>
            <a:ext cx="8330116" cy="990829"/>
            <a:chOff x="720" y="1392"/>
            <a:chExt cx="4058" cy="480"/>
          </a:xfrm>
        </p:grpSpPr>
        <p:sp>
          <p:nvSpPr>
            <p:cNvPr id="152606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52608" name="AutoShape 32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152609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094678" y="4572802"/>
            <a:ext cx="8330116" cy="990829"/>
            <a:chOff x="720" y="1392"/>
            <a:chExt cx="4058" cy="480"/>
          </a:xfrm>
        </p:grpSpPr>
        <p:sp>
          <p:nvSpPr>
            <p:cNvPr id="152593" name="AutoShape 1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52595" name="AutoShape 19"/>
              <p:cNvSpPr>
                <a:spLocks noChangeArrowheads="1"/>
              </p:cNvSpPr>
              <p:nvPr/>
            </p:nvSpPr>
            <p:spPr bwMode="lt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152596" name="AutoShape 2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166116" y="1715282"/>
            <a:ext cx="8330116" cy="990829"/>
            <a:chOff x="720" y="1392"/>
            <a:chExt cx="4058" cy="480"/>
          </a:xfrm>
        </p:grpSpPr>
        <p:sp>
          <p:nvSpPr>
            <p:cNvPr id="48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5"/>
              <a:chOff x="744" y="1407"/>
              <a:chExt cx="3988" cy="445"/>
            </a:xfrm>
          </p:grpSpPr>
          <p:sp>
            <p:nvSpPr>
              <p:cNvPr id="50" name="AutoShape 32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51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sp>
        <p:nvSpPr>
          <p:cNvPr id="52" name="Text Box 44"/>
          <p:cNvSpPr txBox="1">
            <a:spLocks noChangeArrowheads="1"/>
          </p:cNvSpPr>
          <p:nvPr/>
        </p:nvSpPr>
        <p:spPr bwMode="white">
          <a:xfrm>
            <a:off x="2639727" y="3351829"/>
            <a:ext cx="7517421" cy="6023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影响光伏电站性能质量的关键因素分析</a:t>
            </a:r>
            <a:endParaRPr lang="en-US" altLang="zh-CN" sz="1900" b="1" dirty="0">
              <a:solidFill>
                <a:schemeClr val="bg1"/>
              </a:solidFill>
            </a:endParaRPr>
          </a:p>
        </p:txBody>
      </p:sp>
      <p:sp>
        <p:nvSpPr>
          <p:cNvPr id="5135" name="Text Box 43"/>
          <p:cNvSpPr txBox="1">
            <a:spLocks noChangeArrowheads="1"/>
          </p:cNvSpPr>
          <p:nvPr/>
        </p:nvSpPr>
        <p:spPr bwMode="white">
          <a:xfrm>
            <a:off x="2594744" y="1858158"/>
            <a:ext cx="7517421" cy="6023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光伏电站性能质量现状与评判标准</a:t>
            </a:r>
            <a:endParaRPr lang="en-US" altLang="zh-CN" sz="1900" b="1" dirty="0">
              <a:solidFill>
                <a:schemeClr val="bg1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目  录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880364" y="1572406"/>
            <a:ext cx="661422" cy="608154"/>
            <a:chOff x="579" y="1386"/>
            <a:chExt cx="385" cy="383"/>
          </a:xfrm>
        </p:grpSpPr>
        <p:sp>
          <p:nvSpPr>
            <p:cNvPr id="5157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59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0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1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2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27" name="Text Box 15"/>
          <p:cNvSpPr txBox="1">
            <a:spLocks noChangeArrowheads="1"/>
          </p:cNvSpPr>
          <p:nvPr/>
        </p:nvSpPr>
        <p:spPr bwMode="gray">
          <a:xfrm>
            <a:off x="1966509" y="1642272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880364" y="2894731"/>
            <a:ext cx="661422" cy="608154"/>
            <a:chOff x="579" y="1386"/>
            <a:chExt cx="385" cy="383"/>
          </a:xfrm>
        </p:grpSpPr>
        <p:sp>
          <p:nvSpPr>
            <p:cNvPr id="5147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49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0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1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2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30" name="Text Box 28"/>
          <p:cNvSpPr txBox="1">
            <a:spLocks noChangeArrowheads="1"/>
          </p:cNvSpPr>
          <p:nvPr/>
        </p:nvSpPr>
        <p:spPr bwMode="gray">
          <a:xfrm>
            <a:off x="1966509" y="2964597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880364" y="4420624"/>
            <a:ext cx="661422" cy="608154"/>
            <a:chOff x="579" y="1386"/>
            <a:chExt cx="385" cy="383"/>
          </a:xfrm>
        </p:grpSpPr>
        <p:sp>
          <p:nvSpPr>
            <p:cNvPr id="5137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39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0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1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2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33" name="Text Box 41"/>
          <p:cNvSpPr txBox="1">
            <a:spLocks noChangeArrowheads="1"/>
          </p:cNvSpPr>
          <p:nvPr/>
        </p:nvSpPr>
        <p:spPr bwMode="gray">
          <a:xfrm>
            <a:off x="1966509" y="4490489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5136" name="Text Box 44"/>
          <p:cNvSpPr txBox="1">
            <a:spLocks noChangeArrowheads="1"/>
          </p:cNvSpPr>
          <p:nvPr/>
        </p:nvSpPr>
        <p:spPr bwMode="white">
          <a:xfrm>
            <a:off x="2594744" y="4429926"/>
            <a:ext cx="7517421" cy="946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提高光伏电站性能质量的关键措施</a:t>
            </a:r>
            <a:endParaRPr lang="en-US" altLang="zh-CN" sz="3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380166" y="6215492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5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提高光伏电站质量的关键措施</a:t>
            </a: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4950363" y="1358092"/>
            <a:ext cx="2362200" cy="2438400"/>
            <a:chOff x="4071" y="1584"/>
            <a:chExt cx="1092" cy="1097"/>
          </a:xfrm>
        </p:grpSpPr>
        <p:sp>
          <p:nvSpPr>
            <p:cNvPr id="13" name="Oval 4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D8755A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14" name="Oval 5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15" name="Oval 6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753F31"/>
                </a:gs>
                <a:gs pos="50000">
                  <a:srgbClr val="D8755A"/>
                </a:gs>
                <a:gs pos="100000">
                  <a:srgbClr val="753F31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16" name="Oval 7"/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894A39"/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17" name="Oval 8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9" name="Oval 1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20" name="Oval 1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21" name="Oval 1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22" name="Oval 1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</p:grpSp>
      </p:grpSp>
      <p:grpSp>
        <p:nvGrpSpPr>
          <p:cNvPr id="23" name="Group 14"/>
          <p:cNvGrpSpPr>
            <a:grpSpLocks/>
          </p:cNvGrpSpPr>
          <p:nvPr/>
        </p:nvGrpSpPr>
        <p:grpSpPr bwMode="auto">
          <a:xfrm>
            <a:off x="4340763" y="2348692"/>
            <a:ext cx="3581400" cy="1828800"/>
            <a:chOff x="1680" y="1824"/>
            <a:chExt cx="2256" cy="1152"/>
          </a:xfrm>
        </p:grpSpPr>
        <p:sp>
          <p:nvSpPr>
            <p:cNvPr id="24" name="AutoShape 15"/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5" name="AutoShape 16"/>
            <p:cNvSpPr>
              <a:spLocks noChangeArrowheads="1"/>
            </p:cNvSpPr>
            <p:nvPr/>
          </p:nvSpPr>
          <p:spPr bwMode="gray">
            <a:xfrm rot="-3685140">
              <a:off x="2112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6" name="AutoShape 17"/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7" name="AutoShape 18"/>
            <p:cNvSpPr>
              <a:spLocks noChangeArrowheads="1"/>
            </p:cNvSpPr>
            <p:nvPr/>
          </p:nvSpPr>
          <p:spPr bwMode="gray">
            <a:xfrm rot="-7784550">
              <a:off x="3120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</p:grpSp>
      <p:sp>
        <p:nvSpPr>
          <p:cNvPr id="28" name="Text Box 19"/>
          <p:cNvSpPr txBox="1">
            <a:spLocks noChangeArrowheads="1"/>
          </p:cNvSpPr>
          <p:nvPr/>
        </p:nvSpPr>
        <p:spPr bwMode="gray">
          <a:xfrm>
            <a:off x="5450429" y="2358224"/>
            <a:ext cx="142218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关键措施</a:t>
            </a:r>
            <a:endParaRPr lang="en-US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9" name="Group 20"/>
          <p:cNvGrpSpPr>
            <a:grpSpLocks/>
          </p:cNvGrpSpPr>
          <p:nvPr/>
        </p:nvGrpSpPr>
        <p:grpSpPr bwMode="auto">
          <a:xfrm>
            <a:off x="8082501" y="1572406"/>
            <a:ext cx="1797084" cy="1758949"/>
            <a:chOff x="2789" y="1625"/>
            <a:chExt cx="907" cy="907"/>
          </a:xfrm>
        </p:grpSpPr>
        <p:sp>
          <p:nvSpPr>
            <p:cNvPr id="30" name="Oval 2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31" name="Oval 22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32" name="Oval 23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33" name="Oval 24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34" name="Oval 25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grpSp>
          <p:nvGrpSpPr>
            <p:cNvPr id="35" name="Group 26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36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37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38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39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</p:grpSp>
      </p:grpSp>
      <p:sp>
        <p:nvSpPr>
          <p:cNvPr id="40" name="Text Box 31"/>
          <p:cNvSpPr txBox="1">
            <a:spLocks noChangeArrowheads="1"/>
          </p:cNvSpPr>
          <p:nvPr/>
        </p:nvSpPr>
        <p:spPr bwMode="gray">
          <a:xfrm>
            <a:off x="8261625" y="2143910"/>
            <a:ext cx="147508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CN" altLang="en-US" sz="20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精细化施工</a:t>
            </a:r>
            <a:endParaRPr lang="en-US" altLang="zh-CN" sz="20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lang="zh-CN" altLang="en-US" sz="20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严格管控</a:t>
            </a:r>
            <a:endParaRPr lang="en-US" altLang="zh-CN" sz="20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1" name="Group 32"/>
          <p:cNvGrpSpPr>
            <a:grpSpLocks/>
          </p:cNvGrpSpPr>
          <p:nvPr/>
        </p:nvGrpSpPr>
        <p:grpSpPr bwMode="auto">
          <a:xfrm>
            <a:off x="6702963" y="4101292"/>
            <a:ext cx="1819301" cy="1828832"/>
            <a:chOff x="864" y="1680"/>
            <a:chExt cx="910" cy="960"/>
          </a:xfrm>
        </p:grpSpPr>
        <p:sp>
          <p:nvSpPr>
            <p:cNvPr id="42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FF6699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43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44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8A3753"/>
                </a:gs>
                <a:gs pos="50000">
                  <a:srgbClr val="FF6699"/>
                </a:gs>
                <a:gs pos="100000">
                  <a:srgbClr val="8A3753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45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A24161"/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46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47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  <p:sp>
          <p:nvSpPr>
            <p:cNvPr id="48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  <p:sp>
          <p:nvSpPr>
            <p:cNvPr id="49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  <p:sp>
          <p:nvSpPr>
            <p:cNvPr id="50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  <p:sp>
          <p:nvSpPr>
            <p:cNvPr id="51" name="Text Box 42"/>
            <p:cNvSpPr txBox="1">
              <a:spLocks noChangeArrowheads="1"/>
            </p:cNvSpPr>
            <p:nvPr/>
          </p:nvSpPr>
          <p:spPr bwMode="gray">
            <a:xfrm>
              <a:off x="1024" y="2006"/>
              <a:ext cx="607" cy="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2000" b="1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智能化运维管理</a:t>
              </a:r>
              <a:endParaRPr lang="en-US" altLang="zh-CN" sz="20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2" name="Group 43"/>
          <p:cNvGrpSpPr>
            <a:grpSpLocks/>
          </p:cNvGrpSpPr>
          <p:nvPr/>
        </p:nvGrpSpPr>
        <p:grpSpPr bwMode="auto">
          <a:xfrm>
            <a:off x="2378595" y="1715282"/>
            <a:ext cx="1808181" cy="1785950"/>
            <a:chOff x="884" y="2523"/>
            <a:chExt cx="862" cy="862"/>
          </a:xfrm>
        </p:grpSpPr>
        <p:sp>
          <p:nvSpPr>
            <p:cNvPr id="53" name="Oval 44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54" name="Oval 4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56" name="Oval 47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57" name="Oval 48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58" name="Oval 49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  <p:sp>
          <p:nvSpPr>
            <p:cNvPr id="59" name="Oval 50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  <p:sp>
          <p:nvSpPr>
            <p:cNvPr id="60" name="Oval 51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  <p:sp>
          <p:nvSpPr>
            <p:cNvPr id="61" name="Oval 52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zh-CN"/>
            </a:p>
          </p:txBody>
        </p:sp>
      </p:grpSp>
      <p:sp>
        <p:nvSpPr>
          <p:cNvPr id="62" name="Text Box 53"/>
          <p:cNvSpPr txBox="1">
            <a:spLocks noChangeArrowheads="1"/>
          </p:cNvSpPr>
          <p:nvPr/>
        </p:nvSpPr>
        <p:spPr bwMode="gray">
          <a:xfrm>
            <a:off x="2521471" y="2143910"/>
            <a:ext cx="164307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选取</a:t>
            </a:r>
            <a:endParaRPr lang="en-US" altLang="zh-CN" sz="20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lang="zh-CN" altLang="en-US" sz="20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高品质部件</a:t>
            </a:r>
            <a:endParaRPr lang="en-US" altLang="zh-CN" sz="20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3664476" y="4072736"/>
            <a:ext cx="1819283" cy="1825609"/>
            <a:chOff x="1685" y="3125"/>
            <a:chExt cx="907" cy="907"/>
          </a:xfrm>
        </p:grpSpPr>
        <p:grpSp>
          <p:nvGrpSpPr>
            <p:cNvPr id="64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66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3965E1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67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68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1F377A"/>
                  </a:gs>
                  <a:gs pos="50000">
                    <a:srgbClr val="3965E1"/>
                  </a:gs>
                  <a:gs pos="100000">
                    <a:srgbClr val="1F377A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69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264396"/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70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03060D"/>
                  </a:gs>
                </a:gsLst>
                <a:lin ang="54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grpSp>
            <p:nvGrpSpPr>
              <p:cNvPr id="71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72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73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74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zh-CN"/>
                </a:p>
              </p:txBody>
            </p:sp>
            <p:sp>
              <p:nvSpPr>
                <p:cNvPr id="75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zh-CN" altLang="zh-CN"/>
                </a:p>
              </p:txBody>
            </p:sp>
          </p:grpSp>
        </p:grpSp>
        <p:sp>
          <p:nvSpPr>
            <p:cNvPr id="65" name="Text Box 66"/>
            <p:cNvSpPr txBox="1">
              <a:spLocks noChangeArrowheads="1"/>
            </p:cNvSpPr>
            <p:nvPr/>
          </p:nvSpPr>
          <p:spPr bwMode="gray">
            <a:xfrm>
              <a:off x="1792" y="3494"/>
              <a:ext cx="735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2000" b="1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精细化设计</a:t>
              </a:r>
              <a:endParaRPr lang="en-US" altLang="zh-CN" sz="20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光伏电站性能质量问题现状</a:t>
            </a:r>
          </a:p>
        </p:txBody>
      </p:sp>
      <p:pic>
        <p:nvPicPr>
          <p:cNvPr id="11" name="Picture 2" descr="D:\Desktop\12-44-12-19-887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752" y="3144042"/>
            <a:ext cx="3000396" cy="1905119"/>
          </a:xfrm>
          <a:prstGeom prst="rect">
            <a:avLst/>
          </a:prstGeom>
          <a:noFill/>
        </p:spPr>
      </p:pic>
      <p:sp>
        <p:nvSpPr>
          <p:cNvPr id="12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952066" y="1358092"/>
            <a:ext cx="7572428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组件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质量参差不齐，隐裂、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PID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等造成组件性能不高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劣质汇流箱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故障率高，常常造成严重后果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逆变器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关键器件鱼龙混杂，故障频发，发电量损失严重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9586" y="3215480"/>
            <a:ext cx="4714908" cy="1705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施工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是造成电站质量问题的重要来源，不专业、监管不力、审查不严等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设计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的不合理也给光伏电站带来质量问题，包括电气连接设计、组串配置设计等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9190" y="5358620"/>
            <a:ext cx="7715304" cy="8744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运维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人员专业素养不高，误操作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监控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故障频发，监控后台问题多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21" name="Picture 3" descr="D:\Desktop\5461a3b878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480" y="4412917"/>
            <a:ext cx="3143272" cy="1945835"/>
          </a:xfrm>
          <a:prstGeom prst="rect">
            <a:avLst/>
          </a:prstGeom>
          <a:noFill/>
        </p:spPr>
      </p:pic>
      <p:pic>
        <p:nvPicPr>
          <p:cNvPr id="25" name="Picture 4" descr="D:\Desktop\17-00-22-70-6448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18" y="1072340"/>
            <a:ext cx="3222648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665918" y="357960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选择优质组件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918" y="1215216"/>
            <a:ext cx="664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组件常见的质量问题有：一致性差、过度衰减、报废等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9784" y="858026"/>
            <a:ext cx="1785950" cy="177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3"/>
          <p:cNvSpPr>
            <a:spLocks noChangeArrowheads="1"/>
          </p:cNvSpPr>
          <p:nvPr/>
        </p:nvSpPr>
        <p:spPr bwMode="ltGray">
          <a:xfrm>
            <a:off x="978708" y="1858158"/>
            <a:ext cx="6545258" cy="4429156"/>
          </a:xfrm>
          <a:prstGeom prst="rightArrow">
            <a:avLst>
              <a:gd name="adj1" fmla="val 79306"/>
              <a:gd name="adj2" fmla="val 9961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3400" tIns="51700" rIns="103400" bIns="51700" anchor="ctr"/>
          <a:lstStyle/>
          <a:p>
            <a:endParaRPr lang="zh-CN" altLang="en-US" sz="2000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blackWhite">
          <a:xfrm>
            <a:off x="1050146" y="2429662"/>
            <a:ext cx="5968991" cy="671518"/>
          </a:xfrm>
          <a:prstGeom prst="roundRect">
            <a:avLst>
              <a:gd name="adj" fmla="val 9106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103400" tIns="51700" rIns="103400" bIns="51700" anchor="ctr"/>
          <a:lstStyle/>
          <a:p>
            <a:pPr>
              <a:defRPr/>
            </a:pPr>
            <a:r>
              <a:rPr lang="zh-CN" altLang="en-US" sz="2000" b="1" dirty="0" smtClean="0">
                <a:solidFill>
                  <a:srgbClr val="7030A0"/>
                </a:solidFill>
                <a:latin typeface="DFKai-SB" pitchFamily="65" charset="-120"/>
                <a:ea typeface="DFKai-SB" pitchFamily="65" charset="-120"/>
              </a:rPr>
              <a:t>选择认证齐全、质量报告较优的厂家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blackWhite">
          <a:xfrm>
            <a:off x="8524098" y="3572670"/>
            <a:ext cx="1643074" cy="1371600"/>
          </a:xfrm>
          <a:prstGeom prst="roundRect">
            <a:avLst>
              <a:gd name="adj" fmla="val 9106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103400" tIns="51700" rIns="103400" bIns="51700" anchor="ctr"/>
          <a:lstStyle/>
          <a:p>
            <a:pPr algn="ctr"/>
            <a:r>
              <a:rPr lang="zh-CN" altLang="en-US" sz="2400" b="1" dirty="0" smtClean="0">
                <a:latin typeface="DFKai-SB" pitchFamily="65" charset="-120"/>
                <a:ea typeface="DFKai-SB" pitchFamily="65" charset="-120"/>
              </a:rPr>
              <a:t>保证组件</a:t>
            </a:r>
            <a:endParaRPr lang="en-US" altLang="zh-CN" sz="2400" b="1" dirty="0" smtClean="0">
              <a:latin typeface="DFKai-SB" pitchFamily="65" charset="-120"/>
              <a:ea typeface="DFKai-SB" pitchFamily="65" charset="-120"/>
            </a:endParaRPr>
          </a:p>
          <a:p>
            <a:pPr algn="ctr"/>
            <a:r>
              <a:rPr lang="zh-CN" altLang="en-US" sz="2400" b="1" dirty="0" smtClean="0">
                <a:latin typeface="DFKai-SB" pitchFamily="65" charset="-120"/>
                <a:ea typeface="DFKai-SB" pitchFamily="65" charset="-120"/>
              </a:rPr>
              <a:t>优质</a:t>
            </a:r>
            <a:endParaRPr lang="en-US" altLang="zh-CN" sz="2400" b="1" dirty="0" smtClean="0">
              <a:latin typeface="DFKai-SB" pitchFamily="65" charset="-120"/>
              <a:ea typeface="DFKai-SB" pitchFamily="65" charset="-120"/>
            </a:endParaRPr>
          </a:p>
          <a:p>
            <a:pPr algn="ctr"/>
            <a:endParaRPr lang="en-US" altLang="zh-CN" sz="800" b="1" dirty="0" smtClean="0"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blackWhite">
          <a:xfrm>
            <a:off x="1050146" y="5072868"/>
            <a:ext cx="5968991" cy="620722"/>
          </a:xfrm>
          <a:prstGeom prst="roundRect">
            <a:avLst>
              <a:gd name="adj" fmla="val 9106"/>
            </a:avLst>
          </a:prstGeom>
          <a:solidFill>
            <a:schemeClr val="bg2">
              <a:lumMod val="90000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103400" tIns="51700" rIns="103400" bIns="51700" anchor="ctr"/>
          <a:lstStyle/>
          <a:p>
            <a:pPr>
              <a:defRPr/>
            </a:pPr>
            <a:r>
              <a:rPr lang="zh-CN" altLang="en-US" sz="2000" b="1" dirty="0" smtClean="0">
                <a:solidFill>
                  <a:srgbClr val="00B050"/>
                </a:solidFill>
                <a:latin typeface="DFKai-SB" pitchFamily="65" charset="-120"/>
                <a:ea typeface="DFKai-SB" pitchFamily="65" charset="-120"/>
              </a:rPr>
              <a:t>选择资质好、专业强的企业，施工前抽检组件、</a:t>
            </a:r>
            <a:endParaRPr lang="en-US" altLang="zh-CN" sz="2000" b="1" dirty="0" smtClean="0">
              <a:solidFill>
                <a:srgbClr val="00B050"/>
              </a:solidFill>
              <a:latin typeface="DFKai-SB" pitchFamily="65" charset="-120"/>
              <a:ea typeface="DFKai-SB" pitchFamily="65" charset="-120"/>
            </a:endParaRPr>
          </a:p>
          <a:p>
            <a:pPr>
              <a:defRPr/>
            </a:pPr>
            <a:r>
              <a:rPr lang="zh-CN" altLang="en-US" sz="2000" b="1" dirty="0" smtClean="0">
                <a:solidFill>
                  <a:srgbClr val="00B050"/>
                </a:solidFill>
                <a:latin typeface="DFKai-SB" pitchFamily="65" charset="-120"/>
                <a:ea typeface="DFKai-SB" pitchFamily="65" charset="-120"/>
              </a:rPr>
              <a:t>培训施工人员，整个过程现场监造</a:t>
            </a: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blackWhite">
          <a:xfrm>
            <a:off x="1050147" y="4380709"/>
            <a:ext cx="6000792" cy="620721"/>
          </a:xfrm>
          <a:prstGeom prst="roundRect">
            <a:avLst>
              <a:gd name="adj" fmla="val 9106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103400" tIns="51700" rIns="103400" bIns="51700" anchor="ctr"/>
          <a:lstStyle/>
          <a:p>
            <a:pPr>
              <a:defRPr/>
            </a:pPr>
            <a:r>
              <a:rPr lang="zh-CN" altLang="en-US" sz="2000" b="1" dirty="0" smtClean="0">
                <a:solidFill>
                  <a:srgbClr val="C00000"/>
                </a:solidFill>
                <a:latin typeface="DFKai-SB" pitchFamily="65" charset="-120"/>
                <a:ea typeface="DFKai-SB" pitchFamily="65" charset="-120"/>
              </a:rPr>
              <a:t>防止运输、转运过程的装卸造成组件损坏</a:t>
            </a: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blackWhite">
          <a:xfrm>
            <a:off x="1050146" y="3786984"/>
            <a:ext cx="5968991" cy="571504"/>
          </a:xfrm>
          <a:prstGeom prst="roundRect">
            <a:avLst>
              <a:gd name="adj" fmla="val 9106"/>
            </a:avLst>
          </a:prstGeom>
          <a:solidFill>
            <a:schemeClr val="bg2">
              <a:lumMod val="90000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103400" tIns="51700" rIns="103400" bIns="51700" anchor="ctr"/>
          <a:lstStyle/>
          <a:p>
            <a:pPr>
              <a:defRPr/>
            </a:pPr>
            <a:r>
              <a:rPr lang="zh-CN" altLang="en-US" sz="2000" b="1" dirty="0" smtClean="0">
                <a:solidFill>
                  <a:srgbClr val="00B050"/>
                </a:solidFill>
                <a:latin typeface="DFKai-SB" pitchFamily="65" charset="-120"/>
                <a:ea typeface="DFKai-SB" pitchFamily="65" charset="-120"/>
              </a:rPr>
              <a:t>关注组件的“非关键部件” ，比如背板材料、</a:t>
            </a:r>
            <a:endParaRPr lang="en-US" altLang="zh-CN" sz="2000" b="1" dirty="0" smtClean="0">
              <a:solidFill>
                <a:srgbClr val="00B050"/>
              </a:solidFill>
              <a:latin typeface="DFKai-SB" pitchFamily="65" charset="-120"/>
              <a:ea typeface="DFKai-SB" pitchFamily="65" charset="-120"/>
            </a:endParaRPr>
          </a:p>
          <a:p>
            <a:pPr>
              <a:defRPr/>
            </a:pPr>
            <a:r>
              <a:rPr lang="zh-CN" altLang="en-US" sz="2000" b="1" dirty="0" smtClean="0">
                <a:solidFill>
                  <a:srgbClr val="00B050"/>
                </a:solidFill>
                <a:latin typeface="DFKai-SB" pitchFamily="65" charset="-120"/>
                <a:ea typeface="DFKai-SB" pitchFamily="65" charset="-120"/>
              </a:rPr>
              <a:t>玻璃、边框等</a:t>
            </a: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blackWhite">
          <a:xfrm>
            <a:off x="1050146" y="3144042"/>
            <a:ext cx="5968992" cy="590552"/>
          </a:xfrm>
          <a:prstGeom prst="roundRect">
            <a:avLst>
              <a:gd name="adj" fmla="val 9106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103400" tIns="51700" rIns="103400" bIns="51700" anchor="ctr"/>
          <a:lstStyle/>
          <a:p>
            <a:pPr>
              <a:defRPr/>
            </a:pPr>
            <a:r>
              <a:rPr lang="zh-CN" altLang="en-US" sz="2000" b="1" dirty="0" smtClean="0">
                <a:latin typeface="DFKai-SB" pitchFamily="65" charset="-120"/>
                <a:ea typeface="DFKai-SB" pitchFamily="65" charset="-120"/>
              </a:rPr>
              <a:t>保证生产质量、出厂检测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逆变器选型，关注关键品质因素</a:t>
            </a:r>
          </a:p>
        </p:txBody>
      </p:sp>
      <p:sp>
        <p:nvSpPr>
          <p:cNvPr id="7" name="矩形 6"/>
          <p:cNvSpPr/>
          <p:nvPr/>
        </p:nvSpPr>
        <p:spPr>
          <a:xfrm>
            <a:off x="1094546" y="2001034"/>
            <a:ext cx="2214068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可靠性高的逆变器</a:t>
            </a:r>
            <a:endParaRPr lang="en-US" altLang="zh-CN" dirty="0" smtClean="0">
              <a:solidFill>
                <a:srgbClr val="C00000"/>
              </a:solidFill>
              <a:ea typeface="楷体_GB231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4546" y="1358092"/>
            <a:ext cx="2500330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转换效率高的逆变器</a:t>
            </a:r>
            <a:endParaRPr lang="en-US" altLang="zh-CN" dirty="0" smtClean="0">
              <a:solidFill>
                <a:srgbClr val="C00000"/>
              </a:solidFill>
              <a:ea typeface="楷体_GB2312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595008" y="1358092"/>
            <a:ext cx="857256" cy="50006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05457" y="1350327"/>
            <a:ext cx="41504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减小系统损耗，提高系统能效（</a:t>
            </a:r>
            <a:r>
              <a:rPr lang="en-US" altLang="zh-CN" dirty="0" smtClean="0">
                <a:solidFill>
                  <a:srgbClr val="000000"/>
                </a:solidFill>
                <a:ea typeface="楷体_GB2312"/>
              </a:rPr>
              <a:t>PR</a:t>
            </a: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）</a:t>
            </a:r>
            <a:endParaRPr lang="en-US" altLang="zh-CN" dirty="0" smtClean="0">
              <a:solidFill>
                <a:srgbClr val="000000"/>
              </a:solidFill>
              <a:ea typeface="楷体_GB2312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4595008" y="2072472"/>
            <a:ext cx="857256" cy="50006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05457" y="2064707"/>
            <a:ext cx="41504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系统故障率低，提高系统能效（</a:t>
            </a:r>
            <a:r>
              <a:rPr lang="en-US" altLang="zh-CN" dirty="0" smtClean="0">
                <a:solidFill>
                  <a:srgbClr val="000000"/>
                </a:solidFill>
                <a:ea typeface="楷体_GB2312"/>
              </a:rPr>
              <a:t>PR</a:t>
            </a: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）</a:t>
            </a:r>
            <a:endParaRPr lang="en-US" altLang="zh-CN" dirty="0" smtClean="0">
              <a:solidFill>
                <a:srgbClr val="000000"/>
              </a:solidFill>
              <a:ea typeface="楷体_GB231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94546" y="2715414"/>
            <a:ext cx="2444900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过载能力强的逆变器</a:t>
            </a:r>
            <a:endParaRPr lang="en-US" altLang="zh-CN" dirty="0" smtClean="0">
              <a:solidFill>
                <a:srgbClr val="C00000"/>
              </a:solidFill>
              <a:ea typeface="楷体_GB2312"/>
            </a:endParaRPr>
          </a:p>
        </p:txBody>
      </p:sp>
      <p:sp>
        <p:nvSpPr>
          <p:cNvPr id="16" name="右箭头 15"/>
          <p:cNvSpPr/>
          <p:nvPr/>
        </p:nvSpPr>
        <p:spPr bwMode="auto">
          <a:xfrm>
            <a:off x="4595008" y="2786852"/>
            <a:ext cx="857256" cy="50006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05457" y="2779087"/>
            <a:ext cx="53046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可进行超配，提高系统发电量和系统能效（</a:t>
            </a:r>
            <a:r>
              <a:rPr lang="en-US" altLang="zh-CN" dirty="0" smtClean="0">
                <a:solidFill>
                  <a:srgbClr val="000000"/>
                </a:solidFill>
                <a:ea typeface="楷体_GB2312"/>
              </a:rPr>
              <a:t>PR</a:t>
            </a: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）</a:t>
            </a:r>
            <a:endParaRPr lang="en-US" altLang="zh-CN" dirty="0" smtClean="0">
              <a:solidFill>
                <a:srgbClr val="000000"/>
              </a:solidFill>
              <a:ea typeface="楷体_GB231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94546" y="3501232"/>
            <a:ext cx="3368230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高、低温运行能力强的逆变器</a:t>
            </a:r>
            <a:endParaRPr lang="en-US" altLang="zh-CN" dirty="0" smtClean="0">
              <a:solidFill>
                <a:srgbClr val="C00000"/>
              </a:solidFill>
              <a:ea typeface="楷体_GB231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94546" y="4287050"/>
            <a:ext cx="3137397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热设计高效、智能的逆变器</a:t>
            </a:r>
            <a:endParaRPr lang="en-US" altLang="zh-CN" dirty="0" smtClean="0">
              <a:solidFill>
                <a:srgbClr val="C00000"/>
              </a:solidFill>
              <a:ea typeface="楷体_GB231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94546" y="5072868"/>
            <a:ext cx="2214068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集成度高的逆变器</a:t>
            </a:r>
            <a:endParaRPr lang="en-US" altLang="zh-CN" dirty="0" smtClean="0">
              <a:solidFill>
                <a:srgbClr val="C00000"/>
              </a:solidFill>
              <a:ea typeface="楷体_GB2312"/>
            </a:endParaRPr>
          </a:p>
        </p:txBody>
      </p:sp>
      <p:sp>
        <p:nvSpPr>
          <p:cNvPr id="21" name="右箭头 20"/>
          <p:cNvSpPr/>
          <p:nvPr/>
        </p:nvSpPr>
        <p:spPr bwMode="auto">
          <a:xfrm>
            <a:off x="4595008" y="3501232"/>
            <a:ext cx="857256" cy="50006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23702" y="3493467"/>
            <a:ext cx="484299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适应西北的极端天气，提高系统能效（</a:t>
            </a:r>
            <a:r>
              <a:rPr lang="en-US" altLang="zh-CN" dirty="0" smtClean="0">
                <a:solidFill>
                  <a:srgbClr val="000000"/>
                </a:solidFill>
                <a:ea typeface="楷体_GB2312"/>
              </a:rPr>
              <a:t>PR</a:t>
            </a: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）</a:t>
            </a:r>
            <a:endParaRPr lang="en-US" altLang="zh-CN" dirty="0" smtClean="0">
              <a:solidFill>
                <a:srgbClr val="000000"/>
              </a:solidFill>
              <a:ea typeface="楷体_GB2312"/>
            </a:endParaRPr>
          </a:p>
        </p:txBody>
      </p:sp>
      <p:sp>
        <p:nvSpPr>
          <p:cNvPr id="23" name="右箭头 22"/>
          <p:cNvSpPr/>
          <p:nvPr/>
        </p:nvSpPr>
        <p:spPr bwMode="auto">
          <a:xfrm>
            <a:off x="4595008" y="4358488"/>
            <a:ext cx="857256" cy="50006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523702" y="4279285"/>
            <a:ext cx="53046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器件寿命长，提高系统可靠性和系统能效（</a:t>
            </a:r>
            <a:r>
              <a:rPr lang="en-US" altLang="zh-CN" dirty="0" smtClean="0">
                <a:solidFill>
                  <a:srgbClr val="000000"/>
                </a:solidFill>
                <a:ea typeface="楷体_GB2312"/>
              </a:rPr>
              <a:t>PR</a:t>
            </a: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）</a:t>
            </a:r>
            <a:endParaRPr lang="en-US" altLang="zh-CN" dirty="0" smtClean="0">
              <a:solidFill>
                <a:srgbClr val="000000"/>
              </a:solidFill>
              <a:ea typeface="楷体_GB2312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4595008" y="5072868"/>
            <a:ext cx="857256" cy="500066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523702" y="5065103"/>
            <a:ext cx="53046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464646"/>
              </a:buClr>
              <a:buSzPct val="80000"/>
              <a:buFont typeface="Wingdings" pitchFamily="2" charset="2"/>
              <a:buChar char="u"/>
            </a:pP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故障快速定位，易于运维和提高系统能效（</a:t>
            </a:r>
            <a:r>
              <a:rPr lang="en-US" altLang="zh-CN" dirty="0" smtClean="0">
                <a:solidFill>
                  <a:srgbClr val="000000"/>
                </a:solidFill>
                <a:ea typeface="楷体_GB2312"/>
              </a:rPr>
              <a:t>PR</a:t>
            </a:r>
            <a:r>
              <a:rPr lang="zh-CN" altLang="en-US" dirty="0" smtClean="0">
                <a:solidFill>
                  <a:srgbClr val="000000"/>
                </a:solidFill>
                <a:ea typeface="楷体_GB2312"/>
              </a:rPr>
              <a:t>）</a:t>
            </a:r>
            <a:endParaRPr lang="en-US" altLang="zh-CN" dirty="0" smtClean="0">
              <a:solidFill>
                <a:srgbClr val="000000"/>
              </a:solidFill>
              <a:ea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358628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评估光伏电站地形，选择合适的逆变器方案</a:t>
            </a:r>
          </a:p>
        </p:txBody>
      </p:sp>
      <p:sp>
        <p:nvSpPr>
          <p:cNvPr id="14" name="矩形 13"/>
          <p:cNvSpPr/>
          <p:nvPr/>
        </p:nvSpPr>
        <p:spPr>
          <a:xfrm>
            <a:off x="808794" y="2286786"/>
            <a:ext cx="235745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1B05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场地的类型不同</a:t>
            </a:r>
          </a:p>
        </p:txBody>
      </p:sp>
      <p:pic>
        <p:nvPicPr>
          <p:cNvPr id="17" name="图片 16" descr="IMG_20150520_165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3966" y="1215216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3966" y="4001298"/>
            <a:ext cx="35719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3438" y="3929860"/>
            <a:ext cx="3571900" cy="240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3438" y="1215216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下箭头 11"/>
          <p:cNvSpPr/>
          <p:nvPr/>
        </p:nvSpPr>
        <p:spPr bwMode="auto">
          <a:xfrm>
            <a:off x="1666050" y="2858290"/>
            <a:ext cx="357190" cy="78581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08794" y="3803361"/>
            <a:ext cx="2357454" cy="120032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 smtClean="0">
                <a:solidFill>
                  <a:srgbClr val="1B05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因地制宜选择不同的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建设方案</a:t>
            </a:r>
            <a:r>
              <a:rPr kumimoji="1" lang="zh-CN" altLang="en-US" sz="2400" b="1" dirty="0" smtClean="0">
                <a:solidFill>
                  <a:srgbClr val="1B05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逆变器方案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pic>
        <p:nvPicPr>
          <p:cNvPr id="5" name="Picture 22" descr="D:\Backup\我的文档\temp\200912180930177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422" y="3989293"/>
            <a:ext cx="3643338" cy="199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39" descr="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5272" y="3917855"/>
            <a:ext cx="35004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46"/>
          <p:cNvSpPr>
            <a:spLocks noChangeArrowheads="1"/>
          </p:cNvSpPr>
          <p:nvPr/>
        </p:nvSpPr>
        <p:spPr bwMode="auto">
          <a:xfrm>
            <a:off x="6523834" y="5918119"/>
            <a:ext cx="3786214" cy="36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05" tIns="45652" rIns="91305" bIns="45652">
            <a:spAutoFit/>
          </a:bodyPr>
          <a:lstStyle/>
          <a:p>
            <a:pPr eaLnBrk="1" hangingPunct="1"/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多风地区组件、支架设计考虑强风</a:t>
            </a:r>
          </a:p>
        </p:txBody>
      </p:sp>
      <p:sp>
        <p:nvSpPr>
          <p:cNvPr id="9" name="TextBox 54"/>
          <p:cNvSpPr>
            <a:spLocks noChangeArrowheads="1"/>
          </p:cNvSpPr>
          <p:nvPr/>
        </p:nvSpPr>
        <p:spPr bwMode="auto">
          <a:xfrm>
            <a:off x="1523174" y="5989557"/>
            <a:ext cx="3429024" cy="36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05" tIns="45652" rIns="91305" bIns="45652">
            <a:spAutoFit/>
          </a:bodyPr>
          <a:lstStyle/>
          <a:p>
            <a:pPr eaLnBrk="1" hangingPunct="1"/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潮湿多云天气对组件多重影响</a:t>
            </a:r>
          </a:p>
        </p:txBody>
      </p:sp>
      <p:sp>
        <p:nvSpPr>
          <p:cNvPr id="11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001306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精细化设计：准确评估光伏电站环境因素和极限情况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7422" y="1286654"/>
            <a:ext cx="364333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2" descr="E:\工作文件\2015年\项目设计\大同项目\现场照片8-9\中广核100MW项目现场照片\IMG_20150809_094052.jpg"/>
          <p:cNvPicPr/>
          <p:nvPr/>
        </p:nvPicPr>
        <p:blipFill>
          <a:blip r:embed="rId6" cstate="print"/>
          <a:srcRect l="32341" t="13735" b="29879"/>
          <a:stretch>
            <a:fillRect/>
          </a:stretch>
        </p:blipFill>
        <p:spPr bwMode="auto">
          <a:xfrm>
            <a:off x="6523834" y="1286654"/>
            <a:ext cx="364333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54"/>
          <p:cNvSpPr>
            <a:spLocks noChangeArrowheads="1"/>
          </p:cNvSpPr>
          <p:nvPr/>
        </p:nvSpPr>
        <p:spPr bwMode="auto">
          <a:xfrm>
            <a:off x="1237422" y="3286918"/>
            <a:ext cx="3929090" cy="36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05" tIns="45652" rIns="91305" bIns="45652">
            <a:spAutoFit/>
          </a:bodyPr>
          <a:lstStyle/>
          <a:p>
            <a:pPr eaLnBrk="1" hangingPunct="1"/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茂盛植被的影响：遮挡及冬季火灾</a:t>
            </a:r>
          </a:p>
        </p:txBody>
      </p:sp>
      <p:sp>
        <p:nvSpPr>
          <p:cNvPr id="15" name="TextBox 54"/>
          <p:cNvSpPr>
            <a:spLocks noChangeArrowheads="1"/>
          </p:cNvSpPr>
          <p:nvPr/>
        </p:nvSpPr>
        <p:spPr bwMode="auto">
          <a:xfrm>
            <a:off x="6881024" y="3286918"/>
            <a:ext cx="3071834" cy="36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05" tIns="45652" rIns="91305" bIns="45652">
            <a:spAutoFit/>
          </a:bodyPr>
          <a:lstStyle/>
          <a:p>
            <a:pPr eaLnBrk="1" hangingPunct="1"/>
            <a:r>
              <a:rPr lang="zh-CN" altLang="en-US" dirty="0" smtClean="0">
                <a:solidFill>
                  <a:srgbClr val="C00000"/>
                </a:solidFill>
                <a:ea typeface="楷体_GB2312"/>
              </a:rPr>
              <a:t>早晚远处山峰对组件的遮挡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精细化设计：合理的子阵设计及布局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3115" y="1143778"/>
            <a:ext cx="104298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箱变位置、线缆</a:t>
            </a:r>
            <a:r>
              <a:rPr lang="zh-CN" altLang="en-US" sz="2000" b="1" kern="0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敷设路径：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影响到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系统直流侧的整体损耗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和系统电缆的成本！</a:t>
            </a:r>
            <a:endParaRPr lang="en-US" altLang="zh-CN" sz="2000" b="1" kern="0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80233" y="1858158"/>
          <a:ext cx="10262430" cy="4000528"/>
        </p:xfrm>
        <a:graphic>
          <a:graphicData uri="http://schemas.openxmlformats.org/drawingml/2006/table">
            <a:tbl>
              <a:tblPr/>
              <a:tblGrid>
                <a:gridCol w="3420810"/>
                <a:gridCol w="3420810"/>
                <a:gridCol w="3420810"/>
              </a:tblGrid>
              <a:tr h="500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方案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：逆变器靠路边放置、箱变居中</a:t>
                      </a:r>
                      <a:endParaRPr kumimoji="0" lang="zh-CN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方案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：逆变器阵列中间放置、箱变居中</a:t>
                      </a:r>
                      <a:endParaRPr kumimoji="0" 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方案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：与其他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单元</a:t>
                      </a:r>
                      <a:r>
                        <a:rPr kumimoji="0" 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 Unicode MS" pitchFamily="34" charset="-122"/>
                        </a:rPr>
                        <a:t>共用东西道路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23108" y="2643976"/>
          <a:ext cx="3279433" cy="3119460"/>
        </p:xfrm>
        <a:graphic>
          <a:graphicData uri="http://schemas.openxmlformats.org/presentationml/2006/ole">
            <p:oleObj spid="_x0000_s155650" name="Visio" r:id="rId4" imgW="4784054" imgH="4150980" progId="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70413" y="2501101"/>
          <a:ext cx="2928937" cy="3181374"/>
        </p:xfrm>
        <a:graphic>
          <a:graphicData uri="http://schemas.openxmlformats.org/presentationml/2006/ole">
            <p:oleObj spid="_x0000_s155651" name="Visio" r:id="rId5" imgW="4802153" imgH="4150980" progId="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070850" y="2501100"/>
          <a:ext cx="2786063" cy="3208361"/>
        </p:xfrm>
        <a:graphic>
          <a:graphicData uri="http://schemas.openxmlformats.org/presentationml/2006/ole">
            <p:oleObj spid="_x0000_s155652" name="Visio" r:id="rId6" imgW="4738942" imgH="4396140" progId="">
              <p:embed/>
            </p:oleObj>
          </a:graphicData>
        </a:graphic>
      </p:graphicFrame>
      <p:sp>
        <p:nvSpPr>
          <p:cNvPr id="10" name="矩形 9"/>
          <p:cNvSpPr/>
          <p:nvPr/>
        </p:nvSpPr>
        <p:spPr>
          <a:xfrm>
            <a:off x="2666182" y="1643844"/>
            <a:ext cx="7143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6000" b="1" kern="0" dirty="0">
                <a:solidFill>
                  <a:srgbClr val="FF3300"/>
                </a:solidFill>
                <a:latin typeface="Agency FB"/>
                <a:ea typeface="微软雅黑" pitchFamily="34" charset="-122"/>
              </a:rPr>
              <a:t>√</a:t>
            </a:r>
            <a:endParaRPr lang="zh-CN" altLang="en-US" sz="6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精细化设计：合理设计阵列间距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33414" y="1095210"/>
            <a:ext cx="107482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阵列间距设计原则：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当地</a:t>
            </a:r>
            <a:r>
              <a:rPr lang="zh-CN" altLang="en-US" sz="20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冬至日真太阳时</a:t>
            </a:r>
            <a:r>
              <a:rPr lang="en-US" altLang="en-US" sz="20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09:00-15:00</a:t>
            </a:r>
            <a:r>
              <a:rPr lang="zh-CN" altLang="en-US" sz="20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en-US" altLang="en-US" sz="20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0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小时内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前后阵列互不遮挡的最小距离，在土地资源较为丰富</a:t>
            </a:r>
            <a:r>
              <a:rPr lang="zh-CN" altLang="en-US" sz="2000" kern="0" dirty="0" smtClean="0">
                <a:latin typeface="微软雅黑" pitchFamily="34" charset="-122"/>
                <a:ea typeface="微软雅黑" pitchFamily="34" charset="-122"/>
              </a:rPr>
              <a:t>地区，可需综合考虑土地价格和地面平整因素，适当增长前后组件互不</a:t>
            </a:r>
            <a:r>
              <a:rPr lang="zh-CN" altLang="en-US" sz="2000" kern="0" dirty="0">
                <a:latin typeface="微软雅黑" pitchFamily="34" charset="-122"/>
                <a:ea typeface="微软雅黑" pitchFamily="34" charset="-122"/>
              </a:rPr>
              <a:t>遮挡的小时数</a:t>
            </a:r>
            <a:r>
              <a:rPr lang="zh-CN" altLang="en-US" sz="2000" kern="0" dirty="0" smtClean="0">
                <a:latin typeface="微软雅黑" pitchFamily="34" charset="-122"/>
                <a:ea typeface="微软雅黑" pitchFamily="34" charset="-122"/>
              </a:rPr>
              <a:t>！</a:t>
            </a:r>
            <a:endParaRPr lang="en-US" altLang="zh-CN" sz="20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0625" y="5634850"/>
            <a:ext cx="45910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左大括号 8"/>
          <p:cNvSpPr/>
          <p:nvPr/>
        </p:nvSpPr>
        <p:spPr>
          <a:xfrm>
            <a:off x="3452000" y="5063350"/>
            <a:ext cx="292100" cy="779463"/>
          </a:xfrm>
          <a:prstGeom prst="leftBrace">
            <a:avLst/>
          </a:prstGeom>
          <a:ln w="28575">
            <a:solidFill>
              <a:srgbClr val="1B0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2523306" y="2482062"/>
          <a:ext cx="6215106" cy="1804988"/>
        </p:xfrm>
        <a:graphic>
          <a:graphicData uri="http://schemas.openxmlformats.org/presentationml/2006/ole">
            <p:oleObj spid="_x0000_s156674" name="Visio" r:id="rId5" imgW="8615433" imgH="2602160" progId="">
              <p:embed/>
            </p:oleObj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3904437" y="4965316"/>
          <a:ext cx="965055" cy="299233"/>
        </p:xfrm>
        <a:graphic>
          <a:graphicData uri="http://schemas.openxmlformats.org/presentationml/2006/ole">
            <p:oleObj spid="_x0000_s156675" name="公式" r:id="rId6" imgW="736560" imgH="228600" progId="Equation.3">
              <p:embed/>
            </p:oleObj>
          </a:graphicData>
        </a:graphic>
      </p:graphicFrame>
      <p:sp>
        <p:nvSpPr>
          <p:cNvPr id="15" name="下箭头 14"/>
          <p:cNvSpPr/>
          <p:nvPr/>
        </p:nvSpPr>
        <p:spPr bwMode="auto">
          <a:xfrm>
            <a:off x="5309388" y="4322374"/>
            <a:ext cx="642942" cy="714380"/>
          </a:xfrm>
          <a:prstGeom prst="downArrow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8" name="TextBox 353"/>
          <p:cNvSpPr txBox="1">
            <a:spLocks noChangeArrowheads="1"/>
          </p:cNvSpPr>
          <p:nvPr/>
        </p:nvSpPr>
        <p:spPr bwMode="auto">
          <a:xfrm>
            <a:off x="451604" y="429398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精细化施工，严格的监管流程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237422" y="1474743"/>
            <a:ext cx="5715040" cy="7408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关键生产设备的和测试设备的记录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37422" y="2403437"/>
            <a:ext cx="6072230" cy="74060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BBE0E3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采购和进货检验：关键元器件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/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部件核查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237422" y="3328562"/>
            <a:ext cx="6786610" cy="74417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99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产品的例行检验和确认检验，必要时进行抽样检测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237422" y="4332263"/>
            <a:ext cx="6500858" cy="74060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C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检验、试验等仪器设备的校准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37422" y="5403833"/>
            <a:ext cx="6500858" cy="74060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BBE0E3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监管成品的包装、搬运和储存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4" name="Oval 24"/>
          <p:cNvSpPr>
            <a:spLocks noChangeArrowheads="1"/>
          </p:cNvSpPr>
          <p:nvPr/>
        </p:nvSpPr>
        <p:spPr bwMode="auto">
          <a:xfrm>
            <a:off x="6595272" y="1286654"/>
            <a:ext cx="1021367" cy="1036405"/>
          </a:xfrm>
          <a:prstGeom prst="ellipse">
            <a:avLst/>
          </a:prstGeom>
          <a:gradFill rotWithShape="1">
            <a:gsLst>
              <a:gs pos="0">
                <a:srgbClr val="333399"/>
              </a:gs>
              <a:gs pos="100000">
                <a:srgbClr val="14143B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1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6914701" y="2250072"/>
            <a:ext cx="1109331" cy="1036846"/>
          </a:xfrm>
          <a:prstGeom prst="ellipse">
            <a:avLst/>
          </a:prstGeom>
          <a:gradFill rotWithShape="1">
            <a:gsLst>
              <a:gs pos="0">
                <a:srgbClr val="BBE0E3"/>
              </a:gs>
              <a:gs pos="100000">
                <a:srgbClr val="38434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2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309652" y="3171006"/>
            <a:ext cx="1038796" cy="1044606"/>
          </a:xfrm>
          <a:prstGeom prst="ellipse">
            <a:avLst/>
          </a:prstGeom>
          <a:gradFill rotWithShape="1">
            <a:gsLst>
              <a:gs pos="0">
                <a:srgbClr val="009999"/>
              </a:gs>
              <a:gs pos="100000">
                <a:srgbClr val="002424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3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7113399" y="4237843"/>
            <a:ext cx="1124947" cy="1049339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2431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4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6881024" y="5287182"/>
            <a:ext cx="1109331" cy="1036846"/>
          </a:xfrm>
          <a:prstGeom prst="ellipse">
            <a:avLst/>
          </a:prstGeom>
          <a:gradFill rotWithShape="1">
            <a:gsLst>
              <a:gs pos="0">
                <a:srgbClr val="BBE0E3"/>
              </a:gs>
              <a:gs pos="100000">
                <a:srgbClr val="38434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5</a:t>
            </a: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" name="AutoShape 31"/>
          <p:cNvSpPr>
            <a:spLocks noChangeArrowheads="1"/>
          </p:cNvSpPr>
          <p:nvPr/>
        </p:nvSpPr>
        <p:spPr bwMode="auto">
          <a:xfrm>
            <a:off x="8944816" y="1572406"/>
            <a:ext cx="2079612" cy="1714512"/>
          </a:xfrm>
          <a:prstGeom prst="wedgeRoundRectCallout">
            <a:avLst>
              <a:gd name="adj1" fmla="val -53339"/>
              <a:gd name="adj2" fmla="val 83696"/>
              <a:gd name="adj3" fmla="val 16667"/>
            </a:avLst>
          </a:prstGeom>
          <a:solidFill>
            <a:srgbClr val="00B050"/>
          </a:solidFill>
          <a:ln w="38100" cap="flat" cmpd="sng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加强生产过程的日常监造事项</a:t>
            </a:r>
            <a:endParaRPr lang="zh-CN" altLang="en-US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rgbClr val="000000"/>
              </a:solidFill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8" name="TextBox 353"/>
          <p:cNvSpPr txBox="1">
            <a:spLocks noChangeArrowheads="1"/>
          </p:cNvSpPr>
          <p:nvPr/>
        </p:nvSpPr>
        <p:spPr bwMode="auto">
          <a:xfrm>
            <a:off x="451604" y="429398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精细化施工，严格的监管流程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665918" y="1429530"/>
            <a:ext cx="3429024" cy="1357322"/>
          </a:xfrm>
          <a:prstGeom prst="roundRect">
            <a:avLst>
              <a:gd name="adj" fmla="val 9106"/>
            </a:avLst>
          </a:prstGeom>
          <a:solidFill>
            <a:schemeClr val="tx2">
              <a:lumMod val="20000"/>
              <a:lumOff val="80000"/>
            </a:schemeClr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zh-CN" altLang="en-US" sz="2000" kern="0" dirty="0" smtClean="0">
                <a:solidFill>
                  <a:srgbClr val="000000"/>
                </a:solidFill>
                <a:latin typeface="Lucida Sans Unicode"/>
                <a:ea typeface="楷体_GB2312"/>
                <a:sym typeface="Lucida Sans Unicode" pitchFamily="34" charset="0"/>
              </a:rPr>
              <a:t>保证支架的实际倾角</a:t>
            </a:r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000000"/>
                </a:solidFill>
                <a:latin typeface="Lucida Sans Unicode"/>
                <a:ea typeface="楷体_GB2312"/>
                <a:sym typeface="Lucida Sans Unicode" pitchFamily="34" charset="0"/>
              </a:rPr>
              <a:t>与设计在误差范围内</a:t>
            </a:r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7881156" y="1429530"/>
            <a:ext cx="3429024" cy="1357322"/>
          </a:xfrm>
          <a:prstGeom prst="roundRect">
            <a:avLst>
              <a:gd name="adj" fmla="val 9106"/>
            </a:avLst>
          </a:prstGeom>
          <a:solidFill>
            <a:schemeClr val="bg1">
              <a:lumMod val="85000"/>
            </a:schemeClr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000000"/>
                </a:solidFill>
                <a:latin typeface="Lucida Sans Unicode"/>
                <a:ea typeface="楷体_GB2312"/>
                <a:sym typeface="Lucida Sans Unicode" pitchFamily="34" charset="0"/>
              </a:rPr>
              <a:t>严防现场随意改变线路的</a:t>
            </a:r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000000"/>
                </a:solidFill>
                <a:latin typeface="Lucida Sans Unicode"/>
                <a:ea typeface="楷体_GB2312"/>
                <a:sym typeface="Lucida Sans Unicode" pitchFamily="34" charset="0"/>
              </a:rPr>
              <a:t>配置及走线方式</a:t>
            </a:r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4309256" y="1429530"/>
            <a:ext cx="3429024" cy="1357322"/>
          </a:xfrm>
          <a:prstGeom prst="roundRect">
            <a:avLst>
              <a:gd name="adj" fmla="val 9106"/>
            </a:avLst>
          </a:prstGeom>
          <a:solidFill>
            <a:schemeClr val="bg1">
              <a:lumMod val="85000"/>
            </a:schemeClr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zh-CN" altLang="en-US" sz="2000" kern="0" dirty="0" smtClean="0">
                <a:solidFill>
                  <a:srgbClr val="000000"/>
                </a:solidFill>
                <a:latin typeface="Lucida Sans Unicode"/>
                <a:ea typeface="楷体_GB2312"/>
                <a:sym typeface="Lucida Sans Unicode" pitchFamily="34" charset="0"/>
              </a:rPr>
              <a:t>严防各厂家、各型号组件</a:t>
            </a:r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000000"/>
                </a:solidFill>
                <a:latin typeface="Lucida Sans Unicode"/>
                <a:ea typeface="楷体_GB2312"/>
                <a:sym typeface="Lucida Sans Unicode" pitchFamily="34" charset="0"/>
              </a:rPr>
              <a:t>在同一子阵中混用</a:t>
            </a:r>
            <a:endParaRPr lang="en-US" altLang="zh-CN" sz="2000" kern="0" dirty="0" smtClean="0">
              <a:solidFill>
                <a:srgbClr val="000000"/>
              </a:solidFill>
              <a:latin typeface="Lucida Sans Unicode"/>
              <a:ea typeface="楷体_GB2312"/>
              <a:sym typeface="Lucida Sans Unicode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665918" y="3072604"/>
            <a:ext cx="3429024" cy="1357322"/>
          </a:xfrm>
          <a:prstGeom prst="roundRect">
            <a:avLst>
              <a:gd name="adj" fmla="val 9106"/>
            </a:avLst>
          </a:prstGeom>
          <a:solidFill>
            <a:schemeClr val="bg2">
              <a:lumMod val="90000"/>
            </a:schemeClr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zh-CN" altLang="en-US" sz="2000" kern="0" dirty="0" smtClean="0">
                <a:solidFill>
                  <a:srgbClr val="FF0000"/>
                </a:solidFill>
                <a:latin typeface="Lucida Sans Unicode"/>
                <a:ea typeface="楷体_GB2312"/>
                <a:sym typeface="Lucida Sans Unicode" pitchFamily="34" charset="0"/>
              </a:rPr>
              <a:t>监管各设备的接地方式</a:t>
            </a:r>
            <a:endParaRPr lang="en-US" altLang="zh-CN" sz="2000" kern="0" dirty="0" smtClean="0">
              <a:solidFill>
                <a:srgbClr val="FF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FF0000"/>
                </a:solidFill>
                <a:latin typeface="Lucida Sans Unicode"/>
                <a:ea typeface="楷体_GB2312"/>
                <a:sym typeface="Lucida Sans Unicode" pitchFamily="34" charset="0"/>
              </a:rPr>
              <a:t>、接地线径与设计一致</a:t>
            </a:r>
            <a:endParaRPr lang="en-US" altLang="zh-CN" sz="2000" kern="0" dirty="0" smtClean="0">
              <a:solidFill>
                <a:srgbClr val="FF0000"/>
              </a:solidFill>
              <a:latin typeface="Lucida Sans Unicode"/>
              <a:ea typeface="楷体_GB2312"/>
              <a:sym typeface="Lucida Sans Unicode" pitchFamily="34" charset="0"/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4309256" y="3072604"/>
            <a:ext cx="3429024" cy="1357322"/>
          </a:xfrm>
          <a:prstGeom prst="roundRect">
            <a:avLst>
              <a:gd name="adj" fmla="val 9106"/>
            </a:avLst>
          </a:prstGeom>
          <a:solidFill>
            <a:schemeClr val="bg2">
              <a:lumMod val="90000"/>
            </a:schemeClr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zh-CN" altLang="en-US" sz="2000" kern="0" dirty="0" smtClean="0">
                <a:solidFill>
                  <a:srgbClr val="FF0000"/>
                </a:solidFill>
                <a:latin typeface="Lucida Sans Unicode"/>
                <a:ea typeface="楷体_GB2312"/>
                <a:sym typeface="Lucida Sans Unicode" pitchFamily="34" charset="0"/>
              </a:rPr>
              <a:t>防止线缆的弯折</a:t>
            </a:r>
            <a:endParaRPr lang="en-US" altLang="zh-CN" sz="2000" kern="0" dirty="0" smtClean="0">
              <a:solidFill>
                <a:srgbClr val="FF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FF0000"/>
                </a:solidFill>
                <a:latin typeface="Lucida Sans Unicode"/>
                <a:ea typeface="楷体_GB2312"/>
                <a:sym typeface="Lucida Sans Unicode" pitchFamily="34" charset="0"/>
              </a:rPr>
              <a:t>超过其允许范围</a:t>
            </a:r>
            <a:endParaRPr lang="en-US" altLang="zh-CN" sz="2000" kern="0" dirty="0" smtClean="0">
              <a:solidFill>
                <a:srgbClr val="FF0000"/>
              </a:solidFill>
              <a:latin typeface="Lucida Sans Unicode"/>
              <a:ea typeface="楷体_GB2312"/>
              <a:sym typeface="Lucida Sans Unicode" pitchFamily="34" charset="0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7952594" y="3072604"/>
            <a:ext cx="3429024" cy="1357322"/>
          </a:xfrm>
          <a:prstGeom prst="roundRect">
            <a:avLst>
              <a:gd name="adj" fmla="val 9106"/>
            </a:avLst>
          </a:prstGeom>
          <a:solidFill>
            <a:schemeClr val="bg2">
              <a:lumMod val="90000"/>
            </a:schemeClr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2000" kern="0" dirty="0" smtClean="0">
                <a:solidFill>
                  <a:srgbClr val="FF0000"/>
                </a:solidFill>
                <a:latin typeface="Lucida Sans Unicode"/>
                <a:ea typeface="楷体_GB2312"/>
                <a:sym typeface="Lucida Sans Unicode" pitchFamily="34" charset="0"/>
              </a:rPr>
              <a:t>防止单根线缆用的密封套</a:t>
            </a:r>
            <a:endParaRPr lang="en-US" altLang="zh-CN" sz="2000" kern="0" dirty="0" smtClean="0">
              <a:solidFill>
                <a:srgbClr val="FF0000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algn="ctr"/>
            <a:r>
              <a:rPr lang="zh-CN" altLang="en-US" sz="2000" kern="0" dirty="0" smtClean="0">
                <a:solidFill>
                  <a:srgbClr val="FF0000"/>
                </a:solidFill>
                <a:latin typeface="Lucida Sans Unicode"/>
                <a:ea typeface="楷体_GB2312"/>
                <a:sym typeface="Lucida Sans Unicode" pitchFamily="34" charset="0"/>
              </a:rPr>
              <a:t>中装入多根线缆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665918" y="4715678"/>
            <a:ext cx="3429024" cy="1357322"/>
          </a:xfrm>
          <a:prstGeom prst="roundRect">
            <a:avLst>
              <a:gd name="adj" fmla="val 9106"/>
            </a:avLst>
          </a:prstGeom>
          <a:solidFill>
            <a:srgbClr val="FFC000"/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zh-CN" altLang="en-US" sz="2000" kern="0" dirty="0" smtClean="0">
                <a:solidFill>
                  <a:srgbClr val="1B05BB"/>
                </a:solidFill>
                <a:latin typeface="Lucida Sans Unicode"/>
                <a:ea typeface="楷体_GB2312"/>
                <a:sym typeface="Lucida Sans Unicode" pitchFamily="34" charset="0"/>
              </a:rPr>
              <a:t>不合适的卷线（在有闪电的</a:t>
            </a:r>
            <a:endParaRPr lang="en-US" altLang="zh-CN" sz="2000" kern="0" dirty="0" smtClean="0">
              <a:solidFill>
                <a:srgbClr val="1B05BB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1B05BB"/>
                </a:solidFill>
                <a:latin typeface="Lucida Sans Unicode"/>
                <a:ea typeface="楷体_GB2312"/>
                <a:sym typeface="Lucida Sans Unicode" pitchFamily="34" charset="0"/>
              </a:rPr>
              <a:t>情况下，会产生感应电压）</a:t>
            </a:r>
          </a:p>
        </p:txBody>
      </p:sp>
      <p:sp>
        <p:nvSpPr>
          <p:cNvPr id="27" name="AutoShape 8"/>
          <p:cNvSpPr>
            <a:spLocks noChangeArrowheads="1"/>
          </p:cNvSpPr>
          <p:nvPr/>
        </p:nvSpPr>
        <p:spPr bwMode="auto">
          <a:xfrm>
            <a:off x="4309256" y="4715678"/>
            <a:ext cx="3429024" cy="1357322"/>
          </a:xfrm>
          <a:prstGeom prst="roundRect">
            <a:avLst>
              <a:gd name="adj" fmla="val 9106"/>
            </a:avLst>
          </a:prstGeom>
          <a:solidFill>
            <a:srgbClr val="FFC000"/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zh-CN" altLang="en-US" sz="2000" kern="0" dirty="0" smtClean="0">
                <a:solidFill>
                  <a:srgbClr val="1B05BB"/>
                </a:solidFill>
                <a:latin typeface="Lucida Sans Unicode"/>
                <a:ea typeface="楷体_GB2312"/>
                <a:sym typeface="Lucida Sans Unicode" pitchFamily="34" charset="0"/>
              </a:rPr>
              <a:t>严格控制扎带的</a:t>
            </a:r>
            <a:endParaRPr lang="en-US" altLang="zh-CN" sz="2000" kern="0" dirty="0" smtClean="0">
              <a:solidFill>
                <a:srgbClr val="1B05BB"/>
              </a:solidFill>
              <a:latin typeface="Lucida Sans Unicode"/>
              <a:ea typeface="楷体_GB2312"/>
              <a:sym typeface="Lucida Sans Unicode" pitchFamily="34" charset="0"/>
            </a:endParaRPr>
          </a:p>
          <a:p>
            <a:pPr lvl="0" algn="ctr"/>
            <a:r>
              <a:rPr lang="zh-CN" altLang="en-US" sz="2000" kern="0" dirty="0" smtClean="0">
                <a:solidFill>
                  <a:srgbClr val="1B05BB"/>
                </a:solidFill>
                <a:latin typeface="Lucida Sans Unicode"/>
                <a:ea typeface="楷体_GB2312"/>
                <a:sym typeface="Lucida Sans Unicode" pitchFamily="34" charset="0"/>
              </a:rPr>
              <a:t>松紧程度</a:t>
            </a:r>
            <a:endParaRPr lang="zh-CN" altLang="en-US" sz="2000" dirty="0" smtClean="0">
              <a:solidFill>
                <a:srgbClr val="1B05BB"/>
              </a:solidFill>
            </a:endParaRP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7952594" y="4715678"/>
            <a:ext cx="3429024" cy="1357322"/>
          </a:xfrm>
          <a:prstGeom prst="roundRect">
            <a:avLst>
              <a:gd name="adj" fmla="val 9106"/>
            </a:avLst>
          </a:prstGeom>
          <a:solidFill>
            <a:srgbClr val="FFC000"/>
          </a:solidFill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zh-CN" altLang="en-US" sz="2000" kern="0" dirty="0" smtClean="0">
                <a:solidFill>
                  <a:srgbClr val="1B05BB"/>
                </a:solidFill>
                <a:latin typeface="Lucida Sans Unicode"/>
                <a:ea typeface="楷体_GB2312"/>
                <a:sym typeface="Lucida Sans Unicode" pitchFamily="34" charset="0"/>
              </a:rPr>
              <a:t>其它</a:t>
            </a:r>
            <a:r>
              <a:rPr lang="en-US" altLang="zh-CN" sz="2000" kern="0" dirty="0" smtClean="0">
                <a:solidFill>
                  <a:srgbClr val="1B05BB"/>
                </a:solidFill>
                <a:latin typeface="Lucida Sans Unicode"/>
                <a:ea typeface="楷体_GB2312"/>
                <a:sym typeface="Lucida Sans Unicode" pitchFamily="34" charset="0"/>
              </a:rPr>
              <a:t>……</a:t>
            </a:r>
            <a:endParaRPr lang="zh-CN" altLang="en-US" sz="2000" kern="0" dirty="0" smtClean="0">
              <a:solidFill>
                <a:srgbClr val="1B05BB"/>
              </a:solidFill>
              <a:latin typeface="Lucida Sans Unicode"/>
              <a:ea typeface="楷体_GB2312"/>
              <a:sym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8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072876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关键设备质量监造：产品抽样应融入到监造的各个环节</a:t>
            </a: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166116" y="1429530"/>
            <a:ext cx="8639175" cy="4495800"/>
            <a:chOff x="0" y="0"/>
            <a:chExt cx="5442" cy="2832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0" y="0"/>
              <a:ext cx="3834" cy="2832"/>
            </a:xfrm>
            <a:prstGeom prst="rightArrow">
              <a:avLst>
                <a:gd name="adj1" fmla="val 79306"/>
                <a:gd name="adj2" fmla="val 33532"/>
              </a:avLst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3858" y="1008"/>
              <a:ext cx="1584" cy="816"/>
            </a:xfrm>
            <a:prstGeom prst="roundRect">
              <a:avLst>
                <a:gd name="adj" fmla="val 9106"/>
              </a:avLst>
            </a:prstGeom>
            <a:solidFill>
              <a:schemeClr val="accent1"/>
            </a:solidFill>
            <a:ln w="47625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zh-CN" altLang="en-US" sz="3200">
                  <a:ea typeface="楷体_GB2312" pitchFamily="1" charset="-122"/>
                </a:rPr>
                <a:t>试验室检测</a:t>
              </a: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330" y="384"/>
              <a:ext cx="2544" cy="387"/>
            </a:xfrm>
            <a:prstGeom prst="roundRect">
              <a:avLst>
                <a:gd name="adj" fmla="val 9106"/>
              </a:avLst>
            </a:prstGeom>
            <a:solidFill>
              <a:srgbClr val="388288"/>
            </a:solidFill>
            <a:ln w="254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ea typeface="楷体_GB2312" pitchFamily="1" charset="-122"/>
                </a:rPr>
                <a:t>首次监造产品抽样</a:t>
              </a:r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322" y="1451"/>
              <a:ext cx="2544" cy="409"/>
            </a:xfrm>
            <a:prstGeom prst="roundRect">
              <a:avLst>
                <a:gd name="adj" fmla="val 9106"/>
              </a:avLst>
            </a:prstGeom>
            <a:gradFill rotWithShape="1">
              <a:gsLst>
                <a:gs pos="0">
                  <a:srgbClr val="FF6600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a typeface="楷体_GB2312" pitchFamily="1" charset="-122"/>
                </a:rPr>
                <a:t>安装现场产品抽样</a:t>
              </a: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322" y="1996"/>
              <a:ext cx="2544" cy="409"/>
            </a:xfrm>
            <a:prstGeom prst="roundRect">
              <a:avLst>
                <a:gd name="adj" fmla="val 9106"/>
              </a:avLst>
            </a:prstGeom>
            <a:solidFill>
              <a:srgbClr val="800080"/>
            </a:solidFill>
            <a:ln w="254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a typeface="楷体_GB2312" pitchFamily="1" charset="-122"/>
                </a:rPr>
                <a:t>关键件改变等特殊情况的产品抽样</a:t>
              </a:r>
            </a:p>
          </p:txBody>
        </p:sp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322" y="907"/>
              <a:ext cx="2544" cy="409"/>
            </a:xfrm>
            <a:prstGeom prst="roundRect">
              <a:avLst>
                <a:gd name="adj" fmla="val 9106"/>
              </a:avLst>
            </a:prstGeom>
            <a:solidFill>
              <a:srgbClr val="008000"/>
            </a:solidFill>
            <a:ln w="254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a typeface="楷体_GB2312" pitchFamily="1" charset="-122"/>
                </a:rPr>
                <a:t>每次发货产品抽样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430066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智能化运维：基于大数据平台的智能化运维系统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042" y="1128713"/>
            <a:ext cx="11072890" cy="480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501372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同一地区不同电站，因性能质量不同导致发电量差异很大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9388" y="3162678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月并网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6644" y="1724840"/>
            <a:ext cx="550072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年全年，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电站比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电站单位年发电量高</a:t>
            </a:r>
            <a:r>
              <a:rPr 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3.79%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且由于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电站</a:t>
            </a:r>
            <a:r>
              <a:rPr lang="zh-CN" alt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比</a:t>
            </a:r>
            <a:r>
              <a:rPr lang="en-US" altLang="zh-CN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电站</a:t>
            </a:r>
            <a:r>
              <a:rPr lang="zh-CN" alt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早并网</a:t>
            </a:r>
            <a:r>
              <a:rPr lang="en-US" altLang="zh-CN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年，若考虑到组件的</a:t>
            </a:r>
            <a:r>
              <a:rPr kumimoji="1"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首年衰减率</a:t>
            </a:r>
            <a:r>
              <a:rPr lang="zh-CN" alt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（通常按照</a:t>
            </a:r>
            <a:r>
              <a:rPr lang="en-US" altLang="zh-CN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2%</a:t>
            </a:r>
            <a:r>
              <a:rPr lang="zh-CN" alt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计算），</a:t>
            </a:r>
            <a:r>
              <a:rPr lang="en-US" altLang="zh-CN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电站比</a:t>
            </a:r>
            <a:r>
              <a:rPr lang="en-US" altLang="zh-CN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微软雅黑" pitchFamily="34" charset="-122"/>
                <a:ea typeface="微软雅黑" pitchFamily="34" charset="-122"/>
              </a:rPr>
              <a:t>电站年平均单位发电量高</a:t>
            </a:r>
            <a:r>
              <a:rPr kumimoji="1"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5.79%</a:t>
            </a:r>
            <a:r>
              <a:rPr kumimoji="1"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！</a:t>
            </a:r>
            <a:endParaRPr lang="zh-CN" altLang="en-US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451605" y="1358092"/>
          <a:ext cx="5572163" cy="2143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093"/>
                <a:gridCol w="2014035"/>
                <a:gridCol w="2014035"/>
              </a:tblGrid>
              <a:tr h="548242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A</a:t>
                      </a:r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电站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B</a:t>
                      </a:r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电站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398721">
                <a:tc>
                  <a:txBody>
                    <a:bodyPr/>
                    <a:lstStyle/>
                    <a:p>
                      <a:pPr marL="0" marR="0" indent="0" algn="l" defTabSz="967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组件容量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20.736MW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20.7368MW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398721">
                <a:tc>
                  <a:txBody>
                    <a:bodyPr/>
                    <a:lstStyle/>
                    <a:p>
                      <a:pPr marL="0" marR="0" indent="0" algn="l" defTabSz="967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逆变器类型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500kW</a:t>
                      </a:r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逆变器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500kW</a:t>
                      </a:r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逆变器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398721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项目地点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青海格尔木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98721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>
                          <a:latin typeface="微软雅黑" pitchFamily="34" charset="-122"/>
                          <a:ea typeface="微软雅黑" pitchFamily="34" charset="-122"/>
                        </a:rPr>
                        <a:t>并网时间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2012-12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>
                          <a:latin typeface="微软雅黑" pitchFamily="34" charset="-122"/>
                          <a:ea typeface="微软雅黑" pitchFamily="34" charset="-122"/>
                        </a:rPr>
                        <a:t>2013-12</a:t>
                      </a:r>
                      <a:endParaRPr lang="zh-CN" altLang="en-US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451605" y="4001298"/>
            <a:ext cx="5572163" cy="2071702"/>
            <a:chOff x="451604" y="3858422"/>
            <a:chExt cx="9858445" cy="2500330"/>
          </a:xfrm>
        </p:grpSpPr>
        <p:grpSp>
          <p:nvGrpSpPr>
            <p:cNvPr id="21" name="组合 11"/>
            <p:cNvGrpSpPr/>
            <p:nvPr/>
          </p:nvGrpSpPr>
          <p:grpSpPr>
            <a:xfrm>
              <a:off x="5441681" y="3858422"/>
              <a:ext cx="4868368" cy="2484285"/>
              <a:chOff x="6727564" y="3858422"/>
              <a:chExt cx="4868368" cy="2484285"/>
            </a:xfrm>
          </p:grpSpPr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727564" y="3858422"/>
                <a:ext cx="4868365" cy="2484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10047" y="4929992"/>
                <a:ext cx="1285885" cy="1407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5" name="组合 14"/>
            <p:cNvGrpSpPr/>
            <p:nvPr/>
          </p:nvGrpSpPr>
          <p:grpSpPr>
            <a:xfrm>
              <a:off x="451604" y="3858422"/>
              <a:ext cx="4929223" cy="2500330"/>
              <a:chOff x="6666709" y="1215216"/>
              <a:chExt cx="4929223" cy="2500330"/>
            </a:xfrm>
          </p:grpSpPr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666709" y="1215216"/>
                <a:ext cx="4929222" cy="25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10048" y="2358224"/>
                <a:ext cx="1285884" cy="1357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aphicFrame>
        <p:nvGraphicFramePr>
          <p:cNvPr id="31" name="表格 30"/>
          <p:cNvGraphicFramePr>
            <a:graphicFrameLocks noGrp="1"/>
          </p:cNvGraphicFramePr>
          <p:nvPr/>
        </p:nvGraphicFramePr>
        <p:xfrm>
          <a:off x="6238082" y="3715546"/>
          <a:ext cx="5429288" cy="2521794"/>
        </p:xfrm>
        <a:graphic>
          <a:graphicData uri="http://schemas.openxmlformats.org/drawingml/2006/table">
            <a:tbl>
              <a:tblPr/>
              <a:tblGrid>
                <a:gridCol w="1571636"/>
                <a:gridCol w="1434828"/>
                <a:gridCol w="1351254"/>
                <a:gridCol w="1071570"/>
              </a:tblGrid>
              <a:tr h="298576">
                <a:tc>
                  <a:txBody>
                    <a:bodyPr/>
                    <a:lstStyle/>
                    <a:p>
                      <a:endParaRPr lang="zh-CN" sz="1050" b="1" kern="1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A</a:t>
                      </a:r>
                      <a:r>
                        <a:rPr lang="zh-CN" altLang="en-US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电站</a:t>
                      </a:r>
                      <a:r>
                        <a:rPr 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发电量</a:t>
                      </a:r>
                      <a:r>
                        <a:rPr lang="zh-CN" sz="1050" b="1" kern="100" dirty="0">
                          <a:latin typeface="Calibri"/>
                          <a:ea typeface="宋体"/>
                          <a:cs typeface="Times New Roman"/>
                        </a:rPr>
                        <a:t>（</a:t>
                      </a: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kWh/MW</a:t>
                      </a:r>
                      <a:r>
                        <a:rPr lang="zh-CN" sz="1050" b="1" kern="100" dirty="0">
                          <a:latin typeface="Calibri"/>
                          <a:ea typeface="宋体"/>
                          <a:cs typeface="Times New Roman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B</a:t>
                      </a:r>
                      <a:r>
                        <a:rPr lang="zh-CN" altLang="en-US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电站</a:t>
                      </a:r>
                      <a:r>
                        <a:rPr 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发电量</a:t>
                      </a:r>
                      <a:r>
                        <a:rPr lang="zh-CN" sz="1050" b="1" kern="100" dirty="0">
                          <a:latin typeface="Calibri"/>
                          <a:ea typeface="宋体"/>
                          <a:cs typeface="Times New Roman"/>
                        </a:rPr>
                        <a:t>（</a:t>
                      </a:r>
                      <a:r>
                        <a:rPr lang="en-US" sz="1050" b="1" kern="100" dirty="0">
                          <a:latin typeface="Calibri"/>
                          <a:ea typeface="宋体"/>
                          <a:cs typeface="Times New Roman"/>
                        </a:rPr>
                        <a:t>kWh/MW</a:t>
                      </a:r>
                      <a:r>
                        <a:rPr lang="zh-CN" sz="1050" b="1" kern="100" dirty="0">
                          <a:latin typeface="Calibri"/>
                          <a:ea typeface="宋体"/>
                          <a:cs typeface="Times New Roman"/>
                        </a:rPr>
                        <a:t>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A</a:t>
                      </a:r>
                      <a:r>
                        <a:rPr lang="zh-CN" altLang="en-US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电站</a:t>
                      </a:r>
                      <a:r>
                        <a:rPr 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比</a:t>
                      </a:r>
                      <a:r>
                        <a:rPr lang="en-US" alt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B</a:t>
                      </a:r>
                      <a:r>
                        <a:rPr lang="zh-CN" altLang="en-US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电站</a:t>
                      </a:r>
                      <a:r>
                        <a:rPr lang="zh-CN" sz="1050" b="1" kern="100" dirty="0" smtClean="0">
                          <a:latin typeface="Calibri"/>
                          <a:ea typeface="宋体"/>
                          <a:cs typeface="Times New Roman"/>
                        </a:rPr>
                        <a:t>高</a:t>
                      </a:r>
                      <a:r>
                        <a:rPr lang="zh-CN" sz="1050" b="1" kern="100" dirty="0">
                          <a:latin typeface="Calibri"/>
                          <a:ea typeface="宋体"/>
                          <a:cs typeface="Times New Roman"/>
                        </a:rPr>
                        <a:t>百分比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 latinLnBrk="1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1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131706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123862 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6.33%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2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125035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124548 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0.39%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91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3</a:t>
                      </a:r>
                      <a:r>
                        <a:rPr lang="zh-CN" sz="1100" kern="0" dirty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155599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152059 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2.33%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3819">
                <a:tc>
                  <a:txBody>
                    <a:bodyPr/>
                    <a:lstStyle/>
                    <a:p>
                      <a:pPr marL="0" algn="r" defTabSz="967484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 2014</a:t>
                      </a:r>
                      <a:r>
                        <a:rPr lang="zh-CN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4</a:t>
                      </a:r>
                      <a:r>
                        <a:rPr lang="zh-CN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月</a:t>
                      </a: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-6</a:t>
                      </a:r>
                      <a:r>
                        <a:rPr lang="zh-CN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     447283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          410988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8.83%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7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174045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164728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5.66%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8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166223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164903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0.80%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9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153378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152866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0.34%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10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153827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156147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-1.49%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11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138424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139407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-0.71%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12</a:t>
                      </a:r>
                      <a:r>
                        <a:rPr lang="zh-CN" sz="1100" kern="0">
                          <a:solidFill>
                            <a:srgbClr val="000000"/>
                          </a:solidFill>
                          <a:latin typeface="Calibri"/>
                          <a:ea typeface="宋体"/>
                          <a:cs typeface="宋体"/>
                        </a:rPr>
                        <a:t>月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132695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123683 </a:t>
                      </a:r>
                      <a:endParaRPr lang="zh-CN" sz="105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  <a:cs typeface="宋体"/>
                        </a:rPr>
                        <a:t>7.29%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2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FF0000"/>
                          </a:solidFill>
                          <a:latin typeface="宋体"/>
                          <a:ea typeface="宋体"/>
                          <a:cs typeface="宋体"/>
                        </a:rPr>
                        <a:t>2014</a:t>
                      </a:r>
                      <a:r>
                        <a:rPr lang="zh-CN" sz="1100" b="1" kern="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宋体"/>
                        </a:rPr>
                        <a:t>年</a:t>
                      </a:r>
                      <a:r>
                        <a:rPr lang="zh-CN" altLang="en-US" sz="1100" b="1" kern="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宋体"/>
                        </a:rPr>
                        <a:t>单位总</a:t>
                      </a:r>
                      <a:r>
                        <a:rPr lang="zh-CN" sz="1100" b="1" kern="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宋体"/>
                        </a:rPr>
                        <a:t>发电量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宋体"/>
                        </a:rPr>
                        <a:t>　</a:t>
                      </a:r>
                      <a:r>
                        <a:rPr lang="en-US" sz="1100" b="1" kern="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宋体"/>
                        </a:rPr>
                        <a:t>1778215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宋体"/>
                        </a:rPr>
                        <a:t>　</a:t>
                      </a:r>
                      <a:r>
                        <a:rPr lang="en-US" sz="1100" b="1" kern="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宋体"/>
                        </a:rPr>
                        <a:t>1713191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FF0000"/>
                          </a:solidFill>
                          <a:latin typeface="宋体"/>
                          <a:ea typeface="宋体"/>
                          <a:cs typeface="宋体"/>
                        </a:rPr>
                        <a:t>3.79%</a:t>
                      </a:r>
                      <a:endParaRPr lang="zh-CN" sz="105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166644" y="1286654"/>
            <a:ext cx="178595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发电量情况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8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738795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基于大数据平台的智能分析，实时监控系统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等关键指标</a:t>
            </a:r>
          </a:p>
        </p:txBody>
      </p:sp>
      <p:sp>
        <p:nvSpPr>
          <p:cNvPr id="33" name="六边形 32"/>
          <p:cNvSpPr/>
          <p:nvPr/>
        </p:nvSpPr>
        <p:spPr bwMode="auto">
          <a:xfrm>
            <a:off x="1737488" y="2286786"/>
            <a:ext cx="2428892" cy="1650441"/>
          </a:xfrm>
          <a:prstGeom prst="hexagon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1900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系统效率的实时监控分析</a:t>
            </a:r>
          </a:p>
        </p:txBody>
      </p:sp>
      <p:sp>
        <p:nvSpPr>
          <p:cNvPr id="34" name="六边形 33"/>
          <p:cNvSpPr/>
          <p:nvPr/>
        </p:nvSpPr>
        <p:spPr bwMode="auto">
          <a:xfrm>
            <a:off x="4309256" y="4723045"/>
            <a:ext cx="2428892" cy="1643074"/>
          </a:xfrm>
          <a:prstGeom prst="hexagon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1900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显著损耗的计算分析</a:t>
            </a:r>
          </a:p>
          <a:p>
            <a:pPr algn="ctr" eaLnBrk="0" hangingPunct="0">
              <a:defRPr/>
            </a:pPr>
            <a:endParaRPr lang="zh-CN" altLang="en-US" sz="1900" b="1" dirty="0">
              <a:latin typeface="Times New Roman" pitchFamily="18" charset="0"/>
              <a:ea typeface="幼圆" pitchFamily="49" charset="-122"/>
              <a:cs typeface="Times New Roman" pitchFamily="18" charset="0"/>
            </a:endParaRPr>
          </a:p>
        </p:txBody>
      </p:sp>
      <p:sp>
        <p:nvSpPr>
          <p:cNvPr id="35" name="六边形 34"/>
          <p:cNvSpPr/>
          <p:nvPr/>
        </p:nvSpPr>
        <p:spPr bwMode="auto">
          <a:xfrm>
            <a:off x="6666710" y="4501364"/>
            <a:ext cx="2428892" cy="1571636"/>
          </a:xfrm>
          <a:prstGeom prst="hexagon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1900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对显著影响因子，制定合理的维护方案，提高电站的系统效率</a:t>
            </a:r>
            <a:endParaRPr lang="zh-CN" altLang="en-US" sz="1900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7" name="六边形 36"/>
          <p:cNvSpPr/>
          <p:nvPr/>
        </p:nvSpPr>
        <p:spPr bwMode="auto">
          <a:xfrm>
            <a:off x="7381090" y="2794219"/>
            <a:ext cx="2643206" cy="1635707"/>
          </a:xfrm>
          <a:prstGeom prst="hexagon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1900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关键监测指标优化和细化分析</a:t>
            </a:r>
          </a:p>
        </p:txBody>
      </p:sp>
      <p:sp>
        <p:nvSpPr>
          <p:cNvPr id="38" name="六边形 37"/>
          <p:cNvSpPr/>
          <p:nvPr/>
        </p:nvSpPr>
        <p:spPr bwMode="auto">
          <a:xfrm>
            <a:off x="2166116" y="4008665"/>
            <a:ext cx="2428892" cy="1643074"/>
          </a:xfrm>
          <a:prstGeom prst="hexagon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1900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不同工况下系统效率的统计分析</a:t>
            </a:r>
          </a:p>
        </p:txBody>
      </p:sp>
      <p:sp>
        <p:nvSpPr>
          <p:cNvPr id="40" name="六边形 39"/>
          <p:cNvSpPr/>
          <p:nvPr/>
        </p:nvSpPr>
        <p:spPr>
          <a:xfrm>
            <a:off x="6095206" y="1151145"/>
            <a:ext cx="2643206" cy="1571636"/>
          </a:xfrm>
          <a:prstGeom prst="hexagon">
            <a:avLst/>
          </a:prstGeom>
          <a:solidFill>
            <a:srgbClr val="05A3C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1900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纵横对比，分析系统效率的规律和影响因子</a:t>
            </a:r>
            <a:endParaRPr lang="zh-CN" altLang="en-US" sz="1900" b="1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1" name="六边形 40"/>
          <p:cNvSpPr/>
          <p:nvPr/>
        </p:nvSpPr>
        <p:spPr bwMode="auto">
          <a:xfrm>
            <a:off x="3666314" y="1143778"/>
            <a:ext cx="2428892" cy="1650441"/>
          </a:xfrm>
          <a:prstGeom prst="hexagon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1900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反馈到设计阶段，提出优化性措施以提高系统效率</a:t>
            </a:r>
          </a:p>
        </p:txBody>
      </p:sp>
      <p:sp>
        <p:nvSpPr>
          <p:cNvPr id="43" name="云形 42"/>
          <p:cNvSpPr/>
          <p:nvPr/>
        </p:nvSpPr>
        <p:spPr bwMode="auto">
          <a:xfrm>
            <a:off x="4309256" y="2786852"/>
            <a:ext cx="2857520" cy="1928826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62" tIns="54831" rIns="109662" bIns="54831" anchor="ctr"/>
          <a:lstStyle/>
          <a:p>
            <a:pPr algn="ctr"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大数据平台分析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1430066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kumimoji="0"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智能化运维：实时监测每个组串的运行状态</a:t>
            </a:r>
            <a:endParaRPr lang="zh-CN" altLang="en-US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5939" y="3848539"/>
            <a:ext cx="108585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38" indent="-304838">
              <a:lnSpc>
                <a:spcPct val="150000"/>
              </a:lnSpc>
              <a:buClr>
                <a:srgbClr val="EB6100"/>
              </a:buClr>
              <a:buFont typeface="Wingdings" pitchFamily="2" charset="2"/>
              <a:buChar char="p"/>
            </a:pPr>
            <a:r>
              <a:rPr lang="zh-CN" altLang="en-US" sz="2000" b="1" dirty="0" smtClean="0">
                <a:solidFill>
                  <a:srgbClr val="C00000"/>
                </a:solidFill>
                <a:latin typeface="FrutigerNext LT Medium"/>
                <a:ea typeface="微软雅黑" pitchFamily="34" charset="-122"/>
                <a:cs typeface="Arial" pitchFamily="34" charset="0"/>
              </a:rPr>
              <a:t>实时检测：</a:t>
            </a:r>
            <a:r>
              <a:rPr lang="zh-CN" altLang="en-US" sz="2000" dirty="0" smtClean="0">
                <a:solidFill>
                  <a:srgbClr val="000000"/>
                </a:solidFill>
                <a:latin typeface="FrutigerNext LT Medium"/>
                <a:ea typeface="微软雅黑" pitchFamily="34" charset="-122"/>
                <a:cs typeface="Arial" pitchFamily="34" charset="0"/>
              </a:rPr>
              <a:t>实时采样每个组串的电压、电流信号，并将数据上传至后台监控管理系统，用于进一步分析处理</a:t>
            </a:r>
            <a:endParaRPr lang="en-US" altLang="zh-CN" sz="2000" dirty="0" smtClean="0">
              <a:solidFill>
                <a:srgbClr val="000000"/>
              </a:solidFill>
              <a:latin typeface="FrutigerNext LT Medium"/>
              <a:ea typeface="微软雅黑" pitchFamily="34" charset="-122"/>
              <a:cs typeface="Arial" pitchFamily="34" charset="0"/>
            </a:endParaRPr>
          </a:p>
          <a:p>
            <a:pPr marL="304838" indent="-304838">
              <a:lnSpc>
                <a:spcPct val="150000"/>
              </a:lnSpc>
              <a:buClr>
                <a:srgbClr val="EB6100"/>
              </a:buClr>
              <a:buFont typeface="Wingdings" pitchFamily="2" charset="2"/>
              <a:buChar char="p"/>
            </a:pPr>
            <a:r>
              <a:rPr lang="zh-CN" altLang="en-US" sz="2000" b="1" dirty="0" smtClean="0">
                <a:solidFill>
                  <a:srgbClr val="C00000"/>
                </a:solidFill>
                <a:latin typeface="FrutigerNext LT Medium"/>
                <a:ea typeface="微软雅黑" pitchFamily="34" charset="-122"/>
                <a:cs typeface="Arial" pitchFamily="34" charset="0"/>
              </a:rPr>
              <a:t>智能分析：</a:t>
            </a:r>
            <a:r>
              <a:rPr lang="zh-CN" altLang="en-US" sz="2000" dirty="0" smtClean="0">
                <a:solidFill>
                  <a:srgbClr val="000000"/>
                </a:solidFill>
                <a:latin typeface="FrutigerNext LT Medium"/>
                <a:ea typeface="微软雅黑" pitchFamily="34" charset="-122"/>
                <a:cs typeface="Arial" pitchFamily="34" charset="0"/>
              </a:rPr>
              <a:t>通过不同组串之间发电数据对比、与当前辐照度下理论发电量数据及历史数据对比，确定运行是否正常，是否需要清洗、组件衰减</a:t>
            </a:r>
            <a:endParaRPr lang="en-US" altLang="zh-CN" sz="2000" dirty="0" smtClean="0">
              <a:solidFill>
                <a:srgbClr val="000000"/>
              </a:solidFill>
              <a:latin typeface="FrutigerNext LT Medium"/>
              <a:ea typeface="微软雅黑" pitchFamily="34" charset="-122"/>
              <a:cs typeface="Arial" pitchFamily="34" charset="0"/>
            </a:endParaRPr>
          </a:p>
          <a:p>
            <a:pPr marL="304838" indent="-304838">
              <a:lnSpc>
                <a:spcPct val="150000"/>
              </a:lnSpc>
              <a:buClr>
                <a:srgbClr val="EB6100"/>
              </a:buClr>
              <a:buFont typeface="Wingdings" pitchFamily="2" charset="2"/>
              <a:buChar char="p"/>
            </a:pPr>
            <a:r>
              <a:rPr lang="zh-CN" altLang="en-US" sz="2000" b="1" dirty="0" smtClean="0">
                <a:solidFill>
                  <a:srgbClr val="C00000"/>
                </a:solidFill>
                <a:latin typeface="FrutigerNext LT Medium"/>
                <a:ea typeface="微软雅黑" pitchFamily="34" charset="-122"/>
                <a:cs typeface="Arial" pitchFamily="34" charset="0"/>
              </a:rPr>
              <a:t>故障定位：</a:t>
            </a:r>
            <a:r>
              <a:rPr lang="zh-CN" altLang="en-US" sz="2000" dirty="0" smtClean="0">
                <a:solidFill>
                  <a:srgbClr val="000000"/>
                </a:solidFill>
                <a:latin typeface="FrutigerNext LT Medium"/>
                <a:ea typeface="微软雅黑" pitchFamily="34" charset="-122"/>
                <a:cs typeface="Arial" pitchFamily="34" charset="0"/>
              </a:rPr>
              <a:t>快速定位到故障组串的位置，缩短故障排查时间，减少发电量损失</a:t>
            </a:r>
            <a:endParaRPr lang="en-US" altLang="zh-CN" sz="2000" dirty="0" smtClean="0">
              <a:solidFill>
                <a:srgbClr val="000000"/>
              </a:solidFill>
              <a:latin typeface="FrutigerNext LT Medium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3042" y="1071795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集中式方案通过智能汇流箱实现组串检测</a:t>
            </a:r>
          </a:p>
        </p:txBody>
      </p:sp>
      <p:sp>
        <p:nvSpPr>
          <p:cNvPr id="10" name="矩形 9"/>
          <p:cNvSpPr/>
          <p:nvPr/>
        </p:nvSpPr>
        <p:spPr>
          <a:xfrm>
            <a:off x="6095570" y="1071795"/>
            <a:ext cx="508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组串式逆变器本身具备组串检测功能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222" y="1643844"/>
            <a:ext cx="535810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1603" y="1715282"/>
            <a:ext cx="5130015" cy="204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grpSp>
        <p:nvGrpSpPr>
          <p:cNvPr id="9" name="组合 355"/>
          <p:cNvGrpSpPr>
            <a:grpSpLocks/>
          </p:cNvGrpSpPr>
          <p:nvPr/>
        </p:nvGrpSpPr>
        <p:grpSpPr bwMode="auto">
          <a:xfrm>
            <a:off x="523077" y="1013083"/>
            <a:ext cx="11287204" cy="730419"/>
            <a:chOff x="109539" y="682434"/>
            <a:chExt cx="9034461" cy="558477"/>
          </a:xfrm>
        </p:grpSpPr>
        <p:sp>
          <p:nvSpPr>
            <p:cNvPr id="12" name="任意多边形 11"/>
            <p:cNvSpPr/>
            <p:nvPr/>
          </p:nvSpPr>
          <p:spPr>
            <a:xfrm>
              <a:off x="109539" y="682434"/>
              <a:ext cx="9034461" cy="558477"/>
            </a:xfrm>
            <a:custGeom>
              <a:avLst/>
              <a:gdLst>
                <a:gd name="connsiteX0" fmla="*/ 0 w 9034461"/>
                <a:gd name="connsiteY0" fmla="*/ 55848 h 558477"/>
                <a:gd name="connsiteX1" fmla="*/ 55848 w 9034461"/>
                <a:gd name="connsiteY1" fmla="*/ 0 h 558477"/>
                <a:gd name="connsiteX2" fmla="*/ 8978613 w 9034461"/>
                <a:gd name="connsiteY2" fmla="*/ 0 h 558477"/>
                <a:gd name="connsiteX3" fmla="*/ 9034461 w 9034461"/>
                <a:gd name="connsiteY3" fmla="*/ 55848 h 558477"/>
                <a:gd name="connsiteX4" fmla="*/ 9034461 w 9034461"/>
                <a:gd name="connsiteY4" fmla="*/ 502629 h 558477"/>
                <a:gd name="connsiteX5" fmla="*/ 8978613 w 9034461"/>
                <a:gd name="connsiteY5" fmla="*/ 558477 h 558477"/>
                <a:gd name="connsiteX6" fmla="*/ 55848 w 9034461"/>
                <a:gd name="connsiteY6" fmla="*/ 558477 h 558477"/>
                <a:gd name="connsiteX7" fmla="*/ 0 w 9034461"/>
                <a:gd name="connsiteY7" fmla="*/ 502629 h 558477"/>
                <a:gd name="connsiteX8" fmla="*/ 0 w 9034461"/>
                <a:gd name="connsiteY8" fmla="*/ 55848 h 55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4461" h="558477">
                  <a:moveTo>
                    <a:pt x="0" y="55848"/>
                  </a:moveTo>
                  <a:cubicBezTo>
                    <a:pt x="0" y="25004"/>
                    <a:pt x="25004" y="0"/>
                    <a:pt x="55848" y="0"/>
                  </a:cubicBezTo>
                  <a:lnTo>
                    <a:pt x="8978613" y="0"/>
                  </a:lnTo>
                  <a:cubicBezTo>
                    <a:pt x="9009457" y="0"/>
                    <a:pt x="9034461" y="25004"/>
                    <a:pt x="9034461" y="55848"/>
                  </a:cubicBezTo>
                  <a:lnTo>
                    <a:pt x="9034461" y="502629"/>
                  </a:lnTo>
                  <a:cubicBezTo>
                    <a:pt x="9034461" y="533473"/>
                    <a:pt x="9009457" y="558477"/>
                    <a:pt x="8978613" y="558477"/>
                  </a:cubicBezTo>
                  <a:lnTo>
                    <a:pt x="55848" y="558477"/>
                  </a:lnTo>
                  <a:cubicBezTo>
                    <a:pt x="25004" y="558477"/>
                    <a:pt x="0" y="533473"/>
                    <a:pt x="0" y="502629"/>
                  </a:cubicBezTo>
                  <a:lnTo>
                    <a:pt x="0" y="55848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35128" rIns="6459251" bIns="135128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3200" b="1" dirty="0">
                  <a:ln w="0"/>
                  <a:solidFill>
                    <a:srgbClr val="96CBF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电站级</a:t>
              </a: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6109571" y="706716"/>
              <a:ext cx="698078" cy="466207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电站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7000605" y="714000"/>
              <a:ext cx="698078" cy="466207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电站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359"/>
          <p:cNvGrpSpPr>
            <a:grpSpLocks/>
          </p:cNvGrpSpPr>
          <p:nvPr/>
        </p:nvGrpSpPr>
        <p:grpSpPr bwMode="auto">
          <a:xfrm>
            <a:off x="523077" y="1654606"/>
            <a:ext cx="11287204" cy="911436"/>
            <a:chOff x="109539" y="1172356"/>
            <a:chExt cx="9034461" cy="698096"/>
          </a:xfrm>
        </p:grpSpPr>
        <p:sp>
          <p:nvSpPr>
            <p:cNvPr id="17" name="任意多边形 16"/>
            <p:cNvSpPr/>
            <p:nvPr/>
          </p:nvSpPr>
          <p:spPr>
            <a:xfrm>
              <a:off x="109539" y="1312219"/>
              <a:ext cx="9034461" cy="558233"/>
            </a:xfrm>
            <a:custGeom>
              <a:avLst/>
              <a:gdLst>
                <a:gd name="connsiteX0" fmla="*/ 0 w 9034461"/>
                <a:gd name="connsiteY0" fmla="*/ 55848 h 558477"/>
                <a:gd name="connsiteX1" fmla="*/ 55848 w 9034461"/>
                <a:gd name="connsiteY1" fmla="*/ 0 h 558477"/>
                <a:gd name="connsiteX2" fmla="*/ 8978613 w 9034461"/>
                <a:gd name="connsiteY2" fmla="*/ 0 h 558477"/>
                <a:gd name="connsiteX3" fmla="*/ 9034461 w 9034461"/>
                <a:gd name="connsiteY3" fmla="*/ 55848 h 558477"/>
                <a:gd name="connsiteX4" fmla="*/ 9034461 w 9034461"/>
                <a:gd name="connsiteY4" fmla="*/ 502629 h 558477"/>
                <a:gd name="connsiteX5" fmla="*/ 8978613 w 9034461"/>
                <a:gd name="connsiteY5" fmla="*/ 558477 h 558477"/>
                <a:gd name="connsiteX6" fmla="*/ 55848 w 9034461"/>
                <a:gd name="connsiteY6" fmla="*/ 558477 h 558477"/>
                <a:gd name="connsiteX7" fmla="*/ 0 w 9034461"/>
                <a:gd name="connsiteY7" fmla="*/ 502629 h 558477"/>
                <a:gd name="connsiteX8" fmla="*/ 0 w 9034461"/>
                <a:gd name="connsiteY8" fmla="*/ 55848 h 55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4461" h="558477">
                  <a:moveTo>
                    <a:pt x="0" y="55848"/>
                  </a:moveTo>
                  <a:cubicBezTo>
                    <a:pt x="0" y="25004"/>
                    <a:pt x="25004" y="0"/>
                    <a:pt x="55848" y="0"/>
                  </a:cubicBezTo>
                  <a:lnTo>
                    <a:pt x="8978613" y="0"/>
                  </a:lnTo>
                  <a:cubicBezTo>
                    <a:pt x="9009457" y="0"/>
                    <a:pt x="9034461" y="25004"/>
                    <a:pt x="9034461" y="55848"/>
                  </a:cubicBezTo>
                  <a:lnTo>
                    <a:pt x="9034461" y="502629"/>
                  </a:lnTo>
                  <a:cubicBezTo>
                    <a:pt x="9034461" y="533473"/>
                    <a:pt x="9009457" y="558477"/>
                    <a:pt x="8978613" y="558477"/>
                  </a:cubicBezTo>
                  <a:lnTo>
                    <a:pt x="55848" y="558477"/>
                  </a:lnTo>
                  <a:cubicBezTo>
                    <a:pt x="25004" y="558477"/>
                    <a:pt x="0" y="533473"/>
                    <a:pt x="0" y="502629"/>
                  </a:cubicBezTo>
                  <a:lnTo>
                    <a:pt x="0" y="55848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35128" rIns="6459251" bIns="135128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3200" b="1" dirty="0">
                  <a:ln w="0"/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方阵级</a:t>
              </a: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5211164" y="1172356"/>
              <a:ext cx="1247446" cy="1860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47849" y="0"/>
                  </a:moveTo>
                  <a:lnTo>
                    <a:pt x="1247849" y="93079"/>
                  </a:lnTo>
                  <a:lnTo>
                    <a:pt x="0" y="93079"/>
                  </a:lnTo>
                  <a:lnTo>
                    <a:pt x="0" y="186159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任意多边形 18"/>
            <p:cNvSpPr/>
            <p:nvPr/>
          </p:nvSpPr>
          <p:spPr>
            <a:xfrm>
              <a:off x="4861900" y="1358515"/>
              <a:ext cx="698097" cy="465398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号方阵</a:t>
              </a: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6458610" y="1172356"/>
              <a:ext cx="1247447" cy="1860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3079"/>
                  </a:lnTo>
                  <a:lnTo>
                    <a:pt x="1247849" y="93079"/>
                  </a:lnTo>
                  <a:lnTo>
                    <a:pt x="1247849" y="186159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任意多边形 20"/>
            <p:cNvSpPr/>
            <p:nvPr/>
          </p:nvSpPr>
          <p:spPr>
            <a:xfrm>
              <a:off x="7357018" y="1358434"/>
              <a:ext cx="698078" cy="465802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号方阵</a:t>
              </a:r>
            </a:p>
          </p:txBody>
        </p:sp>
      </p:grpSp>
      <p:grpSp>
        <p:nvGrpSpPr>
          <p:cNvPr id="22" name="组合 365"/>
          <p:cNvGrpSpPr>
            <a:grpSpLocks/>
          </p:cNvGrpSpPr>
          <p:nvPr/>
        </p:nvGrpSpPr>
        <p:grpSpPr bwMode="auto">
          <a:xfrm>
            <a:off x="503262" y="2505705"/>
            <a:ext cx="11307021" cy="911436"/>
            <a:chOff x="109539" y="1823913"/>
            <a:chExt cx="9034461" cy="698097"/>
          </a:xfrm>
        </p:grpSpPr>
        <p:sp>
          <p:nvSpPr>
            <p:cNvPr id="23" name="任意多边形 22"/>
            <p:cNvSpPr/>
            <p:nvPr/>
          </p:nvSpPr>
          <p:spPr>
            <a:xfrm>
              <a:off x="109539" y="1963776"/>
              <a:ext cx="9034461" cy="558234"/>
            </a:xfrm>
            <a:custGeom>
              <a:avLst/>
              <a:gdLst>
                <a:gd name="connsiteX0" fmla="*/ 0 w 9034461"/>
                <a:gd name="connsiteY0" fmla="*/ 55848 h 558477"/>
                <a:gd name="connsiteX1" fmla="*/ 55848 w 9034461"/>
                <a:gd name="connsiteY1" fmla="*/ 0 h 558477"/>
                <a:gd name="connsiteX2" fmla="*/ 8978613 w 9034461"/>
                <a:gd name="connsiteY2" fmla="*/ 0 h 558477"/>
                <a:gd name="connsiteX3" fmla="*/ 9034461 w 9034461"/>
                <a:gd name="connsiteY3" fmla="*/ 55848 h 558477"/>
                <a:gd name="connsiteX4" fmla="*/ 9034461 w 9034461"/>
                <a:gd name="connsiteY4" fmla="*/ 502629 h 558477"/>
                <a:gd name="connsiteX5" fmla="*/ 8978613 w 9034461"/>
                <a:gd name="connsiteY5" fmla="*/ 558477 h 558477"/>
                <a:gd name="connsiteX6" fmla="*/ 55848 w 9034461"/>
                <a:gd name="connsiteY6" fmla="*/ 558477 h 558477"/>
                <a:gd name="connsiteX7" fmla="*/ 0 w 9034461"/>
                <a:gd name="connsiteY7" fmla="*/ 502629 h 558477"/>
                <a:gd name="connsiteX8" fmla="*/ 0 w 9034461"/>
                <a:gd name="connsiteY8" fmla="*/ 55848 h 55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4461" h="558477">
                  <a:moveTo>
                    <a:pt x="0" y="55848"/>
                  </a:moveTo>
                  <a:cubicBezTo>
                    <a:pt x="0" y="25004"/>
                    <a:pt x="25004" y="0"/>
                    <a:pt x="55848" y="0"/>
                  </a:cubicBezTo>
                  <a:lnTo>
                    <a:pt x="8978613" y="0"/>
                  </a:lnTo>
                  <a:cubicBezTo>
                    <a:pt x="9009457" y="0"/>
                    <a:pt x="9034461" y="25004"/>
                    <a:pt x="9034461" y="55848"/>
                  </a:cubicBezTo>
                  <a:lnTo>
                    <a:pt x="9034461" y="502629"/>
                  </a:lnTo>
                  <a:cubicBezTo>
                    <a:pt x="9034461" y="533473"/>
                    <a:pt x="9009457" y="558477"/>
                    <a:pt x="8978613" y="558477"/>
                  </a:cubicBezTo>
                  <a:lnTo>
                    <a:pt x="55848" y="558477"/>
                  </a:lnTo>
                  <a:cubicBezTo>
                    <a:pt x="25004" y="558477"/>
                    <a:pt x="0" y="533473"/>
                    <a:pt x="0" y="502629"/>
                  </a:cubicBezTo>
                  <a:lnTo>
                    <a:pt x="0" y="55848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35128" rIns="6459251" bIns="135128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3200" b="1" dirty="0">
                  <a:ln w="0"/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逆变级</a:t>
              </a: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4076787" y="1823913"/>
              <a:ext cx="1134378" cy="1860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34408" y="0"/>
                  </a:moveTo>
                  <a:lnTo>
                    <a:pt x="1134408" y="93079"/>
                  </a:lnTo>
                  <a:lnTo>
                    <a:pt x="0" y="93079"/>
                  </a:lnTo>
                  <a:lnTo>
                    <a:pt x="0" y="186159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任意多边形 24"/>
            <p:cNvSpPr/>
            <p:nvPr/>
          </p:nvSpPr>
          <p:spPr>
            <a:xfrm>
              <a:off x="3727748" y="2009992"/>
              <a:ext cx="802545" cy="465803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逆变器</a:t>
              </a: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5211164" y="1823913"/>
              <a:ext cx="1134377" cy="1860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3079"/>
                  </a:lnTo>
                  <a:lnTo>
                    <a:pt x="1134408" y="93079"/>
                  </a:lnTo>
                  <a:lnTo>
                    <a:pt x="1134408" y="186159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任意多边形 26"/>
            <p:cNvSpPr/>
            <p:nvPr/>
          </p:nvSpPr>
          <p:spPr>
            <a:xfrm>
              <a:off x="5920246" y="2010073"/>
              <a:ext cx="774160" cy="465398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1-2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逆变器</a:t>
              </a: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7252552" y="1823913"/>
              <a:ext cx="453505" cy="1860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3763" y="0"/>
                  </a:moveTo>
                  <a:lnTo>
                    <a:pt x="453763" y="93079"/>
                  </a:lnTo>
                  <a:lnTo>
                    <a:pt x="0" y="93079"/>
                  </a:lnTo>
                  <a:lnTo>
                    <a:pt x="0" y="186159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任意多边形 28"/>
            <p:cNvSpPr/>
            <p:nvPr/>
          </p:nvSpPr>
          <p:spPr>
            <a:xfrm>
              <a:off x="6903512" y="2009992"/>
              <a:ext cx="791483" cy="465803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2-1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逆变器</a:t>
              </a: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7706057" y="1823913"/>
              <a:ext cx="454734" cy="1860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3079"/>
                  </a:lnTo>
                  <a:lnTo>
                    <a:pt x="453763" y="93079"/>
                  </a:lnTo>
                  <a:lnTo>
                    <a:pt x="453763" y="186159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任意多边形 30"/>
            <p:cNvSpPr/>
            <p:nvPr/>
          </p:nvSpPr>
          <p:spPr>
            <a:xfrm>
              <a:off x="7811752" y="2009992"/>
              <a:ext cx="790254" cy="465803"/>
            </a:xfrm>
            <a:custGeom>
              <a:avLst/>
              <a:gdLst>
                <a:gd name="connsiteX0" fmla="*/ 0 w 698097"/>
                <a:gd name="connsiteY0" fmla="*/ 46540 h 465398"/>
                <a:gd name="connsiteX1" fmla="*/ 46540 w 698097"/>
                <a:gd name="connsiteY1" fmla="*/ 0 h 465398"/>
                <a:gd name="connsiteX2" fmla="*/ 651557 w 698097"/>
                <a:gd name="connsiteY2" fmla="*/ 0 h 465398"/>
                <a:gd name="connsiteX3" fmla="*/ 698097 w 698097"/>
                <a:gd name="connsiteY3" fmla="*/ 46540 h 465398"/>
                <a:gd name="connsiteX4" fmla="*/ 698097 w 698097"/>
                <a:gd name="connsiteY4" fmla="*/ 418858 h 465398"/>
                <a:gd name="connsiteX5" fmla="*/ 651557 w 698097"/>
                <a:gd name="connsiteY5" fmla="*/ 465398 h 465398"/>
                <a:gd name="connsiteX6" fmla="*/ 46540 w 698097"/>
                <a:gd name="connsiteY6" fmla="*/ 465398 h 465398"/>
                <a:gd name="connsiteX7" fmla="*/ 0 w 698097"/>
                <a:gd name="connsiteY7" fmla="*/ 418858 h 465398"/>
                <a:gd name="connsiteX8" fmla="*/ 0 w 698097"/>
                <a:gd name="connsiteY8" fmla="*/ 46540 h 46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97" h="465398">
                  <a:moveTo>
                    <a:pt x="0" y="46540"/>
                  </a:moveTo>
                  <a:cubicBezTo>
                    <a:pt x="0" y="20837"/>
                    <a:pt x="20837" y="0"/>
                    <a:pt x="46540" y="0"/>
                  </a:cubicBezTo>
                  <a:lnTo>
                    <a:pt x="651557" y="0"/>
                  </a:lnTo>
                  <a:cubicBezTo>
                    <a:pt x="677260" y="0"/>
                    <a:pt x="698097" y="20837"/>
                    <a:pt x="698097" y="46540"/>
                  </a:cubicBezTo>
                  <a:lnTo>
                    <a:pt x="698097" y="418858"/>
                  </a:lnTo>
                  <a:cubicBezTo>
                    <a:pt x="698097" y="444561"/>
                    <a:pt x="677260" y="465398"/>
                    <a:pt x="651557" y="465398"/>
                  </a:cubicBezTo>
                  <a:lnTo>
                    <a:pt x="46540" y="465398"/>
                  </a:lnTo>
                  <a:cubicBezTo>
                    <a:pt x="20837" y="465398"/>
                    <a:pt x="0" y="444561"/>
                    <a:pt x="0" y="418858"/>
                  </a:cubicBezTo>
                  <a:lnTo>
                    <a:pt x="0" y="465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5541" tIns="55541" rIns="55541" bIns="55541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2-2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逆变器</a:t>
              </a:r>
            </a:p>
          </p:txBody>
        </p:sp>
      </p:grpSp>
      <p:grpSp>
        <p:nvGrpSpPr>
          <p:cNvPr id="32" name="组合 375"/>
          <p:cNvGrpSpPr>
            <a:grpSpLocks/>
          </p:cNvGrpSpPr>
          <p:nvPr/>
        </p:nvGrpSpPr>
        <p:grpSpPr bwMode="auto">
          <a:xfrm>
            <a:off x="497760" y="3356800"/>
            <a:ext cx="11312523" cy="3115396"/>
            <a:chOff x="109539" y="2475471"/>
            <a:chExt cx="9034461" cy="2383849"/>
          </a:xfrm>
        </p:grpSpPr>
        <p:grpSp>
          <p:nvGrpSpPr>
            <p:cNvPr id="33" name="组合 45"/>
            <p:cNvGrpSpPr>
              <a:grpSpLocks/>
            </p:cNvGrpSpPr>
            <p:nvPr/>
          </p:nvGrpSpPr>
          <p:grpSpPr bwMode="auto">
            <a:xfrm>
              <a:off x="109539" y="2475471"/>
              <a:ext cx="9034461" cy="698630"/>
              <a:chOff x="109539" y="2475471"/>
              <a:chExt cx="9034461" cy="698630"/>
            </a:xfrm>
          </p:grpSpPr>
          <p:sp>
            <p:nvSpPr>
              <p:cNvPr id="38" name="任意多边形 37"/>
              <p:cNvSpPr/>
              <p:nvPr/>
            </p:nvSpPr>
            <p:spPr>
              <a:xfrm>
                <a:off x="109539" y="2615197"/>
                <a:ext cx="9034461" cy="558904"/>
              </a:xfrm>
              <a:custGeom>
                <a:avLst/>
                <a:gdLst>
                  <a:gd name="connsiteX0" fmla="*/ 0 w 9034461"/>
                  <a:gd name="connsiteY0" fmla="*/ 55848 h 558477"/>
                  <a:gd name="connsiteX1" fmla="*/ 55848 w 9034461"/>
                  <a:gd name="connsiteY1" fmla="*/ 0 h 558477"/>
                  <a:gd name="connsiteX2" fmla="*/ 8978613 w 9034461"/>
                  <a:gd name="connsiteY2" fmla="*/ 0 h 558477"/>
                  <a:gd name="connsiteX3" fmla="*/ 9034461 w 9034461"/>
                  <a:gd name="connsiteY3" fmla="*/ 55848 h 558477"/>
                  <a:gd name="connsiteX4" fmla="*/ 9034461 w 9034461"/>
                  <a:gd name="connsiteY4" fmla="*/ 502629 h 558477"/>
                  <a:gd name="connsiteX5" fmla="*/ 8978613 w 9034461"/>
                  <a:gd name="connsiteY5" fmla="*/ 558477 h 558477"/>
                  <a:gd name="connsiteX6" fmla="*/ 55848 w 9034461"/>
                  <a:gd name="connsiteY6" fmla="*/ 558477 h 558477"/>
                  <a:gd name="connsiteX7" fmla="*/ 0 w 9034461"/>
                  <a:gd name="connsiteY7" fmla="*/ 502629 h 558477"/>
                  <a:gd name="connsiteX8" fmla="*/ 0 w 9034461"/>
                  <a:gd name="connsiteY8" fmla="*/ 55848 h 558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34461" h="558477">
                    <a:moveTo>
                      <a:pt x="0" y="55848"/>
                    </a:moveTo>
                    <a:cubicBezTo>
                      <a:pt x="0" y="25004"/>
                      <a:pt x="25004" y="0"/>
                      <a:pt x="55848" y="0"/>
                    </a:cubicBezTo>
                    <a:lnTo>
                      <a:pt x="8978613" y="0"/>
                    </a:lnTo>
                    <a:cubicBezTo>
                      <a:pt x="9009457" y="0"/>
                      <a:pt x="9034461" y="25004"/>
                      <a:pt x="9034461" y="55848"/>
                    </a:cubicBezTo>
                    <a:lnTo>
                      <a:pt x="9034461" y="502629"/>
                    </a:lnTo>
                    <a:cubicBezTo>
                      <a:pt x="9034461" y="533473"/>
                      <a:pt x="9009457" y="558477"/>
                      <a:pt x="8978613" y="558477"/>
                    </a:cubicBezTo>
                    <a:lnTo>
                      <a:pt x="55848" y="558477"/>
                    </a:lnTo>
                    <a:cubicBezTo>
                      <a:pt x="25004" y="558477"/>
                      <a:pt x="0" y="533473"/>
                      <a:pt x="0" y="502629"/>
                    </a:cubicBezTo>
                    <a:lnTo>
                      <a:pt x="0" y="55848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35128" tIns="135128" rIns="6459251" bIns="135128" spcCol="1270" anchor="ctr"/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CN" altLang="en-US" sz="3200" b="1" dirty="0">
                    <a:ln w="0"/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组串级</a:t>
                </a: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3168548" y="2475471"/>
                <a:ext cx="908239" cy="18589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907526" y="0"/>
                    </a:moveTo>
                    <a:lnTo>
                      <a:pt x="907526" y="93079"/>
                    </a:lnTo>
                    <a:lnTo>
                      <a:pt x="0" y="93079"/>
                    </a:lnTo>
                    <a:lnTo>
                      <a:pt x="0" y="186159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任意多边形 39"/>
              <p:cNvSpPr/>
              <p:nvPr/>
            </p:nvSpPr>
            <p:spPr>
              <a:xfrm>
                <a:off x="2819509" y="2661368"/>
                <a:ext cx="698078" cy="466564"/>
              </a:xfrm>
              <a:custGeom>
                <a:avLst/>
                <a:gdLst>
                  <a:gd name="connsiteX0" fmla="*/ 0 w 698097"/>
                  <a:gd name="connsiteY0" fmla="*/ 46540 h 465398"/>
                  <a:gd name="connsiteX1" fmla="*/ 46540 w 698097"/>
                  <a:gd name="connsiteY1" fmla="*/ 0 h 465398"/>
                  <a:gd name="connsiteX2" fmla="*/ 651557 w 698097"/>
                  <a:gd name="connsiteY2" fmla="*/ 0 h 465398"/>
                  <a:gd name="connsiteX3" fmla="*/ 698097 w 698097"/>
                  <a:gd name="connsiteY3" fmla="*/ 46540 h 465398"/>
                  <a:gd name="connsiteX4" fmla="*/ 698097 w 698097"/>
                  <a:gd name="connsiteY4" fmla="*/ 418858 h 465398"/>
                  <a:gd name="connsiteX5" fmla="*/ 651557 w 698097"/>
                  <a:gd name="connsiteY5" fmla="*/ 465398 h 465398"/>
                  <a:gd name="connsiteX6" fmla="*/ 46540 w 698097"/>
                  <a:gd name="connsiteY6" fmla="*/ 465398 h 465398"/>
                  <a:gd name="connsiteX7" fmla="*/ 0 w 698097"/>
                  <a:gd name="connsiteY7" fmla="*/ 418858 h 465398"/>
                  <a:gd name="connsiteX8" fmla="*/ 0 w 698097"/>
                  <a:gd name="connsiteY8" fmla="*/ 46540 h 46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097" h="465398">
                    <a:moveTo>
                      <a:pt x="0" y="46540"/>
                    </a:moveTo>
                    <a:cubicBezTo>
                      <a:pt x="0" y="20837"/>
                      <a:pt x="20837" y="0"/>
                      <a:pt x="46540" y="0"/>
                    </a:cubicBezTo>
                    <a:lnTo>
                      <a:pt x="651557" y="0"/>
                    </a:lnTo>
                    <a:cubicBezTo>
                      <a:pt x="677260" y="0"/>
                      <a:pt x="698097" y="20837"/>
                      <a:pt x="698097" y="46540"/>
                    </a:cubicBezTo>
                    <a:lnTo>
                      <a:pt x="698097" y="418858"/>
                    </a:lnTo>
                    <a:cubicBezTo>
                      <a:pt x="698097" y="444561"/>
                      <a:pt x="677260" y="465398"/>
                      <a:pt x="651557" y="465398"/>
                    </a:cubicBezTo>
                    <a:lnTo>
                      <a:pt x="46540" y="465398"/>
                    </a:lnTo>
                    <a:cubicBezTo>
                      <a:pt x="20837" y="465398"/>
                      <a:pt x="0" y="444561"/>
                      <a:pt x="0" y="418858"/>
                    </a:cubicBezTo>
                    <a:lnTo>
                      <a:pt x="0" y="4654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55541" tIns="55541" rIns="55541" bIns="55541" spcCol="1270" anchor="ctr"/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1-1-1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组件</a:t>
                </a:r>
              </a:p>
            </p:txBody>
          </p:sp>
          <p:sp>
            <p:nvSpPr>
              <p:cNvPr id="41" name="任意多边形 22"/>
              <p:cNvSpPr/>
              <p:nvPr/>
            </p:nvSpPr>
            <p:spPr>
              <a:xfrm>
                <a:off x="4031314" y="2475471"/>
                <a:ext cx="90947" cy="18589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186159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任意多边形 41"/>
              <p:cNvSpPr/>
              <p:nvPr/>
            </p:nvSpPr>
            <p:spPr>
              <a:xfrm>
                <a:off x="3727748" y="2661368"/>
                <a:ext cx="698078" cy="466564"/>
              </a:xfrm>
              <a:custGeom>
                <a:avLst/>
                <a:gdLst>
                  <a:gd name="connsiteX0" fmla="*/ 0 w 698097"/>
                  <a:gd name="connsiteY0" fmla="*/ 46540 h 465398"/>
                  <a:gd name="connsiteX1" fmla="*/ 46540 w 698097"/>
                  <a:gd name="connsiteY1" fmla="*/ 0 h 465398"/>
                  <a:gd name="connsiteX2" fmla="*/ 651557 w 698097"/>
                  <a:gd name="connsiteY2" fmla="*/ 0 h 465398"/>
                  <a:gd name="connsiteX3" fmla="*/ 698097 w 698097"/>
                  <a:gd name="connsiteY3" fmla="*/ 46540 h 465398"/>
                  <a:gd name="connsiteX4" fmla="*/ 698097 w 698097"/>
                  <a:gd name="connsiteY4" fmla="*/ 418858 h 465398"/>
                  <a:gd name="connsiteX5" fmla="*/ 651557 w 698097"/>
                  <a:gd name="connsiteY5" fmla="*/ 465398 h 465398"/>
                  <a:gd name="connsiteX6" fmla="*/ 46540 w 698097"/>
                  <a:gd name="connsiteY6" fmla="*/ 465398 h 465398"/>
                  <a:gd name="connsiteX7" fmla="*/ 0 w 698097"/>
                  <a:gd name="connsiteY7" fmla="*/ 418858 h 465398"/>
                  <a:gd name="connsiteX8" fmla="*/ 0 w 698097"/>
                  <a:gd name="connsiteY8" fmla="*/ 46540 h 46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097" h="465398">
                    <a:moveTo>
                      <a:pt x="0" y="46540"/>
                    </a:moveTo>
                    <a:cubicBezTo>
                      <a:pt x="0" y="20837"/>
                      <a:pt x="20837" y="0"/>
                      <a:pt x="46540" y="0"/>
                    </a:cubicBezTo>
                    <a:lnTo>
                      <a:pt x="651557" y="0"/>
                    </a:lnTo>
                    <a:cubicBezTo>
                      <a:pt x="677260" y="0"/>
                      <a:pt x="698097" y="20837"/>
                      <a:pt x="698097" y="46540"/>
                    </a:cubicBezTo>
                    <a:lnTo>
                      <a:pt x="698097" y="418858"/>
                    </a:lnTo>
                    <a:cubicBezTo>
                      <a:pt x="698097" y="444561"/>
                      <a:pt x="677260" y="465398"/>
                      <a:pt x="651557" y="465398"/>
                    </a:cubicBezTo>
                    <a:lnTo>
                      <a:pt x="46540" y="465398"/>
                    </a:lnTo>
                    <a:cubicBezTo>
                      <a:pt x="20837" y="465398"/>
                      <a:pt x="0" y="444561"/>
                      <a:pt x="0" y="418858"/>
                    </a:cubicBezTo>
                    <a:lnTo>
                      <a:pt x="0" y="4654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55541" tIns="55541" rIns="55541" bIns="55541" spcCol="1270" anchor="ctr"/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1-1-2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组件</a:t>
                </a: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4076787" y="2475471"/>
                <a:ext cx="907010" cy="18589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93079"/>
                    </a:lnTo>
                    <a:lnTo>
                      <a:pt x="907526" y="93079"/>
                    </a:lnTo>
                    <a:lnTo>
                      <a:pt x="907526" y="186159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任意多边形 43"/>
              <p:cNvSpPr/>
              <p:nvPr/>
            </p:nvSpPr>
            <p:spPr>
              <a:xfrm>
                <a:off x="4634758" y="2661368"/>
                <a:ext cx="698078" cy="466564"/>
              </a:xfrm>
              <a:custGeom>
                <a:avLst/>
                <a:gdLst>
                  <a:gd name="connsiteX0" fmla="*/ 0 w 698097"/>
                  <a:gd name="connsiteY0" fmla="*/ 46540 h 465398"/>
                  <a:gd name="connsiteX1" fmla="*/ 46540 w 698097"/>
                  <a:gd name="connsiteY1" fmla="*/ 0 h 465398"/>
                  <a:gd name="connsiteX2" fmla="*/ 651557 w 698097"/>
                  <a:gd name="connsiteY2" fmla="*/ 0 h 465398"/>
                  <a:gd name="connsiteX3" fmla="*/ 698097 w 698097"/>
                  <a:gd name="connsiteY3" fmla="*/ 46540 h 465398"/>
                  <a:gd name="connsiteX4" fmla="*/ 698097 w 698097"/>
                  <a:gd name="connsiteY4" fmla="*/ 418858 h 465398"/>
                  <a:gd name="connsiteX5" fmla="*/ 651557 w 698097"/>
                  <a:gd name="connsiteY5" fmla="*/ 465398 h 465398"/>
                  <a:gd name="connsiteX6" fmla="*/ 46540 w 698097"/>
                  <a:gd name="connsiteY6" fmla="*/ 465398 h 465398"/>
                  <a:gd name="connsiteX7" fmla="*/ 0 w 698097"/>
                  <a:gd name="connsiteY7" fmla="*/ 418858 h 465398"/>
                  <a:gd name="connsiteX8" fmla="*/ 0 w 698097"/>
                  <a:gd name="connsiteY8" fmla="*/ 46540 h 46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097" h="465398">
                    <a:moveTo>
                      <a:pt x="0" y="46540"/>
                    </a:moveTo>
                    <a:cubicBezTo>
                      <a:pt x="0" y="20837"/>
                      <a:pt x="20837" y="0"/>
                      <a:pt x="46540" y="0"/>
                    </a:cubicBezTo>
                    <a:lnTo>
                      <a:pt x="651557" y="0"/>
                    </a:lnTo>
                    <a:cubicBezTo>
                      <a:pt x="677260" y="0"/>
                      <a:pt x="698097" y="20837"/>
                      <a:pt x="698097" y="46540"/>
                    </a:cubicBezTo>
                    <a:lnTo>
                      <a:pt x="698097" y="418858"/>
                    </a:lnTo>
                    <a:cubicBezTo>
                      <a:pt x="698097" y="444561"/>
                      <a:pt x="677260" y="465398"/>
                      <a:pt x="651557" y="465398"/>
                    </a:cubicBezTo>
                    <a:lnTo>
                      <a:pt x="46540" y="465398"/>
                    </a:lnTo>
                    <a:cubicBezTo>
                      <a:pt x="20837" y="465398"/>
                      <a:pt x="0" y="444561"/>
                      <a:pt x="0" y="418858"/>
                    </a:cubicBezTo>
                    <a:lnTo>
                      <a:pt x="0" y="4654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55541" tIns="55541" rIns="55541" bIns="55541" spcCol="1270" anchor="ctr"/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1-1-3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组件</a:t>
                </a: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5892037" y="2475471"/>
                <a:ext cx="453505" cy="18589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3763" y="0"/>
                    </a:moveTo>
                    <a:lnTo>
                      <a:pt x="453763" y="93079"/>
                    </a:lnTo>
                    <a:lnTo>
                      <a:pt x="0" y="93079"/>
                    </a:lnTo>
                    <a:lnTo>
                      <a:pt x="0" y="186159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任意多边形 45"/>
              <p:cNvSpPr/>
              <p:nvPr/>
            </p:nvSpPr>
            <p:spPr>
              <a:xfrm>
                <a:off x="5542545" y="2661630"/>
                <a:ext cx="698097" cy="465398"/>
              </a:xfrm>
              <a:custGeom>
                <a:avLst/>
                <a:gdLst>
                  <a:gd name="connsiteX0" fmla="*/ 0 w 698097"/>
                  <a:gd name="connsiteY0" fmla="*/ 46540 h 465398"/>
                  <a:gd name="connsiteX1" fmla="*/ 46540 w 698097"/>
                  <a:gd name="connsiteY1" fmla="*/ 0 h 465398"/>
                  <a:gd name="connsiteX2" fmla="*/ 651557 w 698097"/>
                  <a:gd name="connsiteY2" fmla="*/ 0 h 465398"/>
                  <a:gd name="connsiteX3" fmla="*/ 698097 w 698097"/>
                  <a:gd name="connsiteY3" fmla="*/ 46540 h 465398"/>
                  <a:gd name="connsiteX4" fmla="*/ 698097 w 698097"/>
                  <a:gd name="connsiteY4" fmla="*/ 418858 h 465398"/>
                  <a:gd name="connsiteX5" fmla="*/ 651557 w 698097"/>
                  <a:gd name="connsiteY5" fmla="*/ 465398 h 465398"/>
                  <a:gd name="connsiteX6" fmla="*/ 46540 w 698097"/>
                  <a:gd name="connsiteY6" fmla="*/ 465398 h 465398"/>
                  <a:gd name="connsiteX7" fmla="*/ 0 w 698097"/>
                  <a:gd name="connsiteY7" fmla="*/ 418858 h 465398"/>
                  <a:gd name="connsiteX8" fmla="*/ 0 w 698097"/>
                  <a:gd name="connsiteY8" fmla="*/ 46540 h 46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097" h="465398">
                    <a:moveTo>
                      <a:pt x="0" y="46540"/>
                    </a:moveTo>
                    <a:cubicBezTo>
                      <a:pt x="0" y="20837"/>
                      <a:pt x="20837" y="0"/>
                      <a:pt x="46540" y="0"/>
                    </a:cubicBezTo>
                    <a:lnTo>
                      <a:pt x="651557" y="0"/>
                    </a:lnTo>
                    <a:cubicBezTo>
                      <a:pt x="677260" y="0"/>
                      <a:pt x="698097" y="20837"/>
                      <a:pt x="698097" y="46540"/>
                    </a:cubicBezTo>
                    <a:lnTo>
                      <a:pt x="698097" y="418858"/>
                    </a:lnTo>
                    <a:cubicBezTo>
                      <a:pt x="698097" y="444561"/>
                      <a:pt x="677260" y="465398"/>
                      <a:pt x="651557" y="465398"/>
                    </a:cubicBezTo>
                    <a:lnTo>
                      <a:pt x="46540" y="465398"/>
                    </a:lnTo>
                    <a:cubicBezTo>
                      <a:pt x="20837" y="465398"/>
                      <a:pt x="0" y="444561"/>
                      <a:pt x="0" y="418858"/>
                    </a:cubicBezTo>
                    <a:lnTo>
                      <a:pt x="0" y="4654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55541" tIns="55541" rIns="55541" bIns="55541" spcCol="1270" anchor="ctr"/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1-2-1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组件</a:t>
                </a:r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6345541" y="2475471"/>
                <a:ext cx="453505" cy="18589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93079"/>
                    </a:lnTo>
                    <a:lnTo>
                      <a:pt x="453763" y="93079"/>
                    </a:lnTo>
                    <a:lnTo>
                      <a:pt x="453763" y="186159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8" name="任意多边形 47"/>
              <p:cNvSpPr/>
              <p:nvPr/>
            </p:nvSpPr>
            <p:spPr>
              <a:xfrm>
                <a:off x="6450008" y="2661368"/>
                <a:ext cx="698078" cy="466564"/>
              </a:xfrm>
              <a:custGeom>
                <a:avLst/>
                <a:gdLst>
                  <a:gd name="connsiteX0" fmla="*/ 0 w 698097"/>
                  <a:gd name="connsiteY0" fmla="*/ 46540 h 465398"/>
                  <a:gd name="connsiteX1" fmla="*/ 46540 w 698097"/>
                  <a:gd name="connsiteY1" fmla="*/ 0 h 465398"/>
                  <a:gd name="connsiteX2" fmla="*/ 651557 w 698097"/>
                  <a:gd name="connsiteY2" fmla="*/ 0 h 465398"/>
                  <a:gd name="connsiteX3" fmla="*/ 698097 w 698097"/>
                  <a:gd name="connsiteY3" fmla="*/ 46540 h 465398"/>
                  <a:gd name="connsiteX4" fmla="*/ 698097 w 698097"/>
                  <a:gd name="connsiteY4" fmla="*/ 418858 h 465398"/>
                  <a:gd name="connsiteX5" fmla="*/ 651557 w 698097"/>
                  <a:gd name="connsiteY5" fmla="*/ 465398 h 465398"/>
                  <a:gd name="connsiteX6" fmla="*/ 46540 w 698097"/>
                  <a:gd name="connsiteY6" fmla="*/ 465398 h 465398"/>
                  <a:gd name="connsiteX7" fmla="*/ 0 w 698097"/>
                  <a:gd name="connsiteY7" fmla="*/ 418858 h 465398"/>
                  <a:gd name="connsiteX8" fmla="*/ 0 w 698097"/>
                  <a:gd name="connsiteY8" fmla="*/ 46540 h 46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097" h="465398">
                    <a:moveTo>
                      <a:pt x="0" y="46540"/>
                    </a:moveTo>
                    <a:cubicBezTo>
                      <a:pt x="0" y="20837"/>
                      <a:pt x="20837" y="0"/>
                      <a:pt x="46540" y="0"/>
                    </a:cubicBezTo>
                    <a:lnTo>
                      <a:pt x="651557" y="0"/>
                    </a:lnTo>
                    <a:cubicBezTo>
                      <a:pt x="677260" y="0"/>
                      <a:pt x="698097" y="20837"/>
                      <a:pt x="698097" y="46540"/>
                    </a:cubicBezTo>
                    <a:lnTo>
                      <a:pt x="698097" y="418858"/>
                    </a:lnTo>
                    <a:cubicBezTo>
                      <a:pt x="698097" y="444561"/>
                      <a:pt x="677260" y="465398"/>
                      <a:pt x="651557" y="465398"/>
                    </a:cubicBezTo>
                    <a:lnTo>
                      <a:pt x="46540" y="465398"/>
                    </a:lnTo>
                    <a:cubicBezTo>
                      <a:pt x="20837" y="465398"/>
                      <a:pt x="0" y="444561"/>
                      <a:pt x="0" y="418858"/>
                    </a:cubicBezTo>
                    <a:lnTo>
                      <a:pt x="0" y="4654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55541" tIns="55541" rIns="55541" bIns="55541" spcCol="1270" anchor="ctr"/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1-2-2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组件</a:t>
                </a: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>
                <a:off x="7706057" y="2475471"/>
                <a:ext cx="454734" cy="18589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3763" y="0"/>
                    </a:moveTo>
                    <a:lnTo>
                      <a:pt x="453763" y="93079"/>
                    </a:lnTo>
                    <a:lnTo>
                      <a:pt x="0" y="93079"/>
                    </a:lnTo>
                    <a:lnTo>
                      <a:pt x="0" y="186159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任意多边形 49"/>
              <p:cNvSpPr/>
              <p:nvPr/>
            </p:nvSpPr>
            <p:spPr>
              <a:xfrm>
                <a:off x="7357018" y="2661368"/>
                <a:ext cx="698078" cy="466564"/>
              </a:xfrm>
              <a:custGeom>
                <a:avLst/>
                <a:gdLst>
                  <a:gd name="connsiteX0" fmla="*/ 0 w 698097"/>
                  <a:gd name="connsiteY0" fmla="*/ 46540 h 465398"/>
                  <a:gd name="connsiteX1" fmla="*/ 46540 w 698097"/>
                  <a:gd name="connsiteY1" fmla="*/ 0 h 465398"/>
                  <a:gd name="connsiteX2" fmla="*/ 651557 w 698097"/>
                  <a:gd name="connsiteY2" fmla="*/ 0 h 465398"/>
                  <a:gd name="connsiteX3" fmla="*/ 698097 w 698097"/>
                  <a:gd name="connsiteY3" fmla="*/ 46540 h 465398"/>
                  <a:gd name="connsiteX4" fmla="*/ 698097 w 698097"/>
                  <a:gd name="connsiteY4" fmla="*/ 418858 h 465398"/>
                  <a:gd name="connsiteX5" fmla="*/ 651557 w 698097"/>
                  <a:gd name="connsiteY5" fmla="*/ 465398 h 465398"/>
                  <a:gd name="connsiteX6" fmla="*/ 46540 w 698097"/>
                  <a:gd name="connsiteY6" fmla="*/ 465398 h 465398"/>
                  <a:gd name="connsiteX7" fmla="*/ 0 w 698097"/>
                  <a:gd name="connsiteY7" fmla="*/ 418858 h 465398"/>
                  <a:gd name="connsiteX8" fmla="*/ 0 w 698097"/>
                  <a:gd name="connsiteY8" fmla="*/ 46540 h 46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097" h="465398">
                    <a:moveTo>
                      <a:pt x="0" y="46540"/>
                    </a:moveTo>
                    <a:cubicBezTo>
                      <a:pt x="0" y="20837"/>
                      <a:pt x="20837" y="0"/>
                      <a:pt x="46540" y="0"/>
                    </a:cubicBezTo>
                    <a:lnTo>
                      <a:pt x="651557" y="0"/>
                    </a:lnTo>
                    <a:cubicBezTo>
                      <a:pt x="677260" y="0"/>
                      <a:pt x="698097" y="20837"/>
                      <a:pt x="698097" y="46540"/>
                    </a:cubicBezTo>
                    <a:lnTo>
                      <a:pt x="698097" y="418858"/>
                    </a:lnTo>
                    <a:cubicBezTo>
                      <a:pt x="698097" y="444561"/>
                      <a:pt x="677260" y="465398"/>
                      <a:pt x="651557" y="465398"/>
                    </a:cubicBezTo>
                    <a:lnTo>
                      <a:pt x="46540" y="465398"/>
                    </a:lnTo>
                    <a:cubicBezTo>
                      <a:pt x="20837" y="465398"/>
                      <a:pt x="0" y="444561"/>
                      <a:pt x="0" y="418858"/>
                    </a:cubicBezTo>
                    <a:lnTo>
                      <a:pt x="0" y="4654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55541" tIns="55541" rIns="55541" bIns="55541" spcCol="1270" anchor="ctr"/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2-2-1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组件</a:t>
                </a:r>
              </a:p>
            </p:txBody>
          </p:sp>
          <p:sp>
            <p:nvSpPr>
              <p:cNvPr id="51" name="任意多边形 50"/>
              <p:cNvSpPr/>
              <p:nvPr/>
            </p:nvSpPr>
            <p:spPr>
              <a:xfrm>
                <a:off x="8160791" y="2475471"/>
                <a:ext cx="453505" cy="18589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93079"/>
                    </a:lnTo>
                    <a:lnTo>
                      <a:pt x="453763" y="93079"/>
                    </a:lnTo>
                    <a:lnTo>
                      <a:pt x="453763" y="186159"/>
                    </a:lnTo>
                  </a:path>
                </a:pathLst>
              </a:custGeom>
              <a:noFill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任意多边形 51"/>
              <p:cNvSpPr/>
              <p:nvPr/>
            </p:nvSpPr>
            <p:spPr>
              <a:xfrm>
                <a:off x="8265257" y="2661368"/>
                <a:ext cx="698078" cy="466564"/>
              </a:xfrm>
              <a:custGeom>
                <a:avLst/>
                <a:gdLst>
                  <a:gd name="connsiteX0" fmla="*/ 0 w 698097"/>
                  <a:gd name="connsiteY0" fmla="*/ 46540 h 465398"/>
                  <a:gd name="connsiteX1" fmla="*/ 46540 w 698097"/>
                  <a:gd name="connsiteY1" fmla="*/ 0 h 465398"/>
                  <a:gd name="connsiteX2" fmla="*/ 651557 w 698097"/>
                  <a:gd name="connsiteY2" fmla="*/ 0 h 465398"/>
                  <a:gd name="connsiteX3" fmla="*/ 698097 w 698097"/>
                  <a:gd name="connsiteY3" fmla="*/ 46540 h 465398"/>
                  <a:gd name="connsiteX4" fmla="*/ 698097 w 698097"/>
                  <a:gd name="connsiteY4" fmla="*/ 418858 h 465398"/>
                  <a:gd name="connsiteX5" fmla="*/ 651557 w 698097"/>
                  <a:gd name="connsiteY5" fmla="*/ 465398 h 465398"/>
                  <a:gd name="connsiteX6" fmla="*/ 46540 w 698097"/>
                  <a:gd name="connsiteY6" fmla="*/ 465398 h 465398"/>
                  <a:gd name="connsiteX7" fmla="*/ 0 w 698097"/>
                  <a:gd name="connsiteY7" fmla="*/ 418858 h 465398"/>
                  <a:gd name="connsiteX8" fmla="*/ 0 w 698097"/>
                  <a:gd name="connsiteY8" fmla="*/ 46540 h 46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097" h="465398">
                    <a:moveTo>
                      <a:pt x="0" y="46540"/>
                    </a:moveTo>
                    <a:cubicBezTo>
                      <a:pt x="0" y="20837"/>
                      <a:pt x="20837" y="0"/>
                      <a:pt x="46540" y="0"/>
                    </a:cubicBezTo>
                    <a:lnTo>
                      <a:pt x="651557" y="0"/>
                    </a:lnTo>
                    <a:cubicBezTo>
                      <a:pt x="677260" y="0"/>
                      <a:pt x="698097" y="20837"/>
                      <a:pt x="698097" y="46540"/>
                    </a:cubicBezTo>
                    <a:lnTo>
                      <a:pt x="698097" y="418858"/>
                    </a:lnTo>
                    <a:cubicBezTo>
                      <a:pt x="698097" y="444561"/>
                      <a:pt x="677260" y="465398"/>
                      <a:pt x="651557" y="465398"/>
                    </a:cubicBezTo>
                    <a:lnTo>
                      <a:pt x="46540" y="465398"/>
                    </a:lnTo>
                    <a:cubicBezTo>
                      <a:pt x="20837" y="465398"/>
                      <a:pt x="0" y="444561"/>
                      <a:pt x="0" y="418858"/>
                    </a:cubicBezTo>
                    <a:lnTo>
                      <a:pt x="0" y="4654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55541" tIns="55541" rIns="55541" bIns="55541" spcCol="1270" anchor="ctr"/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2-2-2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组件</a:t>
                </a:r>
              </a:p>
            </p:txBody>
          </p:sp>
        </p:grpSp>
        <p:sp>
          <p:nvSpPr>
            <p:cNvPr id="34" name="标题 1"/>
            <p:cNvSpPr txBox="1">
              <a:spLocks/>
            </p:cNvSpPr>
            <p:nvPr/>
          </p:nvSpPr>
          <p:spPr bwMode="auto">
            <a:xfrm>
              <a:off x="4333624" y="3177457"/>
              <a:ext cx="393358" cy="168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zh-CN" altLang="en-US" sz="1600" b="1">
                  <a:solidFill>
                    <a:srgbClr val="00B0F0"/>
                  </a:solidFill>
                  <a:latin typeface="微软雅黑" pitchFamily="34" charset="-122"/>
                  <a:ea typeface="微软雅黑" pitchFamily="34" charset="-122"/>
                </a:rPr>
                <a:t>组串</a:t>
              </a:r>
              <a:endParaRPr lang="en-US" altLang="zh-CN" sz="1600" b="1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 bwMode="auto">
            <a:xfrm>
              <a:off x="6903835" y="3173567"/>
              <a:ext cx="393358" cy="167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zh-CN" altLang="en-US" sz="1600" b="1">
                  <a:solidFill>
                    <a:srgbClr val="00B0F0"/>
                  </a:solidFill>
                  <a:latin typeface="微软雅黑" pitchFamily="34" charset="-122"/>
                  <a:ea typeface="微软雅黑" pitchFamily="34" charset="-122"/>
                </a:rPr>
                <a:t>组件</a:t>
              </a:r>
            </a:p>
          </p:txBody>
        </p:sp>
        <p:pic>
          <p:nvPicPr>
            <p:cNvPr id="36" name="图片 37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5992" y="3320875"/>
              <a:ext cx="2051854" cy="139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图片 38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76623" y="3220107"/>
              <a:ext cx="1592141" cy="158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3" name="图片 39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604" y="4358703"/>
            <a:ext cx="4963675" cy="99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353"/>
          <p:cNvSpPr txBox="1">
            <a:spLocks noChangeArrowheads="1"/>
          </p:cNvSpPr>
          <p:nvPr/>
        </p:nvSpPr>
        <p:spPr bwMode="auto">
          <a:xfrm>
            <a:off x="451617" y="344026"/>
            <a:ext cx="10501373" cy="5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精确的故障定位，快速发现故障点，高效运维</a:t>
            </a: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61534" y="2572538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b="1" i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谢谢！</a:t>
            </a:r>
            <a:endParaRPr lang="zh-CN" altLang="en-US" sz="8000" b="1" i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10501372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光伏电站性能质量综合评判标准：系统综合能效比（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480" y="1077110"/>
            <a:ext cx="10787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光伏电站性能指数：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Performance Ratio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PR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）</a:t>
            </a:r>
            <a:endParaRPr lang="en-US" altLang="zh-CN" sz="24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1451736" y="1862928"/>
            <a:ext cx="9001188" cy="1066800"/>
            <a:chOff x="2904330" y="2024085"/>
            <a:chExt cx="6466682" cy="1066800"/>
          </a:xfrm>
        </p:grpSpPr>
        <p:sp>
          <p:nvSpPr>
            <p:cNvPr id="10" name="矩形 4"/>
            <p:cNvSpPr txBox="1">
              <a:spLocks noChangeArrowheads="1"/>
            </p:cNvSpPr>
            <p:nvPr/>
          </p:nvSpPr>
          <p:spPr>
            <a:xfrm>
              <a:off x="2904330" y="2024085"/>
              <a:ext cx="3048000" cy="1066800"/>
            </a:xfrm>
            <a:prstGeom prst="rect">
              <a:avLst/>
            </a:prstGeom>
          </p:spPr>
          <p:txBody>
            <a:bodyPr lIns="100882" tIns="50442" rIns="100882" bIns="50442"/>
            <a:lstStyle/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en-US" altLang="zh-CN" sz="2400" kern="0" dirty="0">
                  <a:latin typeface="微软雅黑" pitchFamily="34" charset="-122"/>
                  <a:ea typeface="微软雅黑" pitchFamily="34" charset="-122"/>
                </a:rPr>
                <a:t> </a:t>
              </a:r>
            </a:p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zh-CN" altLang="en-US" sz="2400" kern="0" dirty="0">
                  <a:latin typeface="微软雅黑" pitchFamily="34" charset="-122"/>
                  <a:ea typeface="微软雅黑" pitchFamily="34" charset="-122"/>
                </a:rPr>
                <a:t>        </a:t>
              </a:r>
              <a:r>
                <a:rPr lang="zh-CN" altLang="en-US" sz="2400" kern="0" dirty="0" smtClean="0">
                  <a:latin typeface="微软雅黑" pitchFamily="34" charset="-122"/>
                  <a:ea typeface="微软雅黑" pitchFamily="34" charset="-122"/>
                </a:rPr>
                <a:t>        系统等效利用时数</a:t>
              </a:r>
              <a:endParaRPr lang="en-US" altLang="zh-CN" sz="2400" kern="0" dirty="0">
                <a:latin typeface="微软雅黑" pitchFamily="34" charset="-122"/>
                <a:ea typeface="微软雅黑" pitchFamily="34" charset="-122"/>
              </a:endParaRPr>
            </a:p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en-US" altLang="zh-CN" sz="2400" kern="0" dirty="0" smtClean="0">
                  <a:latin typeface="微软雅黑" pitchFamily="34" charset="-122"/>
                  <a:ea typeface="微软雅黑" pitchFamily="34" charset="-122"/>
                </a:rPr>
                <a:t>PR </a:t>
              </a:r>
              <a:r>
                <a:rPr lang="en-US" altLang="zh-CN" sz="2400" kern="0" dirty="0">
                  <a:latin typeface="微软雅黑" pitchFamily="34" charset="-122"/>
                  <a:ea typeface="微软雅黑" pitchFamily="34" charset="-122"/>
                </a:rPr>
                <a:t>=  </a:t>
              </a:r>
            </a:p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zh-CN" altLang="en-US" sz="2400" kern="0" dirty="0">
                  <a:latin typeface="微软雅黑" pitchFamily="34" charset="-122"/>
                  <a:ea typeface="微软雅黑" pitchFamily="34" charset="-122"/>
                </a:rPr>
                <a:t>          </a:t>
              </a:r>
              <a:r>
                <a:rPr lang="zh-CN" altLang="en-US" sz="2400" kern="0" dirty="0" smtClean="0">
                  <a:latin typeface="微软雅黑" pitchFamily="34" charset="-122"/>
                  <a:ea typeface="微软雅黑" pitchFamily="34" charset="-122"/>
                </a:rPr>
                <a:t>         峰值日照时数</a:t>
              </a:r>
              <a:endParaRPr lang="en-US" altLang="zh-CN" sz="2400" kern="0" dirty="0">
                <a:latin typeface="微软雅黑" pitchFamily="34" charset="-122"/>
                <a:ea typeface="微软雅黑" pitchFamily="34" charset="-122"/>
              </a:endParaRPr>
            </a:p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endParaRPr lang="en-US" altLang="zh-CN" sz="2400" kern="0" dirty="0">
                <a:latin typeface="微软雅黑" pitchFamily="34" charset="-122"/>
                <a:ea typeface="微软雅黑" pitchFamily="34" charset="-122"/>
              </a:endParaRPr>
            </a:p>
            <a:p>
              <a:pPr marL="378271" indent="-378271" eaLnBrk="0" hangingPunct="0">
                <a:lnSpc>
                  <a:spcPct val="150000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endParaRPr lang="en-US" altLang="zh-CN" sz="2400" kern="0" dirty="0">
                <a:latin typeface="微软雅黑" pitchFamily="34" charset="-122"/>
                <a:ea typeface="微软雅黑" pitchFamily="34" charset="-122"/>
              </a:endParaRPr>
            </a:p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en-US" altLang="zh-CN" sz="2400" kern="0" dirty="0">
                  <a:latin typeface="微软雅黑" pitchFamily="34" charset="-122"/>
                  <a:ea typeface="微软雅黑" pitchFamily="34" charset="-122"/>
                </a:rPr>
                <a:t>         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748824" y="2571780"/>
              <a:ext cx="2133600" cy="158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6095206" y="2279676"/>
              <a:ext cx="3275806" cy="736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zh-CN" altLang="en-US" sz="2400" kern="0" dirty="0" smtClean="0">
                  <a:latin typeface="微软雅黑" pitchFamily="34" charset="-122"/>
                  <a:ea typeface="微软雅黑" pitchFamily="34" charset="-122"/>
                </a:rPr>
                <a:t>              实际交流发电量</a:t>
              </a:r>
              <a:endParaRPr lang="en-US" altLang="zh-CN" sz="2400" kern="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en-US" altLang="zh-CN" sz="2400" kern="0" dirty="0" smtClean="0">
                  <a:latin typeface="微软雅黑" pitchFamily="34" charset="-122"/>
                  <a:ea typeface="微软雅黑" pitchFamily="34" charset="-122"/>
                </a:rPr>
                <a:t>=  </a:t>
              </a:r>
            </a:p>
            <a:p>
              <a:pPr marL="378271" indent="-378271" eaLnBrk="0" hangingPunct="0">
                <a:lnSpc>
                  <a:spcPts val="649"/>
                </a:lnSpc>
                <a:spcBef>
                  <a:spcPts val="662"/>
                </a:spcBef>
                <a:spcAft>
                  <a:spcPts val="662"/>
                </a:spcAft>
                <a:defRPr/>
              </a:pPr>
              <a:r>
                <a:rPr lang="zh-CN" altLang="en-US" sz="2400" kern="0" dirty="0" smtClean="0">
                  <a:latin typeface="微软雅黑" pitchFamily="34" charset="-122"/>
                  <a:ea typeface="微软雅黑" pitchFamily="34" charset="-122"/>
                </a:rPr>
                <a:t>            理想直流发电量</a:t>
              </a:r>
              <a:r>
                <a:rPr lang="en-US" altLang="zh-CN" sz="2400" kern="0" dirty="0" smtClean="0"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en-US" altLang="zh-CN" sz="2400" kern="0" dirty="0" smtClean="0">
                  <a:solidFill>
                    <a:srgbClr val="EB6100"/>
                  </a:solidFill>
                  <a:latin typeface="微软雅黑" pitchFamily="34" charset="-122"/>
                  <a:ea typeface="微软雅黑" pitchFamily="34" charset="-122"/>
                </a:rPr>
                <a:t>STC</a:t>
              </a:r>
              <a:r>
                <a:rPr lang="en-US" altLang="zh-CN" sz="2400" kern="0" dirty="0" smtClean="0">
                  <a:latin typeface="微软雅黑" pitchFamily="34" charset="-122"/>
                  <a:ea typeface="微软雅黑" pitchFamily="34" charset="-122"/>
                </a:rPr>
                <a:t>)</a:t>
              </a:r>
              <a:endParaRPr lang="zh-CN" altLang="en-US" sz="2400" dirty="0"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6666710" y="2571780"/>
              <a:ext cx="2322513" cy="158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94480" y="3046061"/>
            <a:ext cx="107871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公式分析：</a:t>
            </a:r>
            <a:endParaRPr lang="en-US" altLang="zh-CN" sz="2000" b="1" dirty="0" smtClean="0">
              <a:solidFill>
                <a:srgbClr val="1B05BB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Aft>
                <a:spcPts val="600"/>
              </a:spcAft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①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PR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排除了太阳能资源的差异。②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PR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没有排除温度的差异。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spcAft>
                <a:spcPts val="600"/>
              </a:spcAft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PR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值是输入、输出综合计算的结果，能够公平客观地评判光伏电站系统的建设和运营水平。</a:t>
            </a:r>
            <a:endParaRPr lang="en-US" altLang="zh-CN" sz="20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480" y="4358488"/>
            <a:ext cx="1107289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PR</a:t>
            </a:r>
            <a:r>
              <a:rPr lang="zh-CN" altLang="en-US" sz="2000" b="1" dirty="0" smtClean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</a:rPr>
              <a:t>的影响因素：</a:t>
            </a:r>
            <a:endParaRPr lang="en-US" altLang="zh-CN" sz="2000" b="1" dirty="0" smtClean="0">
              <a:solidFill>
                <a:srgbClr val="1B05BB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）过程损耗：组件衰降、遮挡情况、光反射损失、</a:t>
            </a:r>
            <a:r>
              <a:rPr lang="en-US" dirty="0" smtClean="0">
                <a:latin typeface="微软雅黑" pitchFamily="34" charset="-122"/>
                <a:ea typeface="微软雅黑" pitchFamily="34" charset="-122"/>
              </a:rPr>
              <a:t>MPPT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误差、故障情况和运行维护水平等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）节点损耗：组件串并联损失，逆变器、变压器等关键设备的效率损失，温升损失、线路损失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）可控损耗：主要是设计、建设、运维这些环节的操作质量，直接影响系统的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PR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值。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04" y="429398"/>
            <a:ext cx="10287058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是影响电站收益的重要因素</a:t>
            </a:r>
          </a:p>
        </p:txBody>
      </p:sp>
      <p:sp>
        <p:nvSpPr>
          <p:cNvPr id="8" name="直接连接符 4"/>
          <p:cNvSpPr>
            <a:spLocks noChangeShapeType="1"/>
          </p:cNvSpPr>
          <p:nvPr/>
        </p:nvSpPr>
        <p:spPr bwMode="auto">
          <a:xfrm>
            <a:off x="524866" y="6428317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308860" y="2099421"/>
            <a:ext cx="975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LCOE</a:t>
            </a:r>
          </a:p>
        </p:txBody>
      </p:sp>
      <p:cxnSp>
        <p:nvCxnSpPr>
          <p:cNvPr id="10" name="直接连接符 32"/>
          <p:cNvCxnSpPr>
            <a:cxnSpLocks noChangeShapeType="1"/>
          </p:cNvCxnSpPr>
          <p:nvPr/>
        </p:nvCxnSpPr>
        <p:spPr bwMode="auto">
          <a:xfrm>
            <a:off x="2826512" y="2318927"/>
            <a:ext cx="2340000" cy="23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 bwMode="auto">
          <a:xfrm>
            <a:off x="2237554" y="2099421"/>
            <a:ext cx="500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+mn-lt"/>
                <a:ea typeface="微软雅黑" pitchFamily="34" charset="-122"/>
              </a:rPr>
              <a:t>=</a:t>
            </a:r>
            <a:endParaRPr lang="zh-CN" altLang="en-US" sz="2400" dirty="0">
              <a:latin typeface="+mn-lt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809058" y="1929596"/>
            <a:ext cx="2428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dirty="0">
                <a:latin typeface="+mn-lt"/>
                <a:ea typeface="微软雅黑" pitchFamily="34" charset="-122"/>
              </a:rPr>
              <a:t>生命周期的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总成本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2880495" y="2402024"/>
            <a:ext cx="2428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+mn-lt"/>
                <a:ea typeface="微软雅黑" pitchFamily="34" charset="-122"/>
              </a:rPr>
              <a:t>生命周期的</a:t>
            </a:r>
            <a:r>
              <a:rPr lang="zh-CN" altLang="en-US" b="1" dirty="0">
                <a:solidFill>
                  <a:srgbClr val="C00000"/>
                </a:solidFill>
                <a:latin typeface="+mn-lt"/>
                <a:ea typeface="微软雅黑" pitchFamily="34" charset="-122"/>
              </a:rPr>
              <a:t>总发电量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5685321" y="1929597"/>
            <a:ext cx="471749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latin typeface="+mn-lt"/>
                <a:ea typeface="微软雅黑" pitchFamily="34" charset="-122"/>
              </a:rPr>
              <a:t>初始投资总成本 </a:t>
            </a:r>
            <a:r>
              <a:rPr lang="en-US" altLang="zh-CN" dirty="0">
                <a:latin typeface="+mn-lt"/>
                <a:ea typeface="微软雅黑" pitchFamily="34" charset="-122"/>
              </a:rPr>
              <a:t>+ </a:t>
            </a:r>
            <a:r>
              <a:rPr lang="zh-CN" altLang="en-US" dirty="0">
                <a:latin typeface="+mn-lt"/>
                <a:ea typeface="微软雅黑" pitchFamily="34" charset="-122"/>
              </a:rPr>
              <a:t>运维总成本 </a:t>
            </a:r>
            <a:r>
              <a:rPr lang="en-US" altLang="zh-CN" dirty="0">
                <a:latin typeface="+mn-lt"/>
                <a:ea typeface="微软雅黑" pitchFamily="34" charset="-122"/>
              </a:rPr>
              <a:t>– </a:t>
            </a:r>
            <a:r>
              <a:rPr lang="zh-CN" altLang="en-US" dirty="0">
                <a:latin typeface="+mn-lt"/>
                <a:ea typeface="微软雅黑" pitchFamily="34" charset="-122"/>
              </a:rPr>
              <a:t>系统残值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5685321" y="2402022"/>
            <a:ext cx="476760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latin typeface="+mn-lt"/>
                <a:ea typeface="微软雅黑" pitchFamily="34" charset="-122"/>
              </a:rPr>
              <a:t>生命周期预计总发电量 * （</a:t>
            </a:r>
            <a:r>
              <a:rPr lang="en-US" altLang="zh-CN" dirty="0">
                <a:latin typeface="+mn-lt"/>
                <a:ea typeface="微软雅黑" pitchFamily="34" charset="-122"/>
              </a:rPr>
              <a:t>1-</a:t>
            </a:r>
            <a:r>
              <a:rPr lang="zh-CN" altLang="en-US" dirty="0">
                <a:latin typeface="+mn-lt"/>
                <a:ea typeface="微软雅黑" pitchFamily="34" charset="-122"/>
              </a:rPr>
              <a:t>总衰减率 ）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5370608" y="2140096"/>
            <a:ext cx="3674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0070C0"/>
                </a:solidFill>
                <a:latin typeface="+mn-lt"/>
                <a:ea typeface="微软雅黑" pitchFamily="34" charset="-122"/>
              </a:rPr>
              <a:t>=</a:t>
            </a:r>
            <a:endParaRPr lang="zh-CN" altLang="en-US" dirty="0">
              <a:solidFill>
                <a:srgbClr val="0070C0"/>
              </a:solidFill>
              <a:latin typeface="+mn-lt"/>
              <a:ea typeface="微软雅黑" pitchFamily="34" charset="-122"/>
            </a:endParaRPr>
          </a:p>
        </p:txBody>
      </p:sp>
      <p:cxnSp>
        <p:nvCxnSpPr>
          <p:cNvPr id="18" name="直接连接符 49"/>
          <p:cNvCxnSpPr>
            <a:cxnSpLocks noChangeShapeType="1"/>
          </p:cNvCxnSpPr>
          <p:nvPr/>
        </p:nvCxnSpPr>
        <p:spPr bwMode="auto">
          <a:xfrm>
            <a:off x="5918378" y="2316528"/>
            <a:ext cx="4284000" cy="24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6595272" y="3313073"/>
            <a:ext cx="3286148" cy="266964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 lIns="120224" tIns="62652" rIns="120224" bIns="62652" anchor="ctr"/>
          <a:lstStyle/>
          <a:p>
            <a:pPr algn="ctr" eaLnBrk="0" hangingPunct="0"/>
            <a:endParaRPr lang="zh-CN" altLang="zh-CN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2237554" y="3384511"/>
            <a:ext cx="2714644" cy="25982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 lIns="120224" tIns="62652" rIns="120224" bIns="62652" anchor="ctr"/>
          <a:lstStyle/>
          <a:p>
            <a:pPr algn="ctr" eaLnBrk="0" hangingPunct="0"/>
            <a:endParaRPr lang="zh-CN" altLang="zh-CN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1" name="Freeform 7"/>
          <p:cNvSpPr>
            <a:spLocks noChangeArrowheads="1"/>
          </p:cNvSpPr>
          <p:nvPr/>
        </p:nvSpPr>
        <p:spPr bwMode="auto">
          <a:xfrm>
            <a:off x="4666446" y="2599487"/>
            <a:ext cx="428628" cy="785818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0">
            <a:gsLst>
              <a:gs pos="0">
                <a:srgbClr val="00944C"/>
              </a:gs>
              <a:gs pos="100000">
                <a:srgbClr val="007440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120224" tIns="62652" rIns="120224" bIns="62652"/>
          <a:lstStyle/>
          <a:p>
            <a:endParaRPr lang="zh-CN" altLang="zh-CN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22" name="Freeform 9"/>
          <p:cNvSpPr>
            <a:spLocks noChangeArrowheads="1"/>
          </p:cNvSpPr>
          <p:nvPr/>
        </p:nvSpPr>
        <p:spPr bwMode="auto">
          <a:xfrm flipH="1">
            <a:off x="5380826" y="2599488"/>
            <a:ext cx="928694" cy="1143008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0">
            <a:gsLst>
              <a:gs pos="0">
                <a:srgbClr val="E89F02"/>
              </a:gs>
              <a:gs pos="100000">
                <a:srgbClr val="EB6100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120224" tIns="62652" rIns="120224" bIns="62652"/>
          <a:lstStyle/>
          <a:p>
            <a:endParaRPr lang="zh-CN" altLang="zh-CN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23" name="Text Box 19"/>
          <p:cNvSpPr>
            <a:spLocks noChangeArrowheads="1"/>
          </p:cNvSpPr>
          <p:nvPr/>
        </p:nvSpPr>
        <p:spPr bwMode="auto">
          <a:xfrm>
            <a:off x="6738147" y="3572670"/>
            <a:ext cx="3001741" cy="415346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square" lIns="121861" tIns="60932" rIns="121861" bIns="60932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提高系统总</a:t>
            </a:r>
            <a:r>
              <a:rPr lang="zh-CN" altLang="en-US" b="1" dirty="0" smtClean="0">
                <a:solidFill>
                  <a:srgbClr val="C00000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发电量</a:t>
            </a:r>
            <a:endParaRPr lang="zh-CN" altLang="en-US" b="1" dirty="0">
              <a:solidFill>
                <a:srgbClr val="C00000"/>
              </a:solidFill>
              <a:latin typeface="+mn-lt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" name="矩形 98"/>
          <p:cNvSpPr>
            <a:spLocks noChangeArrowheads="1"/>
          </p:cNvSpPr>
          <p:nvPr/>
        </p:nvSpPr>
        <p:spPr bwMode="auto">
          <a:xfrm>
            <a:off x="6666710" y="4053120"/>
            <a:ext cx="3357586" cy="1805566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square" lIns="121861" tIns="60932" rIns="121861" bIns="60932">
            <a:spAutoFit/>
          </a:bodyPr>
          <a:lstStyle/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zh-CN" altLang="en-US" sz="1600" b="1" dirty="0">
                <a:solidFill>
                  <a:srgbClr val="45454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sz="1600" b="1" dirty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提高平均发电效率（</a:t>
            </a:r>
            <a:r>
              <a:rPr lang="en-US" altLang="zh-CN" sz="1600" b="1" dirty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PR</a:t>
            </a:r>
            <a:r>
              <a:rPr lang="zh-CN" altLang="en-US" sz="1600" b="1" dirty="0">
                <a:solidFill>
                  <a:srgbClr val="1B05BB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）</a:t>
            </a:r>
            <a:endParaRPr lang="en-US" sz="1600" b="1" dirty="0">
              <a:solidFill>
                <a:srgbClr val="1B05BB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0" hangingPunct="0"/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（环境影响：灰尘  朝向  遮挡</a:t>
            </a:r>
            <a:endParaRPr lang="en-US" sz="1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0" hangingPunct="0"/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</a:t>
            </a:r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设备选型：逆变器     组件</a:t>
            </a:r>
            <a:endParaRPr lang="en-US" sz="1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0" hangingPunct="0"/>
            <a:r>
              <a:rPr 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</a:t>
            </a:r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系统设计：优化布局 减少失配）</a:t>
            </a:r>
            <a:endParaRPr lang="en-US" sz="1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zh-CN" altLang="en-US" sz="1600" dirty="0">
                <a:solidFill>
                  <a:srgbClr val="45454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sz="1600" b="1" dirty="0">
                <a:solidFill>
                  <a:srgbClr val="45454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其它因素</a:t>
            </a:r>
            <a:endParaRPr lang="en-US" sz="1600" b="1" dirty="0">
              <a:solidFill>
                <a:srgbClr val="45454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spcBef>
                <a:spcPts val="800"/>
              </a:spcBef>
            </a:pPr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（电网接入风险    设备可靠性 ）</a:t>
            </a:r>
          </a:p>
        </p:txBody>
      </p:sp>
      <p:sp>
        <p:nvSpPr>
          <p:cNvPr id="25" name="Text Box 6"/>
          <p:cNvSpPr>
            <a:spLocks noChangeArrowheads="1"/>
          </p:cNvSpPr>
          <p:nvPr/>
        </p:nvSpPr>
        <p:spPr bwMode="auto">
          <a:xfrm>
            <a:off x="2237554" y="3622804"/>
            <a:ext cx="3000396" cy="2262101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square" lIns="121861" tIns="60932" rIns="121861" bIns="60932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CN" altLang="en-US" sz="1900" b="1" dirty="0" smtClean="0">
                <a:solidFill>
                  <a:srgbClr val="00336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b="1" dirty="0" smtClean="0">
                <a:solidFill>
                  <a:srgbClr val="C00000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降低</a:t>
            </a:r>
            <a:r>
              <a:rPr lang="zh-CN" altLang="en-US" b="1" dirty="0">
                <a:solidFill>
                  <a:srgbClr val="C00000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系统总成本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ea typeface="微软雅黑" pitchFamily="34" charset="-122"/>
                <a:sym typeface="Calibri" pitchFamily="34" charset="0"/>
              </a:rPr>
              <a:t> </a:t>
            </a:r>
            <a:endParaRPr lang="zh-CN" altLang="en-US" b="1" dirty="0">
              <a:solidFill>
                <a:srgbClr val="C00000"/>
              </a:solidFill>
              <a:latin typeface="+mn-lt"/>
              <a:ea typeface="微软雅黑" pitchFamily="34" charset="-122"/>
              <a:sym typeface="Calibri" pitchFamily="34" charset="0"/>
            </a:endParaRPr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454545"/>
                </a:solidFill>
                <a:sym typeface="Calibri" pitchFamily="34" charset="0"/>
              </a:rPr>
              <a:t> </a:t>
            </a:r>
            <a:r>
              <a:rPr lang="zh-CN" altLang="en-US" sz="1600" b="1" dirty="0">
                <a:solidFill>
                  <a:srgbClr val="45454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降低初始投资成本</a:t>
            </a:r>
            <a:endParaRPr lang="en-US" sz="1600" b="1" dirty="0">
              <a:solidFill>
                <a:srgbClr val="45454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spcBef>
                <a:spcPts val="800"/>
              </a:spcBef>
            </a:pPr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（设备成本  系统其它成本）</a:t>
            </a:r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zh-CN" altLang="en-US" sz="1600" b="1" dirty="0">
                <a:solidFill>
                  <a:srgbClr val="45454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降低后期运维成本</a:t>
            </a:r>
          </a:p>
          <a:p>
            <a:pPr>
              <a:spcBef>
                <a:spcPts val="800"/>
              </a:spcBef>
            </a:pPr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（设备可靠性  设备数量 </a:t>
            </a:r>
            <a:endParaRPr lang="en-US" sz="1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spcBef>
                <a:spcPts val="800"/>
              </a:spcBef>
            </a:pPr>
            <a:r>
              <a: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设备成本  智能运维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）</a:t>
            </a:r>
            <a:endParaRPr lang="en-US" sz="1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5918" y="1214422"/>
            <a:ext cx="9001188" cy="514353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51604" y="1215216"/>
            <a:ext cx="7683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电站设计的基本原则：围绕最低化度电成本（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LCOE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2400" dirty="0"/>
          </a:p>
        </p:txBody>
      </p:sp>
      <p:sp>
        <p:nvSpPr>
          <p:cNvPr id="27" name="椭圆 26"/>
          <p:cNvSpPr/>
          <p:nvPr/>
        </p:nvSpPr>
        <p:spPr bwMode="auto">
          <a:xfrm>
            <a:off x="6095206" y="3929860"/>
            <a:ext cx="4643470" cy="500066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42980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  <p:sp>
        <p:nvSpPr>
          <p:cNvPr id="13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光伏电站性能与质量评估方法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3636" y="1358092"/>
            <a:ext cx="633863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3636" y="3858422"/>
            <a:ext cx="631617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794" y="1286654"/>
            <a:ext cx="3786214" cy="4738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166116" y="3224783"/>
            <a:ext cx="8330116" cy="990829"/>
            <a:chOff x="720" y="1392"/>
            <a:chExt cx="4058" cy="480"/>
          </a:xfrm>
        </p:grpSpPr>
        <p:sp>
          <p:nvSpPr>
            <p:cNvPr id="152593" name="AutoShape 1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52595" name="AutoShape 19"/>
              <p:cNvSpPr>
                <a:spLocks noChangeArrowheads="1"/>
              </p:cNvSpPr>
              <p:nvPr/>
            </p:nvSpPr>
            <p:spPr bwMode="lt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152596" name="AutoShape 2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166116" y="1715282"/>
            <a:ext cx="8330116" cy="990829"/>
            <a:chOff x="720" y="1392"/>
            <a:chExt cx="4058" cy="480"/>
          </a:xfrm>
        </p:grpSpPr>
        <p:sp>
          <p:nvSpPr>
            <p:cNvPr id="48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5"/>
              <a:chOff x="744" y="1407"/>
              <a:chExt cx="3988" cy="445"/>
            </a:xfrm>
          </p:grpSpPr>
          <p:sp>
            <p:nvSpPr>
              <p:cNvPr id="50" name="AutoShape 32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51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sp>
        <p:nvSpPr>
          <p:cNvPr id="52" name="Text Box 44"/>
          <p:cNvSpPr txBox="1">
            <a:spLocks noChangeArrowheads="1"/>
          </p:cNvSpPr>
          <p:nvPr/>
        </p:nvSpPr>
        <p:spPr bwMode="white">
          <a:xfrm>
            <a:off x="2639727" y="3351829"/>
            <a:ext cx="7517421" cy="6023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影响光伏电站性能质量的关键因素分析</a:t>
            </a:r>
            <a:endParaRPr lang="en-US" altLang="zh-CN" sz="1900" b="1" dirty="0">
              <a:solidFill>
                <a:schemeClr val="bg1"/>
              </a:solidFill>
            </a:endParaRPr>
          </a:p>
        </p:txBody>
      </p:sp>
      <p:sp>
        <p:nvSpPr>
          <p:cNvPr id="5135" name="Text Box 43"/>
          <p:cNvSpPr txBox="1">
            <a:spLocks noChangeArrowheads="1"/>
          </p:cNvSpPr>
          <p:nvPr/>
        </p:nvSpPr>
        <p:spPr bwMode="white">
          <a:xfrm>
            <a:off x="2594744" y="1858158"/>
            <a:ext cx="7517421" cy="6023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光伏电站性能质量现状与评判标准</a:t>
            </a:r>
            <a:endParaRPr lang="en-US" altLang="zh-CN" sz="1900" b="1" dirty="0">
              <a:solidFill>
                <a:schemeClr val="bg1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目  录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880364" y="1572406"/>
            <a:ext cx="661422" cy="608154"/>
            <a:chOff x="579" y="1386"/>
            <a:chExt cx="385" cy="383"/>
          </a:xfrm>
        </p:grpSpPr>
        <p:sp>
          <p:nvSpPr>
            <p:cNvPr id="5157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59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0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1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62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27" name="Text Box 15"/>
          <p:cNvSpPr txBox="1">
            <a:spLocks noChangeArrowheads="1"/>
          </p:cNvSpPr>
          <p:nvPr/>
        </p:nvSpPr>
        <p:spPr bwMode="gray">
          <a:xfrm>
            <a:off x="1966509" y="1642272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880364" y="2894731"/>
            <a:ext cx="661422" cy="608154"/>
            <a:chOff x="579" y="1386"/>
            <a:chExt cx="385" cy="383"/>
          </a:xfrm>
        </p:grpSpPr>
        <p:sp>
          <p:nvSpPr>
            <p:cNvPr id="5147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49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0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1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52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30" name="Text Box 28"/>
          <p:cNvSpPr txBox="1">
            <a:spLocks noChangeArrowheads="1"/>
          </p:cNvSpPr>
          <p:nvPr/>
        </p:nvSpPr>
        <p:spPr bwMode="gray">
          <a:xfrm>
            <a:off x="1966509" y="2964597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194246" y="4649277"/>
            <a:ext cx="8330116" cy="990829"/>
            <a:chOff x="720" y="1392"/>
            <a:chExt cx="4058" cy="480"/>
          </a:xfrm>
        </p:grpSpPr>
        <p:sp>
          <p:nvSpPr>
            <p:cNvPr id="152606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宋体" charset="-122"/>
              </a:endParaRPr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52608" name="AutoShape 32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  <p:sp>
            <p:nvSpPr>
              <p:cNvPr id="152609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宋体" charset="-122"/>
                </a:endParaRPr>
              </a:p>
            </p:txBody>
          </p:sp>
        </p:grp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880364" y="4420624"/>
            <a:ext cx="661422" cy="608154"/>
            <a:chOff x="579" y="1386"/>
            <a:chExt cx="385" cy="383"/>
          </a:xfrm>
        </p:grpSpPr>
        <p:sp>
          <p:nvSpPr>
            <p:cNvPr id="5137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139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0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1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42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33" name="Text Box 41"/>
          <p:cNvSpPr txBox="1">
            <a:spLocks noChangeArrowheads="1"/>
          </p:cNvSpPr>
          <p:nvPr/>
        </p:nvSpPr>
        <p:spPr bwMode="gray">
          <a:xfrm>
            <a:off x="1966509" y="4490489"/>
            <a:ext cx="412314" cy="55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850" tIns="54425" rIns="108850" bIns="544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900" b="1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5136" name="Text Box 44"/>
          <p:cNvSpPr txBox="1">
            <a:spLocks noChangeArrowheads="1"/>
          </p:cNvSpPr>
          <p:nvPr/>
        </p:nvSpPr>
        <p:spPr bwMode="white">
          <a:xfrm>
            <a:off x="2594744" y="4429926"/>
            <a:ext cx="7517421" cy="946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8850" tIns="54425" rIns="108850" bIns="54425">
            <a:sp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提高光伏电站性能质量的关键措施</a:t>
            </a:r>
            <a:endParaRPr lang="en-US" altLang="zh-CN" sz="3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53"/>
          <p:cNvSpPr txBox="1">
            <a:spLocks noChangeArrowheads="1"/>
          </p:cNvSpPr>
          <p:nvPr/>
        </p:nvSpPr>
        <p:spPr bwMode="auto">
          <a:xfrm>
            <a:off x="451618" y="343989"/>
            <a:ext cx="8858299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2" rIns="91420" bIns="45712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kumimoji="1" sz="3200" b="1">
                <a:solidFill>
                  <a:srgbClr val="003399"/>
                </a:solidFill>
                <a:ea typeface="Arial Unicode MS" pitchFamily="34" charset="-122"/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影响光伏电站质量的关键因素分析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2470876" y="2191706"/>
            <a:ext cx="7373507" cy="2743835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108830" tIns="54416" rIns="108830" bIns="54416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2166116" y="1429530"/>
            <a:ext cx="7720595" cy="5748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08830" tIns="54416" rIns="108830" bIns="54416" anchor="ctr"/>
          <a:lstStyle/>
          <a:p>
            <a:pPr algn="ctr" eaLnBrk="0" hangingPunct="0">
              <a:defRPr/>
            </a:pPr>
            <a:r>
              <a:rPr lang="en-US" altLang="zh-CN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PR&lt;80%</a:t>
            </a:r>
            <a:endParaRPr lang="en-US" altLang="zh-CN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gray">
          <a:xfrm>
            <a:off x="4380694" y="3039658"/>
            <a:ext cx="3605329" cy="4792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8830" tIns="54416" rIns="108830" bIns="54416">
            <a:spAutoFit/>
          </a:bodyPr>
          <a:lstStyle/>
          <a:p>
            <a:pPr algn="ctr" eaLnBrk="0" hangingPunct="0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影响电站质量的主要因素</a:t>
            </a:r>
            <a:endParaRPr lang="en-US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1150250" y="4065390"/>
            <a:ext cx="2105810" cy="2536925"/>
            <a:chOff x="576" y="2476"/>
            <a:chExt cx="995" cy="1304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576" y="2476"/>
              <a:ext cx="936" cy="954"/>
              <a:chOff x="624" y="1584"/>
              <a:chExt cx="1248" cy="1296"/>
            </a:xfrm>
          </p:grpSpPr>
          <p:grpSp>
            <p:nvGrpSpPr>
              <p:cNvPr id="18" name="Group 7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20" name="Oval 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21" name="Freeform 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995 w 1321"/>
                    <a:gd name="T1" fmla="*/ 79 h 712"/>
                    <a:gd name="T2" fmla="*/ 1008 w 1321"/>
                    <a:gd name="T3" fmla="*/ 87 h 712"/>
                    <a:gd name="T4" fmla="*/ 1011 w 1321"/>
                    <a:gd name="T5" fmla="*/ 94 h 712"/>
                    <a:gd name="T6" fmla="*/ 1006 w 1321"/>
                    <a:gd name="T7" fmla="*/ 102 h 712"/>
                    <a:gd name="T8" fmla="*/ 993 w 1321"/>
                    <a:gd name="T9" fmla="*/ 107 h 712"/>
                    <a:gd name="T10" fmla="*/ 973 w 1321"/>
                    <a:gd name="T11" fmla="*/ 114 h 712"/>
                    <a:gd name="T12" fmla="*/ 948 w 1321"/>
                    <a:gd name="T13" fmla="*/ 119 h 712"/>
                    <a:gd name="T14" fmla="*/ 915 w 1321"/>
                    <a:gd name="T15" fmla="*/ 124 h 712"/>
                    <a:gd name="T16" fmla="*/ 878 w 1321"/>
                    <a:gd name="T17" fmla="*/ 128 h 712"/>
                    <a:gd name="T18" fmla="*/ 836 w 1321"/>
                    <a:gd name="T19" fmla="*/ 132 h 712"/>
                    <a:gd name="T20" fmla="*/ 789 w 1321"/>
                    <a:gd name="T21" fmla="*/ 134 h 712"/>
                    <a:gd name="T22" fmla="*/ 740 w 1321"/>
                    <a:gd name="T23" fmla="*/ 135 h 712"/>
                    <a:gd name="T24" fmla="*/ 686 w 1321"/>
                    <a:gd name="T25" fmla="*/ 139 h 712"/>
                    <a:gd name="T26" fmla="*/ 631 w 1321"/>
                    <a:gd name="T27" fmla="*/ 140 h 712"/>
                    <a:gd name="T28" fmla="*/ 609 w 1321"/>
                    <a:gd name="T29" fmla="*/ 141 h 712"/>
                    <a:gd name="T30" fmla="*/ 365 w 1321"/>
                    <a:gd name="T31" fmla="*/ 141 h 712"/>
                    <a:gd name="T32" fmla="*/ 361 w 1321"/>
                    <a:gd name="T33" fmla="*/ 141 h 712"/>
                    <a:gd name="T34" fmla="*/ 313 w 1321"/>
                    <a:gd name="T35" fmla="*/ 140 h 712"/>
                    <a:gd name="T36" fmla="*/ 267 w 1321"/>
                    <a:gd name="T37" fmla="*/ 139 h 712"/>
                    <a:gd name="T38" fmla="*/ 223 w 1321"/>
                    <a:gd name="T39" fmla="*/ 137 h 712"/>
                    <a:gd name="T40" fmla="*/ 180 w 1321"/>
                    <a:gd name="T41" fmla="*/ 134 h 712"/>
                    <a:gd name="T42" fmla="*/ 143 w 1321"/>
                    <a:gd name="T43" fmla="*/ 134 h 712"/>
                    <a:gd name="T44" fmla="*/ 110 w 1321"/>
                    <a:gd name="T45" fmla="*/ 130 h 712"/>
                    <a:gd name="T46" fmla="*/ 76 w 1321"/>
                    <a:gd name="T47" fmla="*/ 127 h 712"/>
                    <a:gd name="T48" fmla="*/ 53 w 1321"/>
                    <a:gd name="T49" fmla="*/ 125 h 712"/>
                    <a:gd name="T50" fmla="*/ 26 w 1321"/>
                    <a:gd name="T51" fmla="*/ 119 h 712"/>
                    <a:gd name="T52" fmla="*/ 18 w 1321"/>
                    <a:gd name="T53" fmla="*/ 115 h 712"/>
                    <a:gd name="T54" fmla="*/ 6 w 1321"/>
                    <a:gd name="T55" fmla="*/ 110 h 712"/>
                    <a:gd name="T56" fmla="*/ 0 w 1321"/>
                    <a:gd name="T57" fmla="*/ 103 h 712"/>
                    <a:gd name="T58" fmla="*/ 0 w 1321"/>
                    <a:gd name="T59" fmla="*/ 102 h 712"/>
                    <a:gd name="T60" fmla="*/ 4 w 1321"/>
                    <a:gd name="T61" fmla="*/ 94 h 712"/>
                    <a:gd name="T62" fmla="*/ 16 w 1321"/>
                    <a:gd name="T63" fmla="*/ 88 h 712"/>
                    <a:gd name="T64" fmla="*/ 37 w 1321"/>
                    <a:gd name="T65" fmla="*/ 73 h 712"/>
                    <a:gd name="T66" fmla="*/ 72 w 1321"/>
                    <a:gd name="T67" fmla="*/ 59 h 712"/>
                    <a:gd name="T68" fmla="*/ 114 w 1321"/>
                    <a:gd name="T69" fmla="*/ 47 h 712"/>
                    <a:gd name="T70" fmla="*/ 157 w 1321"/>
                    <a:gd name="T71" fmla="*/ 34 h 712"/>
                    <a:gd name="T72" fmla="*/ 207 w 1321"/>
                    <a:gd name="T73" fmla="*/ 24 h 712"/>
                    <a:gd name="T74" fmla="*/ 262 w 1321"/>
                    <a:gd name="T75" fmla="*/ 16 h 712"/>
                    <a:gd name="T76" fmla="*/ 318 w 1321"/>
                    <a:gd name="T77" fmla="*/ 9 h 712"/>
                    <a:gd name="T78" fmla="*/ 381 w 1321"/>
                    <a:gd name="T79" fmla="*/ 4 h 712"/>
                    <a:gd name="T80" fmla="*/ 444 w 1321"/>
                    <a:gd name="T81" fmla="*/ 4 h 712"/>
                    <a:gd name="T82" fmla="*/ 511 w 1321"/>
                    <a:gd name="T83" fmla="*/ 0 h 712"/>
                    <a:gd name="T84" fmla="*/ 511 w 1321"/>
                    <a:gd name="T85" fmla="*/ 0 h 712"/>
                    <a:gd name="T86" fmla="*/ 581 w 1321"/>
                    <a:gd name="T87" fmla="*/ 4 h 712"/>
                    <a:gd name="T88" fmla="*/ 648 w 1321"/>
                    <a:gd name="T89" fmla="*/ 4 h 712"/>
                    <a:gd name="T90" fmla="*/ 713 w 1321"/>
                    <a:gd name="T91" fmla="*/ 10 h 712"/>
                    <a:gd name="T92" fmla="*/ 774 w 1321"/>
                    <a:gd name="T93" fmla="*/ 18 h 712"/>
                    <a:gd name="T94" fmla="*/ 828 w 1321"/>
                    <a:gd name="T95" fmla="*/ 27 h 712"/>
                    <a:gd name="T96" fmla="*/ 879 w 1321"/>
                    <a:gd name="T97" fmla="*/ 38 h 712"/>
                    <a:gd name="T98" fmla="*/ 924 w 1321"/>
                    <a:gd name="T99" fmla="*/ 50 h 712"/>
                    <a:gd name="T100" fmla="*/ 963 w 1321"/>
                    <a:gd name="T101" fmla="*/ 64 h 712"/>
                    <a:gd name="T102" fmla="*/ 995 w 1321"/>
                    <a:gd name="T103" fmla="*/ 79 h 712"/>
                    <a:gd name="T104" fmla="*/ 995 w 1321"/>
                    <a:gd name="T105" fmla="*/ 79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gray">
              <a:xfrm>
                <a:off x="769" y="1865"/>
                <a:ext cx="896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zh-CN" altLang="en-US" sz="2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关键</a:t>
                </a:r>
                <a:endParaRPr lang="en-US" altLang="zh-CN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  <a:p>
                <a:pPr algn="ctr" eaLnBrk="0" hangingPunct="0">
                  <a:defRPr/>
                </a:pPr>
                <a:r>
                  <a:rPr lang="zh-CN" altLang="en-US" sz="2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部件品质</a:t>
                </a:r>
                <a:endParaRPr lang="en-US" altLang="zh-CN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3689920" y="4065390"/>
            <a:ext cx="2156603" cy="2536925"/>
            <a:chOff x="1776" y="2476"/>
            <a:chExt cx="1019" cy="1304"/>
          </a:xfrm>
        </p:grpSpPr>
        <p:grpSp>
          <p:nvGrpSpPr>
            <p:cNvPr id="23" name="Group 13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26" name="Oval 1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gray">
              <a:xfrm>
                <a:off x="2209" y="1948"/>
                <a:ext cx="1295" cy="633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24" name="Text Box 16"/>
            <p:cNvSpPr txBox="1">
              <a:spLocks noChangeArrowheads="1"/>
            </p:cNvSpPr>
            <p:nvPr/>
          </p:nvSpPr>
          <p:spPr bwMode="gray">
            <a:xfrm>
              <a:off x="1832" y="2720"/>
              <a:ext cx="86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系统</a:t>
              </a:r>
              <a:endParaRPr lang="en-US" altLang="zh-CN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eaLnBrk="0" hangingPunct="0">
                <a:defRPr/>
              </a:pPr>
              <a:r>
                <a:rPr lang="zh-CN" alt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方案设计</a:t>
              </a:r>
              <a:endPara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800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</p:grp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6432761" y="4020928"/>
            <a:ext cx="2175650" cy="2591400"/>
            <a:chOff x="3072" y="2448"/>
            <a:chExt cx="1028" cy="1332"/>
          </a:xfrm>
        </p:grpSpPr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3072" y="2448"/>
              <a:ext cx="960" cy="958"/>
              <a:chOff x="2016" y="1920"/>
              <a:chExt cx="1680" cy="1680"/>
            </a:xfrm>
          </p:grpSpPr>
          <p:sp>
            <p:nvSpPr>
              <p:cNvPr id="32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3" name="Freeform 21"/>
              <p:cNvSpPr>
                <a:spLocks/>
              </p:cNvSpPr>
              <p:nvPr/>
            </p:nvSpPr>
            <p:spPr bwMode="gray">
              <a:xfrm>
                <a:off x="2209" y="1948"/>
                <a:ext cx="1295" cy="633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30" name="Text Box 22"/>
            <p:cNvSpPr txBox="1">
              <a:spLocks noChangeArrowheads="1"/>
            </p:cNvSpPr>
            <p:nvPr/>
          </p:nvSpPr>
          <p:spPr bwMode="gray">
            <a:xfrm>
              <a:off x="3149" y="2788"/>
              <a:ext cx="864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施工管理</a:t>
              </a:r>
              <a:endPara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3105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</p:grpSp>
      <p:grpSp>
        <p:nvGrpSpPr>
          <p:cNvPr id="34" name="Group 24"/>
          <p:cNvGrpSpPr>
            <a:grpSpLocks/>
          </p:cNvGrpSpPr>
          <p:nvPr/>
        </p:nvGrpSpPr>
        <p:grpSpPr bwMode="auto">
          <a:xfrm>
            <a:off x="8972432" y="4020928"/>
            <a:ext cx="2105810" cy="2591400"/>
            <a:chOff x="4272" y="2448"/>
            <a:chExt cx="995" cy="1332"/>
          </a:xfrm>
        </p:grpSpPr>
        <p:grpSp>
          <p:nvGrpSpPr>
            <p:cNvPr id="35" name="Group 25"/>
            <p:cNvGrpSpPr>
              <a:grpSpLocks/>
            </p:cNvGrpSpPr>
            <p:nvPr/>
          </p:nvGrpSpPr>
          <p:grpSpPr bwMode="auto">
            <a:xfrm>
              <a:off x="4272" y="2448"/>
              <a:ext cx="960" cy="965"/>
              <a:chOff x="2400" y="1488"/>
              <a:chExt cx="1152" cy="1152"/>
            </a:xfrm>
          </p:grpSpPr>
          <p:grpSp>
            <p:nvGrpSpPr>
              <p:cNvPr id="37" name="Group 26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39" name="Oval 27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0" name="Freeform 28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995 w 1321"/>
                    <a:gd name="T1" fmla="*/ 79 h 712"/>
                    <a:gd name="T2" fmla="*/ 1008 w 1321"/>
                    <a:gd name="T3" fmla="*/ 87 h 712"/>
                    <a:gd name="T4" fmla="*/ 1011 w 1321"/>
                    <a:gd name="T5" fmla="*/ 94 h 712"/>
                    <a:gd name="T6" fmla="*/ 1006 w 1321"/>
                    <a:gd name="T7" fmla="*/ 102 h 712"/>
                    <a:gd name="T8" fmla="*/ 993 w 1321"/>
                    <a:gd name="T9" fmla="*/ 107 h 712"/>
                    <a:gd name="T10" fmla="*/ 973 w 1321"/>
                    <a:gd name="T11" fmla="*/ 114 h 712"/>
                    <a:gd name="T12" fmla="*/ 948 w 1321"/>
                    <a:gd name="T13" fmla="*/ 119 h 712"/>
                    <a:gd name="T14" fmla="*/ 915 w 1321"/>
                    <a:gd name="T15" fmla="*/ 124 h 712"/>
                    <a:gd name="T16" fmla="*/ 878 w 1321"/>
                    <a:gd name="T17" fmla="*/ 128 h 712"/>
                    <a:gd name="T18" fmla="*/ 836 w 1321"/>
                    <a:gd name="T19" fmla="*/ 132 h 712"/>
                    <a:gd name="T20" fmla="*/ 789 w 1321"/>
                    <a:gd name="T21" fmla="*/ 134 h 712"/>
                    <a:gd name="T22" fmla="*/ 740 w 1321"/>
                    <a:gd name="T23" fmla="*/ 135 h 712"/>
                    <a:gd name="T24" fmla="*/ 686 w 1321"/>
                    <a:gd name="T25" fmla="*/ 139 h 712"/>
                    <a:gd name="T26" fmla="*/ 631 w 1321"/>
                    <a:gd name="T27" fmla="*/ 140 h 712"/>
                    <a:gd name="T28" fmla="*/ 609 w 1321"/>
                    <a:gd name="T29" fmla="*/ 141 h 712"/>
                    <a:gd name="T30" fmla="*/ 365 w 1321"/>
                    <a:gd name="T31" fmla="*/ 141 h 712"/>
                    <a:gd name="T32" fmla="*/ 361 w 1321"/>
                    <a:gd name="T33" fmla="*/ 141 h 712"/>
                    <a:gd name="T34" fmla="*/ 313 w 1321"/>
                    <a:gd name="T35" fmla="*/ 140 h 712"/>
                    <a:gd name="T36" fmla="*/ 267 w 1321"/>
                    <a:gd name="T37" fmla="*/ 139 h 712"/>
                    <a:gd name="T38" fmla="*/ 223 w 1321"/>
                    <a:gd name="T39" fmla="*/ 137 h 712"/>
                    <a:gd name="T40" fmla="*/ 180 w 1321"/>
                    <a:gd name="T41" fmla="*/ 134 h 712"/>
                    <a:gd name="T42" fmla="*/ 143 w 1321"/>
                    <a:gd name="T43" fmla="*/ 134 h 712"/>
                    <a:gd name="T44" fmla="*/ 110 w 1321"/>
                    <a:gd name="T45" fmla="*/ 130 h 712"/>
                    <a:gd name="T46" fmla="*/ 76 w 1321"/>
                    <a:gd name="T47" fmla="*/ 127 h 712"/>
                    <a:gd name="T48" fmla="*/ 53 w 1321"/>
                    <a:gd name="T49" fmla="*/ 125 h 712"/>
                    <a:gd name="T50" fmla="*/ 26 w 1321"/>
                    <a:gd name="T51" fmla="*/ 119 h 712"/>
                    <a:gd name="T52" fmla="*/ 18 w 1321"/>
                    <a:gd name="T53" fmla="*/ 115 h 712"/>
                    <a:gd name="T54" fmla="*/ 6 w 1321"/>
                    <a:gd name="T55" fmla="*/ 110 h 712"/>
                    <a:gd name="T56" fmla="*/ 0 w 1321"/>
                    <a:gd name="T57" fmla="*/ 103 h 712"/>
                    <a:gd name="T58" fmla="*/ 0 w 1321"/>
                    <a:gd name="T59" fmla="*/ 102 h 712"/>
                    <a:gd name="T60" fmla="*/ 4 w 1321"/>
                    <a:gd name="T61" fmla="*/ 94 h 712"/>
                    <a:gd name="T62" fmla="*/ 16 w 1321"/>
                    <a:gd name="T63" fmla="*/ 88 h 712"/>
                    <a:gd name="T64" fmla="*/ 37 w 1321"/>
                    <a:gd name="T65" fmla="*/ 73 h 712"/>
                    <a:gd name="T66" fmla="*/ 72 w 1321"/>
                    <a:gd name="T67" fmla="*/ 59 h 712"/>
                    <a:gd name="T68" fmla="*/ 114 w 1321"/>
                    <a:gd name="T69" fmla="*/ 47 h 712"/>
                    <a:gd name="T70" fmla="*/ 157 w 1321"/>
                    <a:gd name="T71" fmla="*/ 34 h 712"/>
                    <a:gd name="T72" fmla="*/ 207 w 1321"/>
                    <a:gd name="T73" fmla="*/ 24 h 712"/>
                    <a:gd name="T74" fmla="*/ 262 w 1321"/>
                    <a:gd name="T75" fmla="*/ 16 h 712"/>
                    <a:gd name="T76" fmla="*/ 318 w 1321"/>
                    <a:gd name="T77" fmla="*/ 9 h 712"/>
                    <a:gd name="T78" fmla="*/ 381 w 1321"/>
                    <a:gd name="T79" fmla="*/ 4 h 712"/>
                    <a:gd name="T80" fmla="*/ 444 w 1321"/>
                    <a:gd name="T81" fmla="*/ 4 h 712"/>
                    <a:gd name="T82" fmla="*/ 511 w 1321"/>
                    <a:gd name="T83" fmla="*/ 0 h 712"/>
                    <a:gd name="T84" fmla="*/ 511 w 1321"/>
                    <a:gd name="T85" fmla="*/ 0 h 712"/>
                    <a:gd name="T86" fmla="*/ 581 w 1321"/>
                    <a:gd name="T87" fmla="*/ 4 h 712"/>
                    <a:gd name="T88" fmla="*/ 648 w 1321"/>
                    <a:gd name="T89" fmla="*/ 4 h 712"/>
                    <a:gd name="T90" fmla="*/ 713 w 1321"/>
                    <a:gd name="T91" fmla="*/ 10 h 712"/>
                    <a:gd name="T92" fmla="*/ 774 w 1321"/>
                    <a:gd name="T93" fmla="*/ 18 h 712"/>
                    <a:gd name="T94" fmla="*/ 828 w 1321"/>
                    <a:gd name="T95" fmla="*/ 27 h 712"/>
                    <a:gd name="T96" fmla="*/ 879 w 1321"/>
                    <a:gd name="T97" fmla="*/ 38 h 712"/>
                    <a:gd name="T98" fmla="*/ 924 w 1321"/>
                    <a:gd name="T99" fmla="*/ 50 h 712"/>
                    <a:gd name="T100" fmla="*/ 963 w 1321"/>
                    <a:gd name="T101" fmla="*/ 64 h 712"/>
                    <a:gd name="T102" fmla="*/ 995 w 1321"/>
                    <a:gd name="T103" fmla="*/ 79 h 712"/>
                    <a:gd name="T104" fmla="*/ 995 w 1321"/>
                    <a:gd name="T105" fmla="*/ 79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Text Box 29"/>
              <p:cNvSpPr txBox="1">
                <a:spLocks noChangeArrowheads="1"/>
              </p:cNvSpPr>
              <p:nvPr/>
            </p:nvSpPr>
            <p:spPr bwMode="gray">
              <a:xfrm>
                <a:off x="2591" y="1850"/>
                <a:ext cx="803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solidFill>
                      <a:schemeClr val="bg1"/>
                    </a:solidFill>
                    <a:ea typeface="楷体_GB2312" pitchFamily="1" charset="-122"/>
                  </a:rPr>
                  <a:t>运维管理</a:t>
                </a:r>
                <a:endParaRPr lang="zh-CN" altLang="en-US" sz="2400" b="1" dirty="0">
                  <a:solidFill>
                    <a:schemeClr val="bg1"/>
                  </a:solidFill>
                  <a:ea typeface="楷体_GB2312" pitchFamily="1" charset="-122"/>
                </a:endParaRPr>
              </a:p>
            </p:txBody>
          </p:sp>
        </p:grpSp>
        <p:sp>
          <p:nvSpPr>
            <p:cNvPr id="36" name="Oval 30"/>
            <p:cNvSpPr>
              <a:spLocks noChangeArrowheads="1"/>
            </p:cNvSpPr>
            <p:nvPr/>
          </p:nvSpPr>
          <p:spPr bwMode="auto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</p:grpSp>
      <p:sp>
        <p:nvSpPr>
          <p:cNvPr id="6" name="直接连接符 4"/>
          <p:cNvSpPr>
            <a:spLocks noChangeShapeType="1"/>
          </p:cNvSpPr>
          <p:nvPr/>
        </p:nvSpPr>
        <p:spPr bwMode="auto">
          <a:xfrm>
            <a:off x="524877" y="6182546"/>
            <a:ext cx="11092007" cy="0"/>
          </a:xfrm>
          <a:prstGeom prst="line">
            <a:avLst/>
          </a:prstGeom>
          <a:noFill/>
          <a:ln w="9525">
            <a:solidFill>
              <a:srgbClr val="1B05BB"/>
            </a:solidFill>
            <a:round/>
            <a:headEnd/>
            <a:tailEnd/>
          </a:ln>
        </p:spPr>
        <p:txBody>
          <a:bodyPr lIns="96748" tIns="48375" rIns="96748" bIns="48375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7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聚合">
  <a:themeElements>
    <a:clrScheme name="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FFFFFF"/>
      </a:accent3>
      <a:accent4>
        <a:srgbClr val="000000"/>
      </a:accent4>
      <a:accent5>
        <a:srgbClr val="ADCEDC"/>
      </a:accent5>
      <a:accent6>
        <a:srgbClr val="C51B23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黑体"/>
        <a:cs typeface=""/>
      </a:majorFont>
      <a:minorFont>
        <a:latin typeface="Lucida Sans Unicode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FFFFFF"/>
      </a:accent3>
      <a:accent4>
        <a:srgbClr val="000000"/>
      </a:accent4>
      <a:accent5>
        <a:srgbClr val="ADCEDC"/>
      </a:accent5>
      <a:accent6>
        <a:srgbClr val="C51B23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19328</TotalTime>
  <Pages>0</Pages>
  <Words>2590</Words>
  <Characters>0</Characters>
  <Application>Microsoft Office PowerPoint</Application>
  <DocSecurity>0</DocSecurity>
  <PresentationFormat>自定义</PresentationFormat>
  <Lines>0</Lines>
  <Paragraphs>488</Paragraphs>
  <Slides>43</Slides>
  <Notes>39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47" baseType="lpstr">
      <vt:lpstr>聚合</vt:lpstr>
      <vt:lpstr>Default Design</vt:lpstr>
      <vt:lpstr>Visio</vt:lpstr>
      <vt:lpstr>公式</vt:lpstr>
      <vt:lpstr>幻灯片 1</vt:lpstr>
      <vt:lpstr>目  录</vt:lpstr>
      <vt:lpstr>幻灯片 3</vt:lpstr>
      <vt:lpstr>幻灯片 4</vt:lpstr>
      <vt:lpstr>幻灯片 5</vt:lpstr>
      <vt:lpstr>幻灯片 6</vt:lpstr>
      <vt:lpstr>幻灯片 7</vt:lpstr>
      <vt:lpstr>目  录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目  录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</vt:vector>
  </TitlesOfParts>
  <Company>sungrow</Company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程晓曼</dc:creator>
  <cp:lastModifiedBy>浦玉厚</cp:lastModifiedBy>
  <cp:revision>1984</cp:revision>
  <dcterms:created xsi:type="dcterms:W3CDTF">2013-05-12T02:50:00Z</dcterms:created>
  <dcterms:modified xsi:type="dcterms:W3CDTF">2015-08-19T03:22:01Z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2052-9.1.0.4555</vt:lpwstr>
  </property>
</Properties>
</file>