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70" r:id="rId2"/>
    <p:sldMasterId id="2147483661" r:id="rId3"/>
  </p:sldMasterIdLst>
  <p:notesMasterIdLst>
    <p:notesMasterId r:id="rId51"/>
  </p:notesMasterIdLst>
  <p:handoutMasterIdLst>
    <p:handoutMasterId r:id="rId52"/>
  </p:handoutMasterIdLst>
  <p:sldIdLst>
    <p:sldId id="321" r:id="rId4"/>
    <p:sldId id="320" r:id="rId5"/>
    <p:sldId id="383" r:id="rId6"/>
    <p:sldId id="393" r:id="rId7"/>
    <p:sldId id="322" r:id="rId8"/>
    <p:sldId id="364" r:id="rId9"/>
    <p:sldId id="384" r:id="rId10"/>
    <p:sldId id="319" r:id="rId11"/>
    <p:sldId id="342" r:id="rId12"/>
    <p:sldId id="343" r:id="rId13"/>
    <p:sldId id="385" r:id="rId14"/>
    <p:sldId id="346" r:id="rId15"/>
    <p:sldId id="354" r:id="rId16"/>
    <p:sldId id="347" r:id="rId17"/>
    <p:sldId id="345" r:id="rId18"/>
    <p:sldId id="362" r:id="rId19"/>
    <p:sldId id="386" r:id="rId20"/>
    <p:sldId id="373" r:id="rId21"/>
    <p:sldId id="391" r:id="rId22"/>
    <p:sldId id="368" r:id="rId23"/>
    <p:sldId id="370" r:id="rId24"/>
    <p:sldId id="387" r:id="rId25"/>
    <p:sldId id="357" r:id="rId26"/>
    <p:sldId id="361" r:id="rId27"/>
    <p:sldId id="358" r:id="rId28"/>
    <p:sldId id="395" r:id="rId29"/>
    <p:sldId id="376" r:id="rId30"/>
    <p:sldId id="378" r:id="rId31"/>
    <p:sldId id="353" r:id="rId32"/>
    <p:sldId id="380" r:id="rId33"/>
    <p:sldId id="379" r:id="rId34"/>
    <p:sldId id="394" r:id="rId35"/>
    <p:sldId id="381" r:id="rId36"/>
    <p:sldId id="382" r:id="rId37"/>
    <p:sldId id="389" r:id="rId38"/>
    <p:sldId id="390" r:id="rId39"/>
    <p:sldId id="392" r:id="rId40"/>
    <p:sldId id="327" r:id="rId41"/>
    <p:sldId id="328" r:id="rId42"/>
    <p:sldId id="331" r:id="rId43"/>
    <p:sldId id="332" r:id="rId44"/>
    <p:sldId id="334" r:id="rId45"/>
    <p:sldId id="335" r:id="rId46"/>
    <p:sldId id="336" r:id="rId47"/>
    <p:sldId id="338" r:id="rId48"/>
    <p:sldId id="388" r:id="rId49"/>
    <p:sldId id="333" r:id="rId50"/>
  </p:sldIdLst>
  <p:sldSz cx="12192000" cy="6858000"/>
  <p:notesSz cx="7099300" cy="10234613"/>
  <p:defaultTextStyle>
    <a:defPPr>
      <a:defRPr lang="zh-CN"/>
    </a:defPPr>
    <a:lvl1pPr algn="l" rtl="0" fontAlgn="base">
      <a:spcBef>
        <a:spcPct val="0"/>
      </a:spcBef>
      <a:spcAft>
        <a:spcPct val="0"/>
      </a:spcAft>
      <a:defRPr sz="2000" kern="1200">
        <a:solidFill>
          <a:schemeClr val="tx1"/>
        </a:solidFill>
        <a:latin typeface="Arial" charset="0"/>
        <a:ea typeface="宋体" charset="-122"/>
        <a:cs typeface="+mn-cs"/>
      </a:defRPr>
    </a:lvl1pPr>
    <a:lvl2pPr marL="457200" algn="l" rtl="0" fontAlgn="base">
      <a:spcBef>
        <a:spcPct val="0"/>
      </a:spcBef>
      <a:spcAft>
        <a:spcPct val="0"/>
      </a:spcAft>
      <a:defRPr sz="2000" kern="1200">
        <a:solidFill>
          <a:schemeClr val="tx1"/>
        </a:solidFill>
        <a:latin typeface="Arial" charset="0"/>
        <a:ea typeface="宋体" charset="-122"/>
        <a:cs typeface="+mn-cs"/>
      </a:defRPr>
    </a:lvl2pPr>
    <a:lvl3pPr marL="914400" algn="l" rtl="0" fontAlgn="base">
      <a:spcBef>
        <a:spcPct val="0"/>
      </a:spcBef>
      <a:spcAft>
        <a:spcPct val="0"/>
      </a:spcAft>
      <a:defRPr sz="2000" kern="1200">
        <a:solidFill>
          <a:schemeClr val="tx1"/>
        </a:solidFill>
        <a:latin typeface="Arial" charset="0"/>
        <a:ea typeface="宋体" charset="-122"/>
        <a:cs typeface="+mn-cs"/>
      </a:defRPr>
    </a:lvl3pPr>
    <a:lvl4pPr marL="1371600" algn="l" rtl="0" fontAlgn="base">
      <a:spcBef>
        <a:spcPct val="0"/>
      </a:spcBef>
      <a:spcAft>
        <a:spcPct val="0"/>
      </a:spcAft>
      <a:defRPr sz="2000" kern="1200">
        <a:solidFill>
          <a:schemeClr val="tx1"/>
        </a:solidFill>
        <a:latin typeface="Arial" charset="0"/>
        <a:ea typeface="宋体" charset="-122"/>
        <a:cs typeface="+mn-cs"/>
      </a:defRPr>
    </a:lvl4pPr>
    <a:lvl5pPr marL="1828800" algn="l" rtl="0" fontAlgn="base">
      <a:spcBef>
        <a:spcPct val="0"/>
      </a:spcBef>
      <a:spcAft>
        <a:spcPct val="0"/>
      </a:spcAft>
      <a:defRPr sz="2000" kern="1200">
        <a:solidFill>
          <a:schemeClr val="tx1"/>
        </a:solidFill>
        <a:latin typeface="Arial" charset="0"/>
        <a:ea typeface="宋体" charset="-122"/>
        <a:cs typeface="+mn-cs"/>
      </a:defRPr>
    </a:lvl5pPr>
    <a:lvl6pPr marL="2286000" algn="l" defTabSz="914400" rtl="0" eaLnBrk="1" latinLnBrk="0" hangingPunct="1">
      <a:defRPr sz="2000" kern="1200">
        <a:solidFill>
          <a:schemeClr val="tx1"/>
        </a:solidFill>
        <a:latin typeface="Arial" charset="0"/>
        <a:ea typeface="宋体" charset="-122"/>
        <a:cs typeface="+mn-cs"/>
      </a:defRPr>
    </a:lvl6pPr>
    <a:lvl7pPr marL="2743200" algn="l" defTabSz="914400" rtl="0" eaLnBrk="1" latinLnBrk="0" hangingPunct="1">
      <a:defRPr sz="2000" kern="1200">
        <a:solidFill>
          <a:schemeClr val="tx1"/>
        </a:solidFill>
        <a:latin typeface="Arial" charset="0"/>
        <a:ea typeface="宋体" charset="-122"/>
        <a:cs typeface="+mn-cs"/>
      </a:defRPr>
    </a:lvl7pPr>
    <a:lvl8pPr marL="3200400" algn="l" defTabSz="914400" rtl="0" eaLnBrk="1" latinLnBrk="0" hangingPunct="1">
      <a:defRPr sz="2000" kern="1200">
        <a:solidFill>
          <a:schemeClr val="tx1"/>
        </a:solidFill>
        <a:latin typeface="Arial" charset="0"/>
        <a:ea typeface="宋体" charset="-122"/>
        <a:cs typeface="+mn-cs"/>
      </a:defRPr>
    </a:lvl8pPr>
    <a:lvl9pPr marL="3657600" algn="l" defTabSz="914400" rtl="0" eaLnBrk="1" latinLnBrk="0" hangingPunct="1">
      <a:defRPr sz="2000"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CC00"/>
    <a:srgbClr val="3333FF"/>
    <a:srgbClr val="CC3300"/>
    <a:srgbClr val="FFFFFF"/>
    <a:srgbClr val="DA251B"/>
    <a:srgbClr val="0000FF"/>
    <a:srgbClr val="00CCFF"/>
    <a:srgbClr val="FF9900"/>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3759" autoAdjust="0"/>
  </p:normalViewPr>
  <p:slideViewPr>
    <p:cSldViewPr>
      <p:cViewPr varScale="1">
        <p:scale>
          <a:sx n="74" d="100"/>
          <a:sy n="74" d="100"/>
        </p:scale>
        <p:origin x="-474" y="-96"/>
      </p:cViewPr>
      <p:guideLst>
        <p:guide orient="horz" pos="2160"/>
        <p:guide pos="3840"/>
      </p:guideLst>
    </p:cSldViewPr>
  </p:slideViewPr>
  <p:notesTextViewPr>
    <p:cViewPr>
      <p:scale>
        <a:sx n="100" d="100"/>
        <a:sy n="100" d="100"/>
      </p:scale>
      <p:origin x="0" y="0"/>
    </p:cViewPr>
  </p:notesTextViewPr>
  <p:notesViewPr>
    <p:cSldViewPr>
      <p:cViewPr varScale="1">
        <p:scale>
          <a:sx n="77" d="100"/>
          <a:sy n="77" d="100"/>
        </p:scale>
        <p:origin x="-3300" y="-84"/>
      </p:cViewPr>
      <p:guideLst>
        <p:guide orient="horz" pos="3224"/>
        <p:guide pos="2236"/>
      </p:guideLst>
    </p:cSldViewPr>
  </p:notesViewPr>
  <p:gridSpacing cx="73737788" cy="7373778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spcAft>
                <a:spcPct val="20000"/>
              </a:spcAft>
              <a:buClr>
                <a:srgbClr val="228A88"/>
              </a:buClr>
              <a:buFont typeface="Wingdings 2" pitchFamily="18" charset="2"/>
              <a:buNone/>
              <a:defRPr sz="1300">
                <a:latin typeface="Arial" pitchFamily="34" charset="0"/>
                <a:ea typeface="宋体" pitchFamily="2" charset="-122"/>
              </a:defRPr>
            </a:lvl1pPr>
          </a:lstStyle>
          <a:p>
            <a:pPr>
              <a:defRPr/>
            </a:pPr>
            <a:endParaRPr lang="zh-CN" altLang="en-US"/>
          </a:p>
        </p:txBody>
      </p:sp>
      <p:sp>
        <p:nvSpPr>
          <p:cNvPr id="3" name="日期占位符 2"/>
          <p:cNvSpPr>
            <a:spLocks noGrp="1"/>
          </p:cNvSpPr>
          <p:nvPr>
            <p:ph type="dt" sz="quarter" idx="1"/>
          </p:nvPr>
        </p:nvSpPr>
        <p:spPr bwMode="auto">
          <a:xfrm>
            <a:off x="4021138"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spcAft>
                <a:spcPct val="20000"/>
              </a:spcAft>
              <a:buClr>
                <a:srgbClr val="228A88"/>
              </a:buClr>
              <a:buFont typeface="Wingdings 2" pitchFamily="18" charset="2"/>
              <a:buNone/>
              <a:defRPr sz="1300">
                <a:latin typeface="Arial" pitchFamily="34" charset="0"/>
                <a:ea typeface="宋体" pitchFamily="2" charset="-122"/>
              </a:defRPr>
            </a:lvl1pPr>
          </a:lstStyle>
          <a:p>
            <a:pPr>
              <a:defRPr/>
            </a:pPr>
            <a:fld id="{7DBAE394-067B-481C-A3D4-F27FD6ED3F36}" type="datetimeFigureOut">
              <a:rPr lang="zh-CN" altLang="en-US"/>
              <a:pPr>
                <a:defRPr/>
              </a:pPr>
              <a:t>2015/8/19</a:t>
            </a:fld>
            <a:endParaRPr lang="en-US" altLang="zh-CN"/>
          </a:p>
        </p:txBody>
      </p:sp>
      <p:sp>
        <p:nvSpPr>
          <p:cNvPr id="4" name="页脚占位符 3"/>
          <p:cNvSpPr>
            <a:spLocks noGrp="1"/>
          </p:cNvSpPr>
          <p:nvPr>
            <p:ph type="ftr" sz="quarter" idx="2"/>
          </p:nvPr>
        </p:nvSpPr>
        <p:spPr bwMode="auto">
          <a:xfrm>
            <a:off x="0"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spcAft>
                <a:spcPct val="20000"/>
              </a:spcAft>
              <a:buClr>
                <a:srgbClr val="228A88"/>
              </a:buClr>
              <a:buFont typeface="Wingdings 2" pitchFamily="18" charset="2"/>
              <a:buNone/>
              <a:defRPr sz="1300">
                <a:latin typeface="Arial" pitchFamily="34" charset="0"/>
                <a:ea typeface="宋体" pitchFamily="2" charset="-122"/>
              </a:defRPr>
            </a:lvl1pPr>
          </a:lstStyle>
          <a:p>
            <a:pPr>
              <a:defRPr/>
            </a:pPr>
            <a:endParaRPr lang="zh-CN" altLang="en-US"/>
          </a:p>
        </p:txBody>
      </p:sp>
      <p:sp>
        <p:nvSpPr>
          <p:cNvPr id="5" name="灯片编号占位符 4"/>
          <p:cNvSpPr>
            <a:spLocks noGrp="1"/>
          </p:cNvSpPr>
          <p:nvPr>
            <p:ph type="sldNum" sz="quarter" idx="3"/>
          </p:nvPr>
        </p:nvSpPr>
        <p:spPr bwMode="auto">
          <a:xfrm>
            <a:off x="4021138"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spcAft>
                <a:spcPct val="20000"/>
              </a:spcAft>
              <a:buClr>
                <a:srgbClr val="228A88"/>
              </a:buClr>
              <a:buFont typeface="Wingdings 2" pitchFamily="18" charset="2"/>
              <a:buNone/>
              <a:defRPr sz="1300">
                <a:latin typeface="Arial" pitchFamily="34" charset="0"/>
                <a:ea typeface="宋体" pitchFamily="2" charset="-122"/>
              </a:defRPr>
            </a:lvl1pPr>
          </a:lstStyle>
          <a:p>
            <a:pPr>
              <a:defRPr/>
            </a:pPr>
            <a:fld id="{E4F8B099-6B7E-4B33-BAF3-8A39AAF7930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defRPr sz="1300">
                <a:latin typeface="Arial" pitchFamily="34" charset="0"/>
                <a:ea typeface="宋体" pitchFamily="2" charset="-122"/>
              </a:defRPr>
            </a:lvl1pPr>
          </a:lstStyle>
          <a:p>
            <a:pPr>
              <a:defRPr/>
            </a:pPr>
            <a:endParaRPr lang="en-US" altLang="zh-CN"/>
          </a:p>
        </p:txBody>
      </p:sp>
      <p:sp>
        <p:nvSpPr>
          <p:cNvPr id="8195" name="Rectangle 3"/>
          <p:cNvSpPr>
            <a:spLocks noGrp="1" noChangeArrowheads="1"/>
          </p:cNvSpPr>
          <p:nvPr>
            <p:ph type="dt" idx="1"/>
          </p:nvPr>
        </p:nvSpPr>
        <p:spPr bwMode="auto">
          <a:xfrm>
            <a:off x="4021138"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defRPr sz="1300">
                <a:latin typeface="Arial" pitchFamily="34" charset="0"/>
                <a:ea typeface="宋体" pitchFamily="2" charset="-122"/>
              </a:defRPr>
            </a:lvl1pPr>
          </a:lstStyle>
          <a:p>
            <a:pPr>
              <a:defRPr/>
            </a:pPr>
            <a:endParaRPr lang="en-US" altLang="zh-CN"/>
          </a:p>
        </p:txBody>
      </p:sp>
      <p:sp>
        <p:nvSpPr>
          <p:cNvPr id="38916" name="Rectangle 4"/>
          <p:cNvSpPr>
            <a:spLocks noGrp="1" noRot="1" noChangeAspect="1" noChangeArrowheads="1" noTextEdit="1"/>
          </p:cNvSpPr>
          <p:nvPr>
            <p:ph type="sldImg" idx="2"/>
          </p:nvPr>
        </p:nvSpPr>
        <p:spPr bwMode="auto">
          <a:xfrm>
            <a:off x="139700" y="768350"/>
            <a:ext cx="6821488" cy="3836988"/>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819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defRPr sz="1300">
                <a:latin typeface="Arial" pitchFamily="34" charset="0"/>
                <a:ea typeface="宋体" pitchFamily="2" charset="-122"/>
              </a:defRPr>
            </a:lvl1pPr>
          </a:lstStyle>
          <a:p>
            <a:pPr>
              <a:defRPr/>
            </a:pPr>
            <a:endParaRPr lang="en-US" altLang="zh-CN"/>
          </a:p>
        </p:txBody>
      </p:sp>
      <p:sp>
        <p:nvSpPr>
          <p:cNvPr id="819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defRPr sz="1300">
                <a:latin typeface="Arial" pitchFamily="34" charset="0"/>
                <a:ea typeface="宋体" pitchFamily="2" charset="-122"/>
              </a:defRPr>
            </a:lvl1pPr>
          </a:lstStyle>
          <a:p>
            <a:pPr>
              <a:defRPr/>
            </a:pPr>
            <a:fld id="{6A0C947E-5F27-4EF7-8152-B24DF34A551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a:xfrm>
            <a:off x="139700" y="768350"/>
            <a:ext cx="6819900" cy="3836988"/>
          </a:xfrm>
          <a:ln/>
        </p:spPr>
      </p:sp>
      <p:sp>
        <p:nvSpPr>
          <p:cNvPr id="68610" name="备注占位符 2"/>
          <p:cNvSpPr>
            <a:spLocks noGrp="1"/>
          </p:cNvSpPr>
          <p:nvPr>
            <p:ph type="body" idx="1"/>
          </p:nvPr>
        </p:nvSpPr>
        <p:spPr>
          <a:noFill/>
          <a:ln/>
        </p:spPr>
        <p:txBody>
          <a:bodyPr/>
          <a:lstStyle/>
          <a:p>
            <a:pPr>
              <a:spcBef>
                <a:spcPct val="0"/>
              </a:spcBef>
            </a:pPr>
            <a:endParaRPr lang="zh-CN" altLang="en-US" smtClean="0">
              <a:latin typeface="Arial" charset="0"/>
              <a:ea typeface="宋体" charset="-122"/>
            </a:endParaRPr>
          </a:p>
        </p:txBody>
      </p:sp>
      <p:sp>
        <p:nvSpPr>
          <p:cNvPr id="68611" name="灯片编号占位符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1177925"/>
            <a:fld id="{750ADE77-8AA1-4521-8755-CE58C5599187}" type="slidenum">
              <a:rPr lang="zh-CN" altLang="en-US" sz="1300">
                <a:latin typeface="Calibri" pitchFamily="34" charset="0"/>
              </a:rPr>
              <a:pPr algn="r" defTabSz="1177925"/>
              <a:t>27</a:t>
            </a:fld>
            <a:endParaRPr lang="en-US" altLang="zh-CN" sz="13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TextEdit="1"/>
          </p:cNvSpPr>
          <p:nvPr>
            <p:ph type="sldImg"/>
          </p:nvPr>
        </p:nvSpPr>
        <p:spPr>
          <a:xfrm>
            <a:off x="139700" y="768350"/>
            <a:ext cx="6819900" cy="3836988"/>
          </a:xfrm>
          <a:ln/>
        </p:spPr>
      </p:sp>
      <p:sp>
        <p:nvSpPr>
          <p:cNvPr id="70658" name="备注占位符 2"/>
          <p:cNvSpPr>
            <a:spLocks noGrp="1"/>
          </p:cNvSpPr>
          <p:nvPr>
            <p:ph type="body" idx="1"/>
          </p:nvPr>
        </p:nvSpPr>
        <p:spPr>
          <a:noFill/>
          <a:ln/>
        </p:spPr>
        <p:txBody>
          <a:bodyPr/>
          <a:lstStyle/>
          <a:p>
            <a:pPr>
              <a:spcBef>
                <a:spcPct val="0"/>
              </a:spcBef>
            </a:pPr>
            <a:endParaRPr lang="zh-CN" altLang="en-US" smtClean="0">
              <a:latin typeface="Arial" charset="0"/>
              <a:ea typeface="宋体" charset="-122"/>
            </a:endParaRPr>
          </a:p>
        </p:txBody>
      </p:sp>
      <p:sp>
        <p:nvSpPr>
          <p:cNvPr id="70659" name="灯片编号占位符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1177925"/>
            <a:fld id="{394E9472-C5B7-4E26-985D-D735A78231E7}" type="slidenum">
              <a:rPr lang="zh-CN" altLang="en-US" sz="1300">
                <a:latin typeface="Calibri" pitchFamily="34" charset="0"/>
              </a:rPr>
              <a:pPr algn="r" defTabSz="1177925"/>
              <a:t>28</a:t>
            </a:fld>
            <a:endParaRPr lang="en-US" altLang="zh-CN" sz="13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7" descr="1111111"/>
          <p:cNvPicPr>
            <a:picLocks noChangeAspect="1" noChangeArrowheads="1"/>
          </p:cNvPicPr>
          <p:nvPr/>
        </p:nvPicPr>
        <p:blipFill>
          <a:blip r:embed="rId2"/>
          <a:srcRect/>
          <a:stretch>
            <a:fillRect/>
          </a:stretch>
        </p:blipFill>
        <p:spPr bwMode="auto">
          <a:xfrm>
            <a:off x="-7938" y="0"/>
            <a:ext cx="12207876" cy="6858000"/>
          </a:xfrm>
          <a:prstGeom prst="rect">
            <a:avLst/>
          </a:prstGeom>
          <a:noFill/>
          <a:ln w="9525">
            <a:noFill/>
            <a:miter lim="800000"/>
            <a:headEnd/>
            <a:tailEnd/>
          </a:ln>
        </p:spPr>
      </p:pic>
      <p:sp>
        <p:nvSpPr>
          <p:cNvPr id="5" name="Text Box 7"/>
          <p:cNvSpPr txBox="1">
            <a:spLocks noChangeArrowheads="1"/>
          </p:cNvSpPr>
          <p:nvPr/>
        </p:nvSpPr>
        <p:spPr bwMode="auto">
          <a:xfrm>
            <a:off x="7874000" y="6619875"/>
            <a:ext cx="3560763" cy="230188"/>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altLang="zh-CN" sz="900" dirty="0">
                <a:solidFill>
                  <a:schemeClr val="bg1"/>
                </a:solidFill>
                <a:latin typeface="Arial Unicode MS" pitchFamily="34" charset="-122"/>
                <a:ea typeface="Arial Unicode MS" pitchFamily="34" charset="-122"/>
                <a:cs typeface="Arial Unicode MS" pitchFamily="34" charset="-122"/>
              </a:rPr>
              <a:t>Copyright </a:t>
            </a:r>
            <a:r>
              <a:rPr lang="en-US" altLang="zh-CN" sz="900" b="1" dirty="0">
                <a:solidFill>
                  <a:schemeClr val="bg1"/>
                </a:solidFill>
                <a:latin typeface="Arial Unicode MS" pitchFamily="34" charset="-122"/>
                <a:ea typeface="Arial Unicode MS" pitchFamily="34" charset="-122"/>
                <a:cs typeface="Arial Unicode MS" pitchFamily="34" charset="-122"/>
              </a:rPr>
              <a:t>©</a:t>
            </a:r>
            <a:r>
              <a:rPr lang="en-US" altLang="zh-CN" sz="900" dirty="0">
                <a:solidFill>
                  <a:schemeClr val="bg1"/>
                </a:solidFill>
                <a:latin typeface="Arial Unicode MS" pitchFamily="34" charset="-122"/>
                <a:ea typeface="Arial Unicode MS" pitchFamily="34" charset="-122"/>
                <a:cs typeface="Arial Unicode MS" pitchFamily="34" charset="-122"/>
              </a:rPr>
              <a:t> 2009 Northwest University EMBA</a:t>
            </a:r>
          </a:p>
        </p:txBody>
      </p:sp>
      <p:sp>
        <p:nvSpPr>
          <p:cNvPr id="6" name="Rectangle 9"/>
          <p:cNvSpPr>
            <a:spLocks noChangeArrowheads="1"/>
          </p:cNvSpPr>
          <p:nvPr/>
        </p:nvSpPr>
        <p:spPr bwMode="auto">
          <a:xfrm>
            <a:off x="719138" y="6537325"/>
            <a:ext cx="10753725" cy="320675"/>
          </a:xfrm>
          <a:prstGeom prst="rect">
            <a:avLst/>
          </a:prstGeom>
          <a:solidFill>
            <a:srgbClr val="DA251B"/>
          </a:solidFill>
          <a:ln w="9525" algn="ctr">
            <a:noFill/>
            <a:miter lim="800000"/>
            <a:headEnd/>
            <a:tailEnd/>
          </a:ln>
          <a:effectLst/>
        </p:spPr>
        <p:txBody>
          <a:bodyPr wrap="none" anchor="ctr"/>
          <a:lstStyle/>
          <a:p>
            <a:pPr>
              <a:spcAft>
                <a:spcPct val="20000"/>
              </a:spcAft>
              <a:buClr>
                <a:srgbClr val="228A88"/>
              </a:buClr>
              <a:buFont typeface="Wingdings 2" pitchFamily="18" charset="2"/>
              <a:buNone/>
              <a:defRPr/>
            </a:pPr>
            <a:endParaRPr lang="zh-CN" altLang="en-US">
              <a:latin typeface="Arial" pitchFamily="34" charset="0"/>
              <a:ea typeface="宋体" pitchFamily="2" charset="-122"/>
            </a:endParaRPr>
          </a:p>
        </p:txBody>
      </p:sp>
      <p:sp>
        <p:nvSpPr>
          <p:cNvPr id="7" name="Line 13"/>
          <p:cNvSpPr>
            <a:spLocks noChangeShapeType="1"/>
          </p:cNvSpPr>
          <p:nvPr/>
        </p:nvSpPr>
        <p:spPr bwMode="auto">
          <a:xfrm>
            <a:off x="704850" y="836613"/>
            <a:ext cx="10752138" cy="0"/>
          </a:xfrm>
          <a:prstGeom prst="line">
            <a:avLst/>
          </a:prstGeom>
          <a:noFill/>
          <a:ln w="19050">
            <a:solidFill>
              <a:schemeClr val="bg2"/>
            </a:solidFill>
            <a:round/>
            <a:headEnd/>
            <a:tailEnd/>
          </a:ln>
          <a:effectLst/>
        </p:spPr>
        <p:txBody>
          <a:bodyPr anchor="ctr"/>
          <a:lstStyle/>
          <a:p>
            <a:pPr>
              <a:spcAft>
                <a:spcPct val="20000"/>
              </a:spcAft>
              <a:buClr>
                <a:srgbClr val="228A88"/>
              </a:buClr>
              <a:buFont typeface="Wingdings 2" pitchFamily="18" charset="2"/>
              <a:buNone/>
              <a:defRPr/>
            </a:pPr>
            <a:endParaRPr lang="zh-CN" altLang="en-US">
              <a:latin typeface="Arial" pitchFamily="34" charset="0"/>
              <a:ea typeface="宋体" pitchFamily="2" charset="-122"/>
            </a:endParaRPr>
          </a:p>
        </p:txBody>
      </p:sp>
      <p:pic>
        <p:nvPicPr>
          <p:cNvPr id="8" name="Picture 12" descr="D:\Backup\我的文档\最近常用的\logo拆\logo+理念彩色.gif"/>
          <p:cNvPicPr>
            <a:picLocks noChangeAspect="1" noChangeArrowheads="1"/>
          </p:cNvPicPr>
          <p:nvPr/>
        </p:nvPicPr>
        <p:blipFill>
          <a:blip r:embed="rId3"/>
          <a:srcRect/>
          <a:stretch>
            <a:fillRect/>
          </a:stretch>
        </p:blipFill>
        <p:spPr bwMode="auto">
          <a:xfrm>
            <a:off x="762000" y="285750"/>
            <a:ext cx="2762250" cy="481013"/>
          </a:xfrm>
          <a:prstGeom prst="rect">
            <a:avLst/>
          </a:prstGeom>
          <a:noFill/>
          <a:ln w="9525">
            <a:noFill/>
            <a:miter lim="800000"/>
            <a:headEnd/>
            <a:tailEnd/>
          </a:ln>
        </p:spPr>
      </p:pic>
      <p:sp>
        <p:nvSpPr>
          <p:cNvPr id="9" name="副标题 2"/>
          <p:cNvSpPr txBox="1">
            <a:spLocks/>
          </p:cNvSpPr>
          <p:nvPr/>
        </p:nvSpPr>
        <p:spPr>
          <a:xfrm>
            <a:off x="8382000" y="6572250"/>
            <a:ext cx="2976563" cy="285750"/>
          </a:xfrm>
          <a:prstGeom prst="rect">
            <a:avLst/>
          </a:prstGeom>
        </p:spPr>
        <p:txBody>
          <a:bodyPr/>
          <a:lstStyle/>
          <a:p>
            <a:pPr algn="ctr">
              <a:spcBef>
                <a:spcPct val="20000"/>
              </a:spcBef>
              <a:buFont typeface="Arial" pitchFamily="34" charset="0"/>
              <a:buNone/>
              <a:defRPr/>
            </a:pPr>
            <a:r>
              <a:rPr lang="en-US" altLang="zh-CN" sz="1400" i="1" dirty="0">
                <a:latin typeface="Arial" pitchFamily="34" charset="0"/>
                <a:ea typeface="宋体" pitchFamily="2" charset="-122"/>
              </a:rPr>
              <a:t>www.longi-silicon.com</a:t>
            </a:r>
          </a:p>
        </p:txBody>
      </p:sp>
      <p:pic>
        <p:nvPicPr>
          <p:cNvPr id="10" name="Picture 6" descr="1111111"/>
          <p:cNvPicPr>
            <a:picLocks noChangeAspect="1" noChangeArrowheads="1"/>
          </p:cNvPicPr>
          <p:nvPr/>
        </p:nvPicPr>
        <p:blipFill>
          <a:blip r:embed="rId2"/>
          <a:srcRect/>
          <a:stretch>
            <a:fillRect/>
          </a:stretch>
        </p:blipFill>
        <p:spPr bwMode="auto">
          <a:xfrm>
            <a:off x="0" y="0"/>
            <a:ext cx="12207875" cy="6858000"/>
          </a:xfrm>
          <a:prstGeom prst="rect">
            <a:avLst/>
          </a:prstGeom>
          <a:noFill/>
          <a:ln w="9525">
            <a:noFill/>
            <a:miter lim="800000"/>
            <a:headEnd/>
            <a:tailEnd/>
          </a:ln>
        </p:spPr>
      </p:pic>
      <p:pic>
        <p:nvPicPr>
          <p:cNvPr id="11" name="图片 13"/>
          <p:cNvPicPr>
            <a:picLocks noChangeAspect="1"/>
          </p:cNvPicPr>
          <p:nvPr userDrawn="1"/>
        </p:nvPicPr>
        <p:blipFill>
          <a:blip r:embed="rId4"/>
          <a:srcRect/>
          <a:stretch>
            <a:fillRect/>
          </a:stretch>
        </p:blipFill>
        <p:spPr bwMode="auto">
          <a:xfrm>
            <a:off x="0" y="1196975"/>
            <a:ext cx="12192000" cy="4824413"/>
          </a:xfrm>
          <a:prstGeom prst="rect">
            <a:avLst/>
          </a:prstGeom>
          <a:noFill/>
          <a:ln w="9525">
            <a:noFill/>
            <a:miter lim="800000"/>
            <a:headEnd/>
            <a:tailEnd/>
          </a:ln>
        </p:spPr>
      </p:pic>
      <p:sp>
        <p:nvSpPr>
          <p:cNvPr id="5123" name="Rectangle 3"/>
          <p:cNvSpPr>
            <a:spLocks noGrp="1" noChangeArrowheads="1"/>
          </p:cNvSpPr>
          <p:nvPr>
            <p:ph type="ctrTitle"/>
          </p:nvPr>
        </p:nvSpPr>
        <p:spPr bwMode="auto">
          <a:xfrm>
            <a:off x="474134" y="2532064"/>
            <a:ext cx="10977033" cy="758825"/>
          </a:xfrm>
        </p:spPr>
        <p:txBody>
          <a:bodyPr anchor="t"/>
          <a:lstStyle>
            <a:lvl1pPr algn="ctr">
              <a:defRPr sz="5600">
                <a:solidFill>
                  <a:schemeClr val="bg1"/>
                </a:solidFill>
              </a:defRPr>
            </a:lvl1pPr>
          </a:lstStyle>
          <a:p>
            <a:r>
              <a:rPr lang="zh-CN" altLang="en-US" smtClean="0"/>
              <a:t>单击此处编辑母版标题样式</a:t>
            </a:r>
            <a:endParaRPr lang="zh-CN" altLang="en-US" dirty="0"/>
          </a:p>
        </p:txBody>
      </p:sp>
      <p:sp>
        <p:nvSpPr>
          <p:cNvPr id="5124" name="Rectangle 4"/>
          <p:cNvSpPr>
            <a:spLocks noGrp="1" noChangeArrowheads="1"/>
          </p:cNvSpPr>
          <p:nvPr>
            <p:ph type="subTitle" idx="1"/>
          </p:nvPr>
        </p:nvSpPr>
        <p:spPr bwMode="auto">
          <a:xfrm>
            <a:off x="1610784" y="3614738"/>
            <a:ext cx="8703733" cy="571500"/>
          </a:xfrm>
        </p:spPr>
        <p:txBody>
          <a:bodyPr/>
          <a:lstStyle>
            <a:lvl1pPr marL="0" indent="0" algn="ctr">
              <a:buFont typeface="Wingdings 2" pitchFamily="18" charset="2"/>
              <a:buNone/>
              <a:defRPr sz="2400">
                <a:solidFill>
                  <a:schemeClr val="bg1"/>
                </a:solidFill>
              </a:defRPr>
            </a:lvl1pPr>
          </a:lstStyle>
          <a:p>
            <a:r>
              <a:rPr lang="zh-CN" altLang="en-US" dirty="0" smtClean="0"/>
              <a:t>单击此处编辑母版副标题样式</a:t>
            </a:r>
            <a:endParaRPr lang="zh-CN" alt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lvl1pPr>
              <a:defRPr/>
            </a:lvl1pPr>
          </a:lstStyle>
          <a:p>
            <a:pPr>
              <a:defRPr/>
            </a:pPr>
            <a:fld id="{D30073E2-D7C1-4050-AE3C-32F8CADAE185}" type="slidenum">
              <a:rPr lang="zh-CN" altLang="en-US"/>
              <a:pPr>
                <a:defRPr/>
              </a:pPr>
              <a:t>‹#›</a:t>
            </a:fld>
            <a:endParaRPr lang="en-US" altLang="zh-CN"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4"/>
          <p:cNvSpPr>
            <a:spLocks noGrp="1"/>
          </p:cNvSpPr>
          <p:nvPr>
            <p:ph type="sldNum" sz="quarter" idx="10"/>
          </p:nvPr>
        </p:nvSpPr>
        <p:spPr/>
        <p:txBody>
          <a:bodyPr/>
          <a:lstStyle>
            <a:lvl1pPr>
              <a:defRPr/>
            </a:lvl1pPr>
          </a:lstStyle>
          <a:p>
            <a:pPr>
              <a:defRPr/>
            </a:pPr>
            <a:fld id="{EA1EDE47-86E1-4007-8174-878FE83EDF9E}" type="slidenum">
              <a:rPr lang="zh-CN" altLang="en-US"/>
              <a:pPr>
                <a:defRPr/>
              </a:pPr>
              <a:t>‹#›</a:t>
            </a:fld>
            <a:endParaRPr lang="en-US" altLang="zh-CN"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98984" y="188913"/>
            <a:ext cx="2692400" cy="59166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19667" y="188913"/>
            <a:ext cx="7876117" cy="59166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4"/>
          <p:cNvSpPr>
            <a:spLocks noGrp="1"/>
          </p:cNvSpPr>
          <p:nvPr>
            <p:ph type="sldNum" sz="quarter" idx="10"/>
          </p:nvPr>
        </p:nvSpPr>
        <p:spPr/>
        <p:txBody>
          <a:bodyPr/>
          <a:lstStyle>
            <a:lvl1pPr>
              <a:defRPr/>
            </a:lvl1pPr>
          </a:lstStyle>
          <a:p>
            <a:pPr>
              <a:defRPr/>
            </a:pPr>
            <a:fld id="{9F53BB62-55B8-4101-9C98-B868CD78835B}" type="slidenum">
              <a:rPr lang="zh-CN" altLang="en-US"/>
              <a:pPr>
                <a:defRPr/>
              </a:pPr>
              <a:t>‹#›</a:t>
            </a:fld>
            <a:endParaRPr lang="en-US" altLang="zh-CN"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BD991FA-FB10-4596-AB96-C5F92DA7F036}"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21A5C02-38E1-4148-BC34-2A26984CE0B3}" type="slidenum">
              <a:rPr lang="zh-CN" altLang="en-US"/>
              <a:pPr>
                <a:defRPr/>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1A784D4-26C0-4132-88C1-05EBF16CE31C}"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9E63E31-20E2-4F21-AFCC-445CFE991081}" type="slidenum">
              <a:rPr lang="zh-CN" altLang="en-US"/>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0BDD1EC4-BB00-4341-A583-DAF74F2D2B8D}"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51FC2E5-0F73-4BC4-AF1F-82ABE594A8C7}" type="slidenum">
              <a:rPr lang="zh-CN" altLang="en-US"/>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4BAAFEB-B80F-41BA-959E-C9AA3E0C78C3}" type="datetimeFigureOut">
              <a:rPr lang="zh-CN" altLang="en-US"/>
              <a:pPr>
                <a:defRPr/>
              </a:pPr>
              <a:t>2015/8/19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AEDF6A8-65EF-4FAE-B038-9C745BA0A1EB}" type="slidenum">
              <a:rPr lang="zh-CN" altLang="en-US"/>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F15E6378-E816-4BAB-966B-897DA2EAF118}" type="datetimeFigureOut">
              <a:rPr lang="zh-CN" altLang="en-US"/>
              <a:pPr>
                <a:defRPr/>
              </a:pPr>
              <a:t>2015/8/19</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60BEFC48-B2E3-4AFA-A5B5-5DEB35C56D96}"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88FCF4E-861A-4573-8220-F27408F9F299}" type="datetimeFigureOut">
              <a:rPr lang="zh-CN" altLang="en-US"/>
              <a:pPr>
                <a:defRPr/>
              </a:pPr>
              <a:t>2015/8/19</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20AE92F-9A06-4FDE-B72F-D2D9E67ED66E}" type="slidenum">
              <a:rPr lang="zh-CN" altLang="en-US"/>
              <a:pPr>
                <a:defRPr/>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224278C-69E9-4F58-94B9-D4293377149A}" type="datetimeFigureOut">
              <a:rPr lang="zh-CN" altLang="en-US"/>
              <a:pPr>
                <a:defRPr/>
              </a:pPr>
              <a:t>2015/8/19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093F7DF8-39E6-4E3E-996F-1714D4EAF775}"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灯片编号占位符 4"/>
          <p:cNvSpPr>
            <a:spLocks noGrp="1"/>
          </p:cNvSpPr>
          <p:nvPr>
            <p:ph type="sldNum" sz="quarter" idx="10"/>
          </p:nvPr>
        </p:nvSpPr>
        <p:spPr/>
        <p:txBody>
          <a:bodyPr/>
          <a:lstStyle>
            <a:lvl1pPr>
              <a:defRPr/>
            </a:lvl1pPr>
          </a:lstStyle>
          <a:p>
            <a:pPr>
              <a:defRPr/>
            </a:pPr>
            <a:fld id="{22D76D22-4041-441F-B5C0-2FB59D1704B6}" type="slidenum">
              <a:rPr lang="zh-CN" altLang="en-US"/>
              <a:pPr>
                <a:defRPr/>
              </a:pPr>
              <a:t>‹#›</a:t>
            </a:fld>
            <a:endParaRPr lang="en-US" altLang="zh-CN"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F9496D6-A99C-4407-BE29-2CCEDF3CD30A}" type="datetimeFigureOut">
              <a:rPr lang="zh-CN" altLang="en-US"/>
              <a:pPr>
                <a:defRPr/>
              </a:pPr>
              <a:t>2015/8/19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9F0C00F-E715-435F-BD35-8F001FF8D0B1}" type="slidenum">
              <a:rPr lang="zh-CN" altLang="en-US"/>
              <a:pPr>
                <a:defRPr/>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89C0E4C-84DC-4547-A158-8EEF3F0C73A3}" type="datetimeFigureOut">
              <a:rPr lang="zh-CN" altLang="en-US"/>
              <a:pPr>
                <a:defRPr/>
              </a:pPr>
              <a:t>2015/8/19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9FD84D9-94DA-46CB-A9C0-D8E1A36D4224}" type="slidenum">
              <a:rPr lang="zh-CN" altLang="en-US"/>
              <a:pPr>
                <a:defRPr/>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99234B4-1E80-4A83-BF47-2C4BB831C63D}"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16AF201-3503-4942-B4FD-D76CCD5B1EFF}" type="slidenum">
              <a:rPr lang="zh-CN" altLang="en-US"/>
              <a:pPr>
                <a:defRPr/>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0630457-ADFB-4978-AD0D-68A76FD92B30}"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3D10E23-9FC0-4F4B-99C3-9C03B2A4F5BD}" type="slidenum">
              <a:rPr lang="zh-CN" altLang="en-US"/>
              <a:pPr>
                <a:defRPr/>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8E38514-EDFF-4B48-BAEE-6512F2354ED2}"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ABD19FA-1C81-4F60-A0AE-EFA3FBDCC6D0}" type="slidenum">
              <a:rPr lang="zh-CN" altLang="en-US"/>
              <a:pPr>
                <a:defRPr/>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485697A-B28A-4836-A645-C709997789E9}"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2646482-E3C7-448A-94A5-DEECF58FF343}" type="slidenum">
              <a:rPr lang="zh-CN" altLang="en-US"/>
              <a:pPr>
                <a:defRPr/>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DFAC5CA5-EE5F-40E4-A5D5-81BAAFB4281A}"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858ECB1-E2A6-4577-8874-F969EDE0BCC9}" type="slidenum">
              <a:rPr lang="zh-CN" altLang="en-US"/>
              <a:pPr>
                <a:defRPr/>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C222D1E-18F3-4E77-9D07-4B860BB94568}" type="datetimeFigureOut">
              <a:rPr lang="zh-CN" altLang="en-US"/>
              <a:pPr>
                <a:defRPr/>
              </a:pPr>
              <a:t>2015/8/19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91B3061-7D3C-4F37-99E6-0D121B8DC28E}" type="slidenum">
              <a:rPr lang="zh-CN" altLang="en-US"/>
              <a:pPr>
                <a:defRPr/>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7839C104-6229-40D3-949E-08030B84DAC3}" type="datetimeFigureOut">
              <a:rPr lang="zh-CN" altLang="en-US"/>
              <a:pPr>
                <a:defRPr/>
              </a:pPr>
              <a:t>2015/8/19</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10AA97E-02B4-4FCE-A838-A3AEEFEE82DE}" type="slidenum">
              <a:rPr lang="zh-CN" altLang="en-US"/>
              <a:pPr>
                <a:defRPr/>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D368E49-CC65-4358-802F-DA5A69A25F97}" type="datetimeFigureOut">
              <a:rPr lang="zh-CN" altLang="en-US"/>
              <a:pPr>
                <a:defRPr/>
              </a:pPr>
              <a:t>2015/8/19</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F4A3FBF-F855-4AEE-9CCE-8647A429342A}"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4"/>
          <p:cNvSpPr>
            <a:spLocks noGrp="1"/>
          </p:cNvSpPr>
          <p:nvPr>
            <p:ph type="sldNum" sz="quarter" idx="10"/>
          </p:nvPr>
        </p:nvSpPr>
        <p:spPr/>
        <p:txBody>
          <a:bodyPr/>
          <a:lstStyle>
            <a:lvl1pPr>
              <a:defRPr/>
            </a:lvl1pPr>
          </a:lstStyle>
          <a:p>
            <a:pPr>
              <a:defRPr/>
            </a:pPr>
            <a:fld id="{00904276-48A3-45CD-B85A-EC0FD9EBC481}" type="slidenum">
              <a:rPr lang="zh-CN" altLang="en-US"/>
              <a:pPr>
                <a:defRPr/>
              </a:pPr>
              <a:t>‹#›</a:t>
            </a:fld>
            <a:endParaRPr lang="en-US" altLang="zh-CN"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F38E083-F743-4048-809D-F95B8F7F40DF}" type="datetimeFigureOut">
              <a:rPr lang="zh-CN" altLang="en-US"/>
              <a:pPr>
                <a:defRPr/>
              </a:pPr>
              <a:t>2015/8/19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0CD11D3A-9BCE-4BB9-853E-F1D0A80A634B}" type="slidenum">
              <a:rPr lang="zh-CN" altLang="en-US"/>
              <a:pPr>
                <a:defRPr/>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6AB0817-F407-443F-84F4-68095735D150}" type="datetimeFigureOut">
              <a:rPr lang="zh-CN" altLang="en-US"/>
              <a:pPr>
                <a:defRPr/>
              </a:pPr>
              <a:t>2015/8/19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D879289-9974-4B40-879F-891AD28FEAAE}" type="slidenum">
              <a:rPr lang="zh-CN" altLang="en-US"/>
              <a:pPr>
                <a:defRPr/>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229192D-C83A-4F8C-8DA3-F58CFEA507B4}" type="datetimeFigureOut">
              <a:rPr lang="zh-CN" altLang="en-US"/>
              <a:pPr>
                <a:defRPr/>
              </a:pPr>
              <a:t>2015/8/19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AABCAEC-ACD2-4C2C-9CC1-1A40C0E5547F}" type="slidenum">
              <a:rPr lang="zh-CN" altLang="en-US"/>
              <a:pPr>
                <a:defRPr/>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3670091-C9C8-491A-AE4D-9B47537501D1}"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2E39A7E-AE24-4252-AD36-F1849C4E8D6C}" type="slidenum">
              <a:rPr lang="zh-CN" altLang="en-US"/>
              <a:pPr>
                <a:defRPr/>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F997D14-C523-4575-8D84-6AB6864A214A}" type="datetimeFigureOut">
              <a:rPr lang="zh-CN" altLang="en-US"/>
              <a:pPr>
                <a:defRPr/>
              </a:pPr>
              <a:t>2015/8/19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03C485B-C223-4F6D-931E-C485A1D86B2C}"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userDrawn="1"/>
        </p:nvSpPr>
        <p:spPr bwMode="auto">
          <a:xfrm>
            <a:off x="0" y="6500813"/>
            <a:ext cx="12192000" cy="357187"/>
          </a:xfrm>
          <a:prstGeom prst="rect">
            <a:avLst/>
          </a:prstGeom>
          <a:solidFill>
            <a:srgbClr val="DA251B"/>
          </a:solidFill>
          <a:ln w="9525" cap="flat" cmpd="sng" algn="ctr">
            <a:solidFill>
              <a:schemeClr val="tx1"/>
            </a:solidFill>
            <a:prstDash val="solid"/>
            <a:round/>
            <a:headEnd type="none" w="med" len="med"/>
            <a:tailEnd type="none" w="med" len="med"/>
          </a:ln>
          <a:effectLst/>
        </p:spPr>
        <p:txBody>
          <a:bodyPr anchor="ctr"/>
          <a:lstStyle/>
          <a:p>
            <a:pPr marL="400050" indent="-400050">
              <a:spcAft>
                <a:spcPct val="20000"/>
              </a:spcAft>
              <a:buClr>
                <a:srgbClr val="228A88"/>
              </a:buClr>
              <a:buFont typeface="Wingdings 2" pitchFamily="18" charset="2"/>
              <a:buNone/>
              <a:defRPr/>
            </a:pPr>
            <a:endParaRPr lang="zh-CN" altLang="en-US" b="1" dirty="0">
              <a:ln w="1905"/>
              <a:solidFill>
                <a:srgbClr val="CC3300"/>
              </a:solidFill>
              <a:effectLst>
                <a:innerShdw blurRad="69850" dist="43180" dir="5400000">
                  <a:srgbClr val="000000">
                    <a:alpha val="65000"/>
                  </a:srgbClr>
                </a:innerShdw>
              </a:effectLst>
              <a:latin typeface="Arial" pitchFamily="34" charset="0"/>
              <a:ea typeface="宋体" pitchFamily="2" charset="-122"/>
            </a:endParaRPr>
          </a:p>
        </p:txBody>
      </p:sp>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灯片编号占位符 4"/>
          <p:cNvSpPr>
            <a:spLocks noGrp="1"/>
          </p:cNvSpPr>
          <p:nvPr>
            <p:ph type="sldNum" sz="quarter" idx="10"/>
          </p:nvPr>
        </p:nvSpPr>
        <p:spPr>
          <a:xfrm>
            <a:off x="6383338" y="6526213"/>
            <a:ext cx="5494337" cy="331787"/>
          </a:xfrm>
        </p:spPr>
        <p:txBody>
          <a:bodyPr vert="horz" wrap="square" lIns="91440" tIns="45720" rIns="91440" bIns="45720" numCol="1" anchor="t" anchorCtr="0" compatLnSpc="1">
            <a:prstTxWarp prst="textNoShape">
              <a:avLst/>
            </a:prstTxWarp>
          </a:bodyPr>
          <a:lstStyle>
            <a:lvl1pPr>
              <a:defRPr>
                <a:latin typeface="Arial" charset="0"/>
                <a:ea typeface="宋体" charset="-122"/>
              </a:defRPr>
            </a:lvl1pPr>
          </a:lstStyle>
          <a:p>
            <a:pPr>
              <a:defRPr/>
            </a:pPr>
            <a:r>
              <a:rPr lang="zh-CN" altLang="en-US"/>
              <a:t>新型农业光伏的倡导者 </a:t>
            </a:r>
            <a:r>
              <a:rPr lang="en-US" altLang="zh-CN"/>
              <a:t>----  </a:t>
            </a:r>
            <a:r>
              <a:rPr lang="zh-CN" altLang="en-US"/>
              <a:t>西安隆基清洁能源有限公司  崔永祥  </a:t>
            </a:r>
            <a:r>
              <a:rPr lang="en-US" altLang="zh-CN"/>
              <a:t>13668104856</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19667" y="1644651"/>
            <a:ext cx="5270500" cy="4460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3367" y="1644651"/>
            <a:ext cx="5270500" cy="4460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lstStyle>
            <a:lvl1pPr>
              <a:defRPr/>
            </a:lvl1pPr>
          </a:lstStyle>
          <a:p>
            <a:pPr>
              <a:defRPr/>
            </a:pPr>
            <a:fld id="{BE987195-BA10-4096-BB87-BFD17D7C7DB4}" type="slidenum">
              <a:rPr lang="zh-CN" altLang="en-US"/>
              <a:pPr>
                <a:defRPr/>
              </a:pPr>
              <a:t>‹#›</a:t>
            </a:fld>
            <a:endParaRPr lang="en-US" altLang="zh-CN"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4"/>
          <p:cNvSpPr>
            <a:spLocks noGrp="1"/>
          </p:cNvSpPr>
          <p:nvPr>
            <p:ph type="sldNum" sz="quarter" idx="10"/>
          </p:nvPr>
        </p:nvSpPr>
        <p:spPr/>
        <p:txBody>
          <a:bodyPr/>
          <a:lstStyle>
            <a:lvl1pPr>
              <a:defRPr/>
            </a:lvl1pPr>
          </a:lstStyle>
          <a:p>
            <a:pPr>
              <a:defRPr/>
            </a:pPr>
            <a:fld id="{60E37DBC-538B-40D6-AFEF-663EA93EC1D2}" type="slidenum">
              <a:rPr lang="zh-CN" altLang="en-US"/>
              <a:pPr>
                <a:defRPr/>
              </a:pPr>
              <a:t>‹#›</a:t>
            </a:fld>
            <a:endParaRPr lang="en-US" altLang="zh-CN"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4"/>
          <p:cNvSpPr>
            <a:spLocks noGrp="1"/>
          </p:cNvSpPr>
          <p:nvPr>
            <p:ph type="sldNum" sz="quarter" idx="10"/>
          </p:nvPr>
        </p:nvSpPr>
        <p:spPr/>
        <p:txBody>
          <a:bodyPr/>
          <a:lstStyle>
            <a:lvl1pPr>
              <a:defRPr/>
            </a:lvl1pPr>
          </a:lstStyle>
          <a:p>
            <a:pPr>
              <a:defRPr/>
            </a:pPr>
            <a:fld id="{622CA736-0028-4D50-B6FF-FAFA08E191F6}" type="slidenum">
              <a:rPr lang="zh-CN" altLang="en-US"/>
              <a:pPr>
                <a:defRPr/>
              </a:pPr>
              <a:t>‹#›</a:t>
            </a:fld>
            <a:endParaRPr lang="en-US" altLang="zh-CN"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4"/>
          <p:cNvSpPr>
            <a:spLocks noGrp="1"/>
          </p:cNvSpPr>
          <p:nvPr>
            <p:ph type="sldNum" sz="quarter" idx="10"/>
          </p:nvPr>
        </p:nvSpPr>
        <p:spPr/>
        <p:txBody>
          <a:bodyPr/>
          <a:lstStyle>
            <a:lvl1pPr>
              <a:defRPr/>
            </a:lvl1pPr>
          </a:lstStyle>
          <a:p>
            <a:pPr>
              <a:defRPr/>
            </a:pPr>
            <a:fld id="{B88069E6-1A52-4857-8B93-FFB4BD37F745}" type="slidenum">
              <a:rPr lang="zh-CN" altLang="en-US"/>
              <a:pPr>
                <a:defRPr/>
              </a:pPr>
              <a:t>‹#›</a:t>
            </a:fld>
            <a:endParaRPr lang="en-US" altLang="zh-CN"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lvl1pPr>
              <a:defRPr/>
            </a:lvl1pPr>
          </a:lstStyle>
          <a:p>
            <a:pPr>
              <a:defRPr/>
            </a:pPr>
            <a:fld id="{98C4CB35-4009-4DF5-9C7E-F4ED50F84E3D}" type="slidenum">
              <a:rPr lang="zh-CN" altLang="en-US"/>
              <a:pPr>
                <a:defRPr/>
              </a:pPr>
              <a:t>‹#›</a:t>
            </a:fld>
            <a:endParaRPr lang="en-US" altLang="zh-CN"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7" descr="1111111"/>
          <p:cNvPicPr>
            <a:picLocks noChangeAspect="1" noChangeArrowheads="1"/>
          </p:cNvPicPr>
          <p:nvPr/>
        </p:nvPicPr>
        <p:blipFill>
          <a:blip r:embed="rId14"/>
          <a:srcRect/>
          <a:stretch>
            <a:fillRect/>
          </a:stretch>
        </p:blipFill>
        <p:spPr bwMode="auto">
          <a:xfrm>
            <a:off x="0" y="0"/>
            <a:ext cx="12207875" cy="6858000"/>
          </a:xfrm>
          <a:prstGeom prst="rect">
            <a:avLst/>
          </a:prstGeom>
          <a:noFill/>
          <a:ln w="9525">
            <a:noFill/>
            <a:miter lim="800000"/>
            <a:headEnd/>
            <a:tailEnd/>
          </a:ln>
        </p:spPr>
      </p:pic>
      <p:sp>
        <p:nvSpPr>
          <p:cNvPr id="1027" name="Rectangle 3"/>
          <p:cNvSpPr>
            <a:spLocks noGrp="1" noChangeArrowheads="1"/>
          </p:cNvSpPr>
          <p:nvPr>
            <p:ph type="title"/>
          </p:nvPr>
        </p:nvSpPr>
        <p:spPr bwMode="black">
          <a:xfrm>
            <a:off x="2286000" y="1071563"/>
            <a:ext cx="7954963" cy="7874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演示标题区</a:t>
            </a:r>
          </a:p>
        </p:txBody>
      </p:sp>
      <p:sp>
        <p:nvSpPr>
          <p:cNvPr id="1028" name="Rectangle 4"/>
          <p:cNvSpPr>
            <a:spLocks noGrp="1" noChangeArrowheads="1"/>
          </p:cNvSpPr>
          <p:nvPr>
            <p:ph type="body" idx="1"/>
          </p:nvPr>
        </p:nvSpPr>
        <p:spPr bwMode="black">
          <a:xfrm>
            <a:off x="719138" y="1644650"/>
            <a:ext cx="10744200" cy="4460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一级标题</a:t>
            </a:r>
          </a:p>
          <a:p>
            <a:pPr lvl="1"/>
            <a:r>
              <a:rPr lang="zh-CN" altLang="en-US" smtClean="0"/>
              <a:t>二级标题</a:t>
            </a:r>
          </a:p>
          <a:p>
            <a:pPr lvl="2"/>
            <a:r>
              <a:rPr lang="zh-CN" altLang="en-US" smtClean="0"/>
              <a:t>三级标题</a:t>
            </a:r>
          </a:p>
          <a:p>
            <a:pPr lvl="3"/>
            <a:r>
              <a:rPr lang="zh-CN" altLang="en-US" smtClean="0"/>
              <a:t>四级标题</a:t>
            </a:r>
          </a:p>
          <a:p>
            <a:pPr lvl="4"/>
            <a:r>
              <a:rPr lang="zh-CN" altLang="en-US" smtClean="0"/>
              <a:t>五级标题</a:t>
            </a:r>
          </a:p>
        </p:txBody>
      </p:sp>
      <p:sp>
        <p:nvSpPr>
          <p:cNvPr id="8" name="Text Box 7"/>
          <p:cNvSpPr txBox="1">
            <a:spLocks noChangeArrowheads="1"/>
          </p:cNvSpPr>
          <p:nvPr/>
        </p:nvSpPr>
        <p:spPr bwMode="auto">
          <a:xfrm>
            <a:off x="7874000" y="6619875"/>
            <a:ext cx="3560763" cy="230188"/>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altLang="zh-CN" sz="900" dirty="0">
                <a:solidFill>
                  <a:schemeClr val="bg1"/>
                </a:solidFill>
                <a:latin typeface="Arial Unicode MS" pitchFamily="34" charset="-122"/>
                <a:ea typeface="Arial Unicode MS" pitchFamily="34" charset="-122"/>
                <a:cs typeface="Arial Unicode MS" pitchFamily="34" charset="-122"/>
              </a:rPr>
              <a:t>Copyright </a:t>
            </a:r>
            <a:r>
              <a:rPr lang="en-US" altLang="zh-CN" sz="900" b="1" dirty="0">
                <a:solidFill>
                  <a:schemeClr val="bg1"/>
                </a:solidFill>
                <a:latin typeface="Arial Unicode MS" pitchFamily="34" charset="-122"/>
                <a:ea typeface="Arial Unicode MS" pitchFamily="34" charset="-122"/>
                <a:cs typeface="Arial Unicode MS" pitchFamily="34" charset="-122"/>
              </a:rPr>
              <a:t>©</a:t>
            </a:r>
            <a:r>
              <a:rPr lang="en-US" altLang="zh-CN" sz="900" dirty="0">
                <a:solidFill>
                  <a:schemeClr val="bg1"/>
                </a:solidFill>
                <a:latin typeface="Arial Unicode MS" pitchFamily="34" charset="-122"/>
                <a:ea typeface="Arial Unicode MS" pitchFamily="34" charset="-122"/>
                <a:cs typeface="Arial Unicode MS" pitchFamily="34" charset="-122"/>
              </a:rPr>
              <a:t> 2009 Northwest University EMBA</a:t>
            </a:r>
          </a:p>
        </p:txBody>
      </p:sp>
      <p:sp>
        <p:nvSpPr>
          <p:cNvPr id="4105" name="Rectangle 9"/>
          <p:cNvSpPr>
            <a:spLocks noChangeArrowheads="1"/>
          </p:cNvSpPr>
          <p:nvPr/>
        </p:nvSpPr>
        <p:spPr bwMode="auto">
          <a:xfrm>
            <a:off x="695325" y="6537325"/>
            <a:ext cx="10753725" cy="320675"/>
          </a:xfrm>
          <a:prstGeom prst="rect">
            <a:avLst/>
          </a:prstGeom>
          <a:solidFill>
            <a:srgbClr val="008000"/>
          </a:solidFill>
          <a:ln w="9525" algn="ctr">
            <a:solidFill>
              <a:srgbClr val="008000"/>
            </a:solidFill>
            <a:miter lim="800000"/>
            <a:headEnd/>
            <a:tailEnd/>
          </a:ln>
        </p:spPr>
        <p:txBody>
          <a:bodyPr wrap="none" anchor="ctr"/>
          <a:lstStyle/>
          <a:p>
            <a:pPr>
              <a:spcAft>
                <a:spcPct val="20000"/>
              </a:spcAft>
              <a:buClr>
                <a:srgbClr val="228A88"/>
              </a:buClr>
              <a:buFont typeface="Wingdings 2" pitchFamily="18" charset="2"/>
              <a:buNone/>
              <a:defRPr/>
            </a:pPr>
            <a:endParaRPr lang="zh-CN" altLang="en-US">
              <a:latin typeface="Arial" pitchFamily="34" charset="0"/>
              <a:ea typeface="宋体" pitchFamily="2" charset="-122"/>
            </a:endParaRPr>
          </a:p>
        </p:txBody>
      </p:sp>
      <p:sp>
        <p:nvSpPr>
          <p:cNvPr id="4109" name="Line 13"/>
          <p:cNvSpPr>
            <a:spLocks noChangeShapeType="1"/>
          </p:cNvSpPr>
          <p:nvPr/>
        </p:nvSpPr>
        <p:spPr bwMode="auto">
          <a:xfrm>
            <a:off x="704850" y="836613"/>
            <a:ext cx="10752138" cy="0"/>
          </a:xfrm>
          <a:prstGeom prst="line">
            <a:avLst/>
          </a:prstGeom>
          <a:noFill/>
          <a:ln w="19050">
            <a:solidFill>
              <a:schemeClr val="bg2"/>
            </a:solidFill>
            <a:round/>
            <a:headEnd/>
            <a:tailEnd/>
          </a:ln>
          <a:effectLst/>
        </p:spPr>
        <p:txBody>
          <a:bodyPr anchor="ctr"/>
          <a:lstStyle/>
          <a:p>
            <a:pPr>
              <a:spcAft>
                <a:spcPct val="20000"/>
              </a:spcAft>
              <a:buClr>
                <a:srgbClr val="228A88"/>
              </a:buClr>
              <a:buFont typeface="Wingdings 2" pitchFamily="18" charset="2"/>
              <a:buNone/>
              <a:defRPr/>
            </a:pPr>
            <a:endParaRPr lang="zh-CN" altLang="en-US">
              <a:latin typeface="Arial" pitchFamily="34" charset="0"/>
              <a:ea typeface="宋体" pitchFamily="2" charset="-122"/>
            </a:endParaRPr>
          </a:p>
        </p:txBody>
      </p:sp>
      <p:sp>
        <p:nvSpPr>
          <p:cNvPr id="12" name="灯片编号占位符 4"/>
          <p:cNvSpPr>
            <a:spLocks noGrp="1"/>
          </p:cNvSpPr>
          <p:nvPr>
            <p:ph type="sldNum" sz="quarter" idx="4"/>
          </p:nvPr>
        </p:nvSpPr>
        <p:spPr>
          <a:xfrm>
            <a:off x="1127125" y="6591300"/>
            <a:ext cx="2540000" cy="266700"/>
          </a:xfrm>
          <a:prstGeom prst="rect">
            <a:avLst/>
          </a:prstGeom>
        </p:spPr>
        <p:txBody>
          <a:bodyPr/>
          <a:lstStyle>
            <a:lvl1pPr>
              <a:spcAft>
                <a:spcPct val="20000"/>
              </a:spcAft>
              <a:buClr>
                <a:srgbClr val="228A88"/>
              </a:buClr>
              <a:buFont typeface="Wingdings 2" pitchFamily="18" charset="2"/>
              <a:buNone/>
              <a:defRPr sz="1200">
                <a:solidFill>
                  <a:schemeClr val="bg1"/>
                </a:solidFill>
                <a:latin typeface="Arial" pitchFamily="34" charset="0"/>
                <a:ea typeface="宋体" pitchFamily="2" charset="-122"/>
              </a:defRPr>
            </a:lvl1pPr>
          </a:lstStyle>
          <a:p>
            <a:pPr>
              <a:defRPr/>
            </a:pPr>
            <a:fld id="{2A11D800-C998-4396-AE40-983ECC37EE24}" type="slidenum">
              <a:rPr lang="zh-CN" altLang="en-US"/>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805" r:id="rId1"/>
    <p:sldLayoutId id="2147483782" r:id="rId2"/>
    <p:sldLayoutId id="2147483781" r:id="rId3"/>
    <p:sldLayoutId id="2147483806" r:id="rId4"/>
    <p:sldLayoutId id="2147483780" r:id="rId5"/>
    <p:sldLayoutId id="2147483779" r:id="rId6"/>
    <p:sldLayoutId id="2147483778" r:id="rId7"/>
    <p:sldLayoutId id="2147483777" r:id="rId8"/>
    <p:sldLayoutId id="2147483776" r:id="rId9"/>
    <p:sldLayoutId id="2147483775" r:id="rId10"/>
    <p:sldLayoutId id="2147483774" r:id="rId11"/>
    <p:sldLayoutId id="2147483773" r:id="rId12"/>
  </p:sldLayoutIdLst>
  <p:transition>
    <p:fade/>
  </p:transition>
  <p:timing>
    <p:tnLst>
      <p:par>
        <p:cTn id="1" dur="indefinite" restart="never" nodeType="tmRoot"/>
      </p:par>
    </p:tnLst>
  </p:timing>
  <p:txStyles>
    <p:titleStyle>
      <a:lvl1pPr algn="r" rtl="0" eaLnBrk="0" fontAlgn="base" hangingPunct="0">
        <a:lnSpc>
          <a:spcPct val="90000"/>
        </a:lnSpc>
        <a:spcBef>
          <a:spcPct val="0"/>
        </a:spcBef>
        <a:spcAft>
          <a:spcPct val="0"/>
        </a:spcAft>
        <a:defRPr sz="2800">
          <a:solidFill>
            <a:srgbClr val="DA251B"/>
          </a:solidFill>
          <a:latin typeface="+mj-lt"/>
          <a:ea typeface="+mj-ea"/>
          <a:cs typeface="+mj-cs"/>
        </a:defRPr>
      </a:lvl1pPr>
      <a:lvl2pPr algn="r" rtl="0" eaLnBrk="0" fontAlgn="base" hangingPunct="0">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2pPr>
      <a:lvl3pPr algn="r" rtl="0" eaLnBrk="0" fontAlgn="base" hangingPunct="0">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3pPr>
      <a:lvl4pPr algn="r" rtl="0" eaLnBrk="0" fontAlgn="base" hangingPunct="0">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4pPr>
      <a:lvl5pPr algn="r" rtl="0" eaLnBrk="0" fontAlgn="base" hangingPunct="0">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5pPr>
      <a:lvl6pPr marL="457200" algn="r" rtl="0" eaLnBrk="1" fontAlgn="base" hangingPunct="1">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6pPr>
      <a:lvl7pPr marL="914400" algn="r" rtl="0" eaLnBrk="1" fontAlgn="base" hangingPunct="1">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7pPr>
      <a:lvl8pPr marL="1371600" algn="r" rtl="0" eaLnBrk="1" fontAlgn="base" hangingPunct="1">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8pPr>
      <a:lvl9pPr marL="1828800" algn="r" rtl="0" eaLnBrk="1" fontAlgn="base" hangingPunct="1">
        <a:lnSpc>
          <a:spcPct val="90000"/>
        </a:lnSpc>
        <a:spcBef>
          <a:spcPct val="0"/>
        </a:spcBef>
        <a:spcAft>
          <a:spcPct val="0"/>
        </a:spcAft>
        <a:defRPr sz="2800">
          <a:solidFill>
            <a:srgbClr val="DA251B"/>
          </a:solidFill>
          <a:latin typeface="Arial" pitchFamily="34" charset="0"/>
          <a:ea typeface="黑体" pitchFamily="2" charset="-122"/>
          <a:cs typeface="Arial" pitchFamily="34" charset="0"/>
        </a:defRPr>
      </a:lvl9pPr>
    </p:titleStyle>
    <p:bodyStyle>
      <a:lvl1pPr marL="400050" indent="-400050" algn="l" rtl="0" eaLnBrk="0" fontAlgn="base" hangingPunct="0">
        <a:spcBef>
          <a:spcPct val="0"/>
        </a:spcBef>
        <a:spcAft>
          <a:spcPct val="20000"/>
        </a:spcAft>
        <a:buClr>
          <a:srgbClr val="DA251B"/>
        </a:buClr>
        <a:buFont typeface="Wingdings 2" pitchFamily="18" charset="2"/>
        <a:buChar char="³"/>
        <a:defRPr sz="2000">
          <a:solidFill>
            <a:srgbClr val="DA251B"/>
          </a:solidFill>
          <a:latin typeface="+mn-lt"/>
          <a:ea typeface="+mn-ea"/>
          <a:cs typeface="+mn-cs"/>
        </a:defRPr>
      </a:lvl1pPr>
      <a:lvl2pPr marL="914400" indent="-400050" algn="l" rtl="0" eaLnBrk="0" fontAlgn="base" hangingPunct="0">
        <a:spcBef>
          <a:spcPct val="0"/>
        </a:spcBef>
        <a:spcAft>
          <a:spcPct val="20000"/>
        </a:spcAft>
        <a:buClr>
          <a:srgbClr val="DA251B"/>
        </a:buClr>
        <a:buFont typeface="Wingdings 2" pitchFamily="18" charset="2"/>
        <a:buChar char="²"/>
        <a:defRPr sz="2000">
          <a:solidFill>
            <a:schemeClr val="tx1"/>
          </a:solidFill>
          <a:latin typeface="+mn-lt"/>
          <a:ea typeface="+mn-ea"/>
          <a:cs typeface="+mn-cs"/>
        </a:defRPr>
      </a:lvl2pPr>
      <a:lvl3pPr marL="1377950" indent="-349250" algn="l" rtl="0" eaLnBrk="0" fontAlgn="base" hangingPunct="0">
        <a:spcBef>
          <a:spcPct val="0"/>
        </a:spcBef>
        <a:spcAft>
          <a:spcPct val="20000"/>
        </a:spcAft>
        <a:buClr>
          <a:srgbClr val="DA251B"/>
        </a:buClr>
        <a:buFont typeface="Wingdings 2" pitchFamily="18" charset="2"/>
        <a:buChar char="±"/>
        <a:defRPr sz="2400">
          <a:solidFill>
            <a:schemeClr val="tx1"/>
          </a:solidFill>
          <a:latin typeface="+mn-lt"/>
          <a:ea typeface="+mn-ea"/>
          <a:cs typeface="+mn-cs"/>
        </a:defRPr>
      </a:lvl3pPr>
      <a:lvl4pPr marL="1885950" indent="-342900" algn="l" rtl="0" eaLnBrk="0" fontAlgn="base" hangingPunct="0">
        <a:spcBef>
          <a:spcPct val="0"/>
        </a:spcBef>
        <a:spcAft>
          <a:spcPct val="20000"/>
        </a:spcAft>
        <a:buClr>
          <a:srgbClr val="DA251B"/>
        </a:buClr>
        <a:buFont typeface="Wingdings 2" pitchFamily="18" charset="2"/>
        <a:buChar char="°"/>
        <a:defRPr sz="2000">
          <a:solidFill>
            <a:schemeClr val="tx1"/>
          </a:solidFill>
          <a:latin typeface="+mn-lt"/>
          <a:ea typeface="+mn-ea"/>
          <a:cs typeface="+mn-cs"/>
        </a:defRPr>
      </a:lvl4pPr>
      <a:lvl5pPr marL="2349500" indent="-349250" algn="l" rtl="0" eaLnBrk="0" fontAlgn="base" hangingPunct="0">
        <a:spcBef>
          <a:spcPct val="0"/>
        </a:spcBef>
        <a:spcAft>
          <a:spcPct val="20000"/>
        </a:spcAft>
        <a:buClr>
          <a:srgbClr val="DA251B"/>
        </a:buClr>
        <a:buFont typeface="Wingdings 2" pitchFamily="18" charset="2"/>
        <a:buChar char="¯"/>
        <a:defRPr sz="2000">
          <a:solidFill>
            <a:schemeClr val="tx1"/>
          </a:solidFill>
          <a:latin typeface="+mn-lt"/>
          <a:ea typeface="+mn-ea"/>
          <a:cs typeface="+mn-cs"/>
        </a:defRPr>
      </a:lvl5pPr>
      <a:lvl6pPr marL="2806700" indent="-349250" algn="l" rtl="0" eaLnBrk="1" fontAlgn="base" hangingPunct="1">
        <a:spcBef>
          <a:spcPct val="0"/>
        </a:spcBef>
        <a:spcAft>
          <a:spcPct val="20000"/>
        </a:spcAft>
        <a:buClr>
          <a:srgbClr val="DA251B"/>
        </a:buClr>
        <a:buFont typeface="Wingdings 2" pitchFamily="18" charset="2"/>
        <a:buChar char="¯"/>
        <a:defRPr>
          <a:solidFill>
            <a:schemeClr val="tx1"/>
          </a:solidFill>
          <a:latin typeface="+mn-lt"/>
          <a:ea typeface="+mn-ea"/>
          <a:cs typeface="+mn-cs"/>
        </a:defRPr>
      </a:lvl6pPr>
      <a:lvl7pPr marL="3263900" indent="-349250" algn="l" rtl="0" eaLnBrk="1" fontAlgn="base" hangingPunct="1">
        <a:spcBef>
          <a:spcPct val="0"/>
        </a:spcBef>
        <a:spcAft>
          <a:spcPct val="20000"/>
        </a:spcAft>
        <a:buClr>
          <a:srgbClr val="DA251B"/>
        </a:buClr>
        <a:buFont typeface="Wingdings 2" pitchFamily="18" charset="2"/>
        <a:buChar char="¯"/>
        <a:defRPr>
          <a:solidFill>
            <a:schemeClr val="tx1"/>
          </a:solidFill>
          <a:latin typeface="+mn-lt"/>
          <a:ea typeface="+mn-ea"/>
          <a:cs typeface="+mn-cs"/>
        </a:defRPr>
      </a:lvl7pPr>
      <a:lvl8pPr marL="3721100" indent="-349250" algn="l" rtl="0" eaLnBrk="1" fontAlgn="base" hangingPunct="1">
        <a:spcBef>
          <a:spcPct val="0"/>
        </a:spcBef>
        <a:spcAft>
          <a:spcPct val="20000"/>
        </a:spcAft>
        <a:buClr>
          <a:srgbClr val="DA251B"/>
        </a:buClr>
        <a:buFont typeface="Wingdings 2" pitchFamily="18" charset="2"/>
        <a:buChar char="¯"/>
        <a:defRPr>
          <a:solidFill>
            <a:schemeClr val="tx1"/>
          </a:solidFill>
          <a:latin typeface="+mn-lt"/>
          <a:ea typeface="+mn-ea"/>
          <a:cs typeface="+mn-cs"/>
        </a:defRPr>
      </a:lvl8pPr>
      <a:lvl9pPr marL="4178300" indent="-349250" algn="l" rtl="0" eaLnBrk="1" fontAlgn="base" hangingPunct="1">
        <a:spcBef>
          <a:spcPct val="0"/>
        </a:spcBef>
        <a:spcAft>
          <a:spcPct val="20000"/>
        </a:spcAft>
        <a:buClr>
          <a:srgbClr val="DA251B"/>
        </a:buClr>
        <a:buFont typeface="Wingdings 2" pitchFamily="18" charset="2"/>
        <a:buChar char="¯"/>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4339" name="文本占位符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宋体" charset="-122"/>
              </a:defRPr>
            </a:lvl1pPr>
          </a:lstStyle>
          <a:p>
            <a:pPr>
              <a:defRPr/>
            </a:pPr>
            <a:fld id="{59EE9752-236D-40A2-A864-050DB65DA628}" type="datetimeFigureOut">
              <a:rPr lang="zh-CN" altLang="en-US"/>
              <a:pPr>
                <a:defRPr/>
              </a:pPr>
              <a:t>2015/8/19</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宋体" charset="-122"/>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宋体" charset="-122"/>
              </a:defRPr>
            </a:lvl1pPr>
          </a:lstStyle>
          <a:p>
            <a:pPr>
              <a:defRPr/>
            </a:pPr>
            <a:fld id="{81DE3015-1B47-4640-9DD6-33B6BF87B7A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93" r:id="rId1"/>
    <p:sldLayoutId id="2147483792" r:id="rId2"/>
    <p:sldLayoutId id="2147483791" r:id="rId3"/>
    <p:sldLayoutId id="2147483790" r:id="rId4"/>
    <p:sldLayoutId id="2147483789" r:id="rId5"/>
    <p:sldLayoutId id="2147483788" r:id="rId6"/>
    <p:sldLayoutId id="2147483787" r:id="rId7"/>
    <p:sldLayoutId id="2147483786" r:id="rId8"/>
    <p:sldLayoutId id="2147483785" r:id="rId9"/>
    <p:sldLayoutId id="2147483784" r:id="rId10"/>
    <p:sldLayoutId id="21474837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6626"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6627" name="文本占位符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spcAft>
                <a:spcPct val="20000"/>
              </a:spcAft>
              <a:buClr>
                <a:srgbClr val="228A88"/>
              </a:buClr>
              <a:buFont typeface="Wingdings 2" pitchFamily="18" charset="2"/>
              <a:buNone/>
              <a:defRPr sz="1200">
                <a:solidFill>
                  <a:schemeClr val="tx1">
                    <a:tint val="75000"/>
                  </a:schemeClr>
                </a:solidFill>
                <a:latin typeface="Arial" pitchFamily="34" charset="0"/>
                <a:ea typeface="宋体" pitchFamily="2" charset="-122"/>
                <a:cs typeface="Arial" pitchFamily="34" charset="0"/>
              </a:defRPr>
            </a:lvl1pPr>
          </a:lstStyle>
          <a:p>
            <a:pPr>
              <a:defRPr/>
            </a:pPr>
            <a:fld id="{DF92B7B0-4258-46B2-9D11-D49FD32B9908}" type="datetimeFigureOut">
              <a:rPr lang="zh-CN" altLang="en-US"/>
              <a:pPr>
                <a:defRPr/>
              </a:pPr>
              <a:t>2015/8/19</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spcAft>
                <a:spcPct val="20000"/>
              </a:spcAft>
              <a:buClr>
                <a:srgbClr val="228A88"/>
              </a:buClr>
              <a:buFont typeface="Wingdings 2" pitchFamily="18" charset="2"/>
              <a:buNone/>
              <a:defRPr sz="1200">
                <a:solidFill>
                  <a:schemeClr val="tx1">
                    <a:tint val="75000"/>
                  </a:schemeClr>
                </a:solidFill>
                <a:latin typeface="Arial" pitchFamily="34" charset="0"/>
                <a:ea typeface="宋体" pitchFamily="2" charset="-122"/>
                <a:cs typeface="Arial" pitchFamily="34" charset="0"/>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spcAft>
                <a:spcPct val="20000"/>
              </a:spcAft>
              <a:buClr>
                <a:srgbClr val="228A88"/>
              </a:buClr>
              <a:buFont typeface="Wingdings 2" pitchFamily="18" charset="2"/>
              <a:buNone/>
              <a:defRPr sz="1200">
                <a:solidFill>
                  <a:schemeClr val="tx1">
                    <a:tint val="75000"/>
                  </a:schemeClr>
                </a:solidFill>
                <a:latin typeface="Arial" pitchFamily="34" charset="0"/>
                <a:ea typeface="宋体" pitchFamily="2" charset="-122"/>
                <a:cs typeface="Arial" pitchFamily="34" charset="0"/>
              </a:defRPr>
            </a:lvl1pPr>
          </a:lstStyle>
          <a:p>
            <a:pPr>
              <a:defRPr/>
            </a:pPr>
            <a:fld id="{E9F21000-2360-44CC-874E-4DE83A003F9E}" type="slidenum">
              <a:rPr lang="zh-CN" altLang="en-US"/>
              <a:pPr>
                <a:defRPr/>
              </a:pPr>
              <a:t>‹#›</a:t>
            </a:fld>
            <a:endParaRPr lang="zh-CN" altLang="en-US"/>
          </a:p>
        </p:txBody>
      </p:sp>
      <p:pic>
        <p:nvPicPr>
          <p:cNvPr id="26631" name="Picture 6" descr="1111111"/>
          <p:cNvPicPr>
            <a:picLocks noChangeAspect="1" noChangeArrowheads="1"/>
          </p:cNvPicPr>
          <p:nvPr/>
        </p:nvPicPr>
        <p:blipFill>
          <a:blip r:embed="rId13"/>
          <a:srcRect/>
          <a:stretch>
            <a:fillRect/>
          </a:stretch>
        </p:blipFill>
        <p:spPr bwMode="auto">
          <a:xfrm>
            <a:off x="-6350" y="0"/>
            <a:ext cx="12209463" cy="6858000"/>
          </a:xfrm>
          <a:prstGeom prst="rect">
            <a:avLst/>
          </a:prstGeom>
          <a:noFill/>
          <a:ln w="9525">
            <a:noFill/>
            <a:miter lim="800000"/>
            <a:headEnd/>
            <a:tailEnd/>
          </a:ln>
        </p:spPr>
      </p:pic>
      <p:pic>
        <p:nvPicPr>
          <p:cNvPr id="26632" name="Picture 8" descr="CAPCE9PV"/>
          <p:cNvPicPr>
            <a:picLocks noChangeAspect="1" noChangeArrowheads="1"/>
          </p:cNvPicPr>
          <p:nvPr/>
        </p:nvPicPr>
        <p:blipFill>
          <a:blip r:embed="rId14"/>
          <a:srcRect/>
          <a:stretch>
            <a:fillRect/>
          </a:stretch>
        </p:blipFill>
        <p:spPr bwMode="auto">
          <a:xfrm>
            <a:off x="-7938" y="1268413"/>
            <a:ext cx="12214226" cy="4321175"/>
          </a:xfrm>
          <a:prstGeom prst="rect">
            <a:avLst/>
          </a:prstGeom>
          <a:noFill/>
          <a:ln w="9525">
            <a:noFill/>
            <a:miter lim="800000"/>
            <a:headEnd/>
            <a:tailEnd/>
          </a:ln>
        </p:spPr>
      </p:pic>
      <p:sp>
        <p:nvSpPr>
          <p:cNvPr id="9" name="Text Box 7"/>
          <p:cNvSpPr txBox="1">
            <a:spLocks noChangeArrowheads="1"/>
          </p:cNvSpPr>
          <p:nvPr/>
        </p:nvSpPr>
        <p:spPr bwMode="auto">
          <a:xfrm>
            <a:off x="8286750" y="6429375"/>
            <a:ext cx="3560763" cy="230188"/>
          </a:xfrm>
          <a:prstGeom prst="rect">
            <a:avLst/>
          </a:prstGeom>
          <a:noFill/>
          <a:ln w="9525">
            <a:noFill/>
            <a:miter lim="800000"/>
            <a:headEnd/>
            <a:tailEnd/>
          </a:ln>
        </p:spPr>
        <p:txBody>
          <a:bodyPr>
            <a:spAutoFit/>
          </a:bodyPr>
          <a:lstStyle/>
          <a:p>
            <a:pPr>
              <a:spcBef>
                <a:spcPct val="50000"/>
              </a:spcBef>
              <a:defRPr/>
            </a:pPr>
            <a:r>
              <a:rPr lang="en-US" altLang="zh-CN" sz="900" dirty="0">
                <a:latin typeface="Arial Unicode MS" pitchFamily="34" charset="-122"/>
                <a:ea typeface="Arial Unicode MS" pitchFamily="34" charset="-122"/>
                <a:cs typeface="Arial Unicode MS" pitchFamily="34" charset="-122"/>
              </a:rPr>
              <a:t>Copyright </a:t>
            </a:r>
            <a:r>
              <a:rPr lang="en-US" altLang="zh-CN" sz="900" b="1" dirty="0">
                <a:latin typeface="Arial Unicode MS" pitchFamily="34" charset="-122"/>
                <a:ea typeface="Arial Unicode MS" pitchFamily="34" charset="-122"/>
                <a:cs typeface="Arial Unicode MS" pitchFamily="34" charset="-122"/>
              </a:rPr>
              <a:t>©</a:t>
            </a:r>
            <a:r>
              <a:rPr lang="en-US" altLang="zh-CN" sz="900" dirty="0">
                <a:latin typeface="Arial Unicode MS" pitchFamily="34" charset="-122"/>
                <a:ea typeface="Arial Unicode MS" pitchFamily="34" charset="-122"/>
                <a:cs typeface="Arial Unicode MS" pitchFamily="34" charset="-122"/>
              </a:rPr>
              <a:t> 2010 </a:t>
            </a:r>
            <a:r>
              <a:rPr lang="en-US" altLang="zh-CN" sz="900" dirty="0" err="1">
                <a:latin typeface="Arial Unicode MS" pitchFamily="34" charset="-122"/>
                <a:ea typeface="Arial Unicode MS" pitchFamily="34" charset="-122"/>
                <a:cs typeface="Arial Unicode MS" pitchFamily="34" charset="-122"/>
              </a:rPr>
              <a:t>LONGi</a:t>
            </a:r>
            <a:r>
              <a:rPr lang="en-US" altLang="zh-CN" sz="900" dirty="0">
                <a:latin typeface="Arial Unicode MS" pitchFamily="34" charset="-122"/>
                <a:ea typeface="Arial Unicode MS" pitchFamily="34" charset="-122"/>
                <a:cs typeface="Arial Unicode MS" pitchFamily="34" charset="-122"/>
              </a:rPr>
              <a:t> SILICON MATERIAL</a:t>
            </a:r>
          </a:p>
        </p:txBody>
      </p:sp>
      <p:sp>
        <p:nvSpPr>
          <p:cNvPr id="10" name="副标题 2"/>
          <p:cNvSpPr txBox="1">
            <a:spLocks/>
          </p:cNvSpPr>
          <p:nvPr/>
        </p:nvSpPr>
        <p:spPr>
          <a:xfrm>
            <a:off x="8882063" y="517525"/>
            <a:ext cx="2974975" cy="285750"/>
          </a:xfrm>
          <a:prstGeom prst="rect">
            <a:avLst/>
          </a:prstGeom>
        </p:spPr>
        <p:txBody>
          <a:bodyPr/>
          <a:lstStyle/>
          <a:p>
            <a:pPr algn="ctr">
              <a:spcBef>
                <a:spcPct val="20000"/>
              </a:spcBef>
              <a:buFont typeface="Arial" pitchFamily="34" charset="0"/>
              <a:buNone/>
              <a:defRPr/>
            </a:pPr>
            <a:r>
              <a:rPr lang="en-US" altLang="zh-CN" sz="1400" i="1" dirty="0">
                <a:solidFill>
                  <a:schemeClr val="tx1">
                    <a:lumMod val="85000"/>
                    <a:lumOff val="15000"/>
                  </a:schemeClr>
                </a:solidFill>
                <a:latin typeface="Arial" pitchFamily="34" charset="0"/>
                <a:ea typeface="宋体" pitchFamily="2" charset="-122"/>
                <a:cs typeface="Arial" pitchFamily="34" charset="0"/>
              </a:rPr>
              <a:t>www.longi-silicon.com</a:t>
            </a:r>
          </a:p>
        </p:txBody>
      </p:sp>
      <p:pic>
        <p:nvPicPr>
          <p:cNvPr id="26635" name="Picture 12" descr="D:\Backup\我的文档\最近常用的\logo拆\logo+理念彩色.gif"/>
          <p:cNvPicPr>
            <a:picLocks noChangeAspect="1" noChangeArrowheads="1"/>
          </p:cNvPicPr>
          <p:nvPr/>
        </p:nvPicPr>
        <p:blipFill>
          <a:blip r:embed="rId15"/>
          <a:srcRect/>
          <a:stretch>
            <a:fillRect/>
          </a:stretch>
        </p:blipFill>
        <p:spPr bwMode="auto">
          <a:xfrm>
            <a:off x="666750" y="447675"/>
            <a:ext cx="2762250" cy="4810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4" r:id="rId1"/>
    <p:sldLayoutId id="2147483803" r:id="rId2"/>
    <p:sldLayoutId id="2147483802" r:id="rId3"/>
    <p:sldLayoutId id="2147483801" r:id="rId4"/>
    <p:sldLayoutId id="2147483800" r:id="rId5"/>
    <p:sldLayoutId id="2147483799" r:id="rId6"/>
    <p:sldLayoutId id="2147483798" r:id="rId7"/>
    <p:sldLayoutId id="2147483797" r:id="rId8"/>
    <p:sldLayoutId id="2147483796" r:id="rId9"/>
    <p:sldLayoutId id="2147483795" r:id="rId10"/>
    <p:sldLayoutId id="21474837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hyperlink" Target="http://baike.baidu.com/view/16684.htm"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bwMode="auto">
          <a:xfrm>
            <a:off x="-25400" y="1177925"/>
            <a:ext cx="12311063" cy="785813"/>
          </a:xfrm>
          <a:prstGeom prst="rect">
            <a:avLst/>
          </a:prstGeom>
          <a:solidFill>
            <a:srgbClr val="DA251B"/>
          </a:solidFill>
          <a:ln w="9525" cap="flat" cmpd="sng" algn="ctr">
            <a:solidFill>
              <a:schemeClr val="bg1"/>
            </a:solidFill>
            <a:prstDash val="solid"/>
            <a:round/>
            <a:headEnd type="none" w="med" len="med"/>
            <a:tailEnd type="none" w="med" len="med"/>
          </a:ln>
          <a:effectLst/>
        </p:spPr>
        <p:txBody>
          <a:bodyPr anchor="ctr"/>
          <a:lstStyle/>
          <a:p>
            <a:pPr marL="400050" indent="-400050">
              <a:spcAft>
                <a:spcPct val="20000"/>
              </a:spcAft>
              <a:buClr>
                <a:srgbClr val="228A88"/>
              </a:buClr>
              <a:buFont typeface="Wingdings 2" pitchFamily="18" charset="2"/>
              <a:buNone/>
              <a:defRPr/>
            </a:pPr>
            <a:endParaRPr lang="zh-CN" altLang="en-US" dirty="0">
              <a:ln>
                <a:solidFill>
                  <a:schemeClr val="bg1"/>
                </a:solidFill>
              </a:ln>
              <a:solidFill>
                <a:srgbClr val="CC3300"/>
              </a:solidFill>
              <a:latin typeface="Arial" pitchFamily="34" charset="0"/>
              <a:ea typeface="宋体" pitchFamily="2" charset="-122"/>
            </a:endParaRPr>
          </a:p>
        </p:txBody>
      </p:sp>
      <p:sp>
        <p:nvSpPr>
          <p:cNvPr id="62" name="TextBox 61"/>
          <p:cNvSpPr txBox="1">
            <a:spLocks noChangeArrowheads="1"/>
          </p:cNvSpPr>
          <p:nvPr/>
        </p:nvSpPr>
        <p:spPr bwMode="auto">
          <a:xfrm>
            <a:off x="7096125" y="785813"/>
            <a:ext cx="4467225" cy="708025"/>
          </a:xfrm>
          <a:prstGeom prst="rect">
            <a:avLst/>
          </a:prstGeom>
          <a:noFill/>
          <a:ln w="9525">
            <a:noFill/>
            <a:miter lim="800000"/>
            <a:headEnd/>
            <a:tailEnd/>
          </a:ln>
        </p:spPr>
        <p:txBody>
          <a:bodyPr wrap="none">
            <a:spAutoFit/>
          </a:bodyPr>
          <a:lstStyle/>
          <a:p>
            <a:pPr algn="r"/>
            <a:r>
              <a:rPr lang="zh-CN" altLang="en-US" b="1">
                <a:latin typeface="微软雅黑" pitchFamily="34" charset="-122"/>
                <a:ea typeface="微软雅黑" pitchFamily="34" charset="-122"/>
              </a:rPr>
              <a:t>西安隆基清洁能源有限公司</a:t>
            </a:r>
            <a:endParaRPr lang="en-US" altLang="zh-CN" b="1">
              <a:latin typeface="微软雅黑" pitchFamily="34" charset="-122"/>
              <a:ea typeface="微软雅黑" pitchFamily="34" charset="-122"/>
            </a:endParaRPr>
          </a:p>
          <a:p>
            <a:pPr algn="r"/>
            <a:r>
              <a:rPr lang="en-US" altLang="zh-CN" b="1">
                <a:latin typeface="宋体" charset="-122"/>
              </a:rPr>
              <a:t>Xi’An Longi Clean Energy Co.,Ltd</a:t>
            </a:r>
            <a:endParaRPr lang="zh-CN" altLang="en-US" b="1">
              <a:latin typeface="宋体" charset="-122"/>
            </a:endParaRPr>
          </a:p>
        </p:txBody>
      </p:sp>
      <p:grpSp>
        <p:nvGrpSpPr>
          <p:cNvPr id="2" name="组合 8"/>
          <p:cNvGrpSpPr>
            <a:grpSpLocks/>
          </p:cNvGrpSpPr>
          <p:nvPr/>
        </p:nvGrpSpPr>
        <p:grpSpPr bwMode="auto">
          <a:xfrm>
            <a:off x="9525" y="-3051175"/>
            <a:ext cx="12288838" cy="9758363"/>
            <a:chOff x="48748" y="5152"/>
            <a:chExt cx="11545117" cy="6495236"/>
          </a:xfrm>
        </p:grpSpPr>
        <p:pic>
          <p:nvPicPr>
            <p:cNvPr id="41007" name="Picture 3"/>
            <p:cNvPicPr>
              <a:picLocks noChangeAspect="1" noChangeArrowheads="1"/>
            </p:cNvPicPr>
            <p:nvPr/>
          </p:nvPicPr>
          <p:blipFill>
            <a:blip r:embed="rId2"/>
            <a:srcRect/>
            <a:stretch>
              <a:fillRect/>
            </a:stretch>
          </p:blipFill>
          <p:spPr bwMode="auto">
            <a:xfrm>
              <a:off x="48748" y="3375450"/>
              <a:ext cx="11545117" cy="3124938"/>
            </a:xfrm>
            <a:prstGeom prst="rect">
              <a:avLst/>
            </a:prstGeom>
            <a:noFill/>
            <a:ln w="9525">
              <a:noFill/>
              <a:bevel/>
              <a:headEnd/>
              <a:tailEnd/>
            </a:ln>
          </p:spPr>
        </p:pic>
        <p:sp>
          <p:nvSpPr>
            <p:cNvPr id="41008" name="对象 12"/>
            <p:cNvSpPr>
              <a:spLocks noChangeArrowheads="1"/>
            </p:cNvSpPr>
            <p:nvPr/>
          </p:nvSpPr>
          <p:spPr bwMode="auto">
            <a:xfrm>
              <a:off x="71213" y="5152"/>
              <a:ext cx="200050" cy="200008"/>
            </a:xfrm>
            <a:prstGeom prst="rect">
              <a:avLst/>
            </a:prstGeom>
            <a:noFill/>
            <a:ln w="9525">
              <a:noFill/>
              <a:bevel/>
              <a:headEnd/>
              <a:tailEnd/>
            </a:ln>
          </p:spPr>
          <p:txBody>
            <a:bodyPr/>
            <a:lstStyle/>
            <a:p>
              <a:pPr eaLnBrk="0" hangingPunct="0"/>
              <a:endParaRPr lang="zh-CN" altLang="zh-CN" sz="2300" b="1">
                <a:solidFill>
                  <a:srgbClr val="000000"/>
                </a:solidFill>
                <a:sym typeface="Arial" charset="0"/>
              </a:endParaRPr>
            </a:p>
          </p:txBody>
        </p:sp>
      </p:grpSp>
      <p:sp>
        <p:nvSpPr>
          <p:cNvPr id="61" name="矩形 60"/>
          <p:cNvSpPr/>
          <p:nvPr/>
        </p:nvSpPr>
        <p:spPr>
          <a:xfrm>
            <a:off x="0" y="2894768"/>
            <a:ext cx="12025354" cy="677108"/>
          </a:xfrm>
          <a:prstGeom prst="rect">
            <a:avLst/>
          </a:prstGeom>
          <a:noFill/>
        </p:spPr>
        <p:txBody>
          <a:bodyPr>
            <a:spAutoFit/>
          </a:bodyPr>
          <a:lstStyle/>
          <a:p>
            <a:pPr algn="r">
              <a:defRPr/>
            </a:pPr>
            <a:r>
              <a:rPr lang="zh-CN" altLang="en-US" b="1"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高效智能光伏发电综合解决方案提供商</a:t>
            </a:r>
            <a:endParaRPr lang="en-US" altLang="zh-CN" b="1" spc="50" dirty="0">
              <a:ln w="12700" cmpd="sng">
                <a:solidFill>
                  <a:schemeClr val="bg1"/>
                </a:solidFill>
                <a:prstDash val="solid"/>
              </a:ln>
              <a:solidFill>
                <a:schemeClr val="accent6">
                  <a:tint val="1000"/>
                </a:schemeClr>
              </a:solidFill>
              <a:effectLst>
                <a:glow rad="53100">
                  <a:schemeClr val="accent6">
                    <a:satMod val="180000"/>
                    <a:alpha val="30000"/>
                  </a:schemeClr>
                </a:glow>
              </a:effectLst>
            </a:endParaRPr>
          </a:p>
          <a:p>
            <a:pPr algn="r">
              <a:defRPr/>
            </a:pPr>
            <a:r>
              <a:rPr lang="en-US" altLang="zh-CN" sz="1800"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High-Efficient and Intelligent Solar Power Integrated Solution Provider</a:t>
            </a:r>
            <a:endParaRPr lang="zh-CN" altLang="en-US" sz="1800" spc="50" dirty="0">
              <a:ln w="12700" cmpd="sng">
                <a:solidFill>
                  <a:schemeClr val="bg1"/>
                </a:solidFill>
                <a:prstDash val="solid"/>
              </a:ln>
              <a:solidFill>
                <a:schemeClr val="accent6">
                  <a:tint val="1000"/>
                </a:schemeClr>
              </a:solidFill>
              <a:effectLst>
                <a:glow rad="53100">
                  <a:schemeClr val="accent6">
                    <a:satMod val="180000"/>
                    <a:alpha val="30000"/>
                  </a:schemeClr>
                </a:glow>
              </a:effectLst>
            </a:endParaRPr>
          </a:p>
        </p:txBody>
      </p:sp>
      <p:sp>
        <p:nvSpPr>
          <p:cNvPr id="40965" name="对象 12"/>
          <p:cNvSpPr>
            <a:spLocks noChangeArrowheads="1"/>
          </p:cNvSpPr>
          <p:nvPr/>
        </p:nvSpPr>
        <p:spPr bwMode="auto">
          <a:xfrm>
            <a:off x="23813" y="4763"/>
            <a:ext cx="211137" cy="212725"/>
          </a:xfrm>
          <a:prstGeom prst="rect">
            <a:avLst/>
          </a:prstGeom>
          <a:noFill/>
          <a:ln w="9525">
            <a:noFill/>
            <a:bevel/>
            <a:headEnd/>
            <a:tailEnd/>
          </a:ln>
        </p:spPr>
        <p:txBody>
          <a:bodyPr/>
          <a:lstStyle/>
          <a:p>
            <a:pPr eaLnBrk="0" hangingPunct="0"/>
            <a:endParaRPr lang="zh-CN" altLang="zh-CN" sz="2300" b="1">
              <a:solidFill>
                <a:srgbClr val="000000"/>
              </a:solidFill>
              <a:sym typeface="Arial" charset="0"/>
            </a:endParaRPr>
          </a:p>
        </p:txBody>
      </p:sp>
      <p:grpSp>
        <p:nvGrpSpPr>
          <p:cNvPr id="3" name="Group 16"/>
          <p:cNvGrpSpPr>
            <a:grpSpLocks/>
          </p:cNvGrpSpPr>
          <p:nvPr/>
        </p:nvGrpSpPr>
        <p:grpSpPr bwMode="auto">
          <a:xfrm>
            <a:off x="5008563" y="2344738"/>
            <a:ext cx="4427537" cy="3362325"/>
            <a:chOff x="0" y="0"/>
            <a:chExt cx="3320088" cy="3361851"/>
          </a:xfrm>
        </p:grpSpPr>
        <p:sp>
          <p:nvSpPr>
            <p:cNvPr id="41002" name="圆角矩形 61" descr="Img365968790"/>
            <p:cNvSpPr>
              <a:spLocks noChangeArrowheads="1"/>
            </p:cNvSpPr>
            <p:nvPr/>
          </p:nvSpPr>
          <p:spPr bwMode="auto">
            <a:xfrm>
              <a:off x="0" y="0"/>
              <a:ext cx="1643631" cy="1074769"/>
            </a:xfrm>
            <a:prstGeom prst="roundRect">
              <a:avLst>
                <a:gd name="adj" fmla="val 16667"/>
              </a:avLst>
            </a:prstGeom>
            <a:blipFill dpi="0" rotWithShape="1">
              <a:blip r:embed="rId3"/>
              <a:srcRect/>
              <a:stretch>
                <a:fillRect/>
              </a:stretch>
            </a:blipFill>
            <a:ln w="12700">
              <a:solidFill>
                <a:schemeClr val="bg1"/>
              </a:solid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1003" name="圆角矩形 62" descr="2013512CD2A2B901FEB463AA49F10E40F0628F6"/>
            <p:cNvSpPr>
              <a:spLocks noChangeArrowheads="1"/>
            </p:cNvSpPr>
            <p:nvPr/>
          </p:nvSpPr>
          <p:spPr bwMode="auto">
            <a:xfrm>
              <a:off x="33940" y="2287082"/>
              <a:ext cx="1614365" cy="1074769"/>
            </a:xfrm>
            <a:prstGeom prst="roundRect">
              <a:avLst>
                <a:gd name="adj" fmla="val 16667"/>
              </a:avLst>
            </a:prstGeom>
            <a:blipFill dpi="0" rotWithShape="1">
              <a:blip r:embed="rId4"/>
              <a:srcRect/>
              <a:stretch>
                <a:fillRect/>
              </a:stretch>
            </a:blipFill>
            <a:ln w="9525">
              <a:solidFill>
                <a:schemeClr val="bg1"/>
              </a:solid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grpSp>
          <p:nvGrpSpPr>
            <p:cNvPr id="41004" name="Group 19"/>
            <p:cNvGrpSpPr>
              <a:grpSpLocks/>
            </p:cNvGrpSpPr>
            <p:nvPr/>
          </p:nvGrpSpPr>
          <p:grpSpPr bwMode="auto">
            <a:xfrm>
              <a:off x="1705723" y="0"/>
              <a:ext cx="1614365" cy="1074769"/>
              <a:chOff x="0" y="0"/>
              <a:chExt cx="1614365" cy="1074769"/>
            </a:xfrm>
          </p:grpSpPr>
          <p:sp>
            <p:nvSpPr>
              <p:cNvPr id="41005" name="圆角矩形 89"/>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1006" name="矩形 90"/>
              <p:cNvSpPr>
                <a:spLocks noChangeArrowheads="1"/>
              </p:cNvSpPr>
              <p:nvPr/>
            </p:nvSpPr>
            <p:spPr bwMode="auto">
              <a:xfrm>
                <a:off x="74017" y="286818"/>
                <a:ext cx="1513804" cy="646341"/>
              </a:xfrm>
              <a:prstGeom prst="rect">
                <a:avLst/>
              </a:prstGeom>
              <a:noFill/>
              <a:ln w="9525">
                <a:noFill/>
                <a:bevel/>
                <a:headEnd/>
                <a:tailEnd/>
              </a:ln>
            </p:spPr>
            <p:txBody>
              <a:bodyPr>
                <a:spAutoFit/>
              </a:bodyPr>
              <a:lstStyle/>
              <a:p>
                <a:pPr eaLnBrk="0" hangingPunct="0"/>
                <a:r>
                  <a:rPr lang="zh-CN" altLang="en-US" sz="3600" b="1">
                    <a:solidFill>
                      <a:srgbClr val="FFFFFF"/>
                    </a:solidFill>
                    <a:latin typeface="微软雅黑" pitchFamily="34" charset="-122"/>
                    <a:ea typeface="微软雅黑" pitchFamily="34" charset="-122"/>
                    <a:sym typeface="Arial" charset="0"/>
                  </a:rPr>
                  <a:t>隆基股份</a:t>
                </a:r>
              </a:p>
            </p:txBody>
          </p:sp>
        </p:grpSp>
      </p:grpSp>
      <p:grpSp>
        <p:nvGrpSpPr>
          <p:cNvPr id="5" name="Group 22"/>
          <p:cNvGrpSpPr>
            <a:grpSpLocks/>
          </p:cNvGrpSpPr>
          <p:nvPr/>
        </p:nvGrpSpPr>
        <p:grpSpPr bwMode="auto">
          <a:xfrm>
            <a:off x="571500" y="1200150"/>
            <a:ext cx="6572250" cy="3363913"/>
            <a:chOff x="0" y="0"/>
            <a:chExt cx="4929222" cy="3362416"/>
          </a:xfrm>
        </p:grpSpPr>
        <p:grpSp>
          <p:nvGrpSpPr>
            <p:cNvPr id="40996" name="Group 23"/>
            <p:cNvGrpSpPr>
              <a:grpSpLocks/>
            </p:cNvGrpSpPr>
            <p:nvPr/>
          </p:nvGrpSpPr>
          <p:grpSpPr bwMode="auto">
            <a:xfrm>
              <a:off x="0" y="0"/>
              <a:ext cx="1614365" cy="1074769"/>
              <a:chOff x="0" y="0"/>
              <a:chExt cx="1614365" cy="1074769"/>
            </a:xfrm>
          </p:grpSpPr>
          <p:sp>
            <p:nvSpPr>
              <p:cNvPr id="41000" name="圆角矩形 95"/>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1001" name="矩形 96"/>
              <p:cNvSpPr>
                <a:spLocks noChangeArrowheads="1"/>
              </p:cNvSpPr>
              <p:nvPr/>
            </p:nvSpPr>
            <p:spPr bwMode="auto">
              <a:xfrm>
                <a:off x="71676" y="214314"/>
                <a:ext cx="1451189" cy="646127"/>
              </a:xfrm>
              <a:prstGeom prst="rect">
                <a:avLst/>
              </a:prstGeom>
              <a:noFill/>
              <a:ln w="9525">
                <a:noFill/>
                <a:bevel/>
                <a:headEnd/>
                <a:tailEnd/>
              </a:ln>
            </p:spPr>
            <p:txBody>
              <a:bodyPr wrap="none">
                <a:spAutoFit/>
              </a:bodyPr>
              <a:lstStyle/>
              <a:p>
                <a:r>
                  <a:rPr lang="zh-CN" altLang="en-US" sz="3600" b="1">
                    <a:solidFill>
                      <a:srgbClr val="FFFFFF"/>
                    </a:solidFill>
                    <a:latin typeface="微软雅黑" pitchFamily="34" charset="-122"/>
                    <a:ea typeface="微软雅黑" pitchFamily="34" charset="-122"/>
                    <a:sym typeface="微软雅黑" pitchFamily="34" charset="-122"/>
                  </a:rPr>
                  <a:t>高      效</a:t>
                </a:r>
                <a:endParaRPr lang="zh-CN" altLang="en-US" sz="3600" b="1">
                  <a:solidFill>
                    <a:srgbClr val="000000"/>
                  </a:solidFill>
                  <a:sym typeface="Arial" charset="0"/>
                </a:endParaRPr>
              </a:p>
            </p:txBody>
          </p:sp>
        </p:grpSp>
        <p:pic>
          <p:nvPicPr>
            <p:cNvPr id="3098" name="图片 73"/>
            <p:cNvPicPr>
              <a:picLocks noChangeArrowheads="1"/>
            </p:cNvPicPr>
            <p:nvPr/>
          </p:nvPicPr>
          <p:blipFill>
            <a:blip r:embed="rId5" cstate="print"/>
            <a:stretch>
              <a:fillRect/>
            </a:stretch>
          </p:blipFill>
          <p:spPr bwMode="auto">
            <a:xfrm>
              <a:off x="1678843" y="49529"/>
              <a:ext cx="1553595" cy="967679"/>
            </a:xfrm>
            <a:prstGeom prst="rect">
              <a:avLst/>
            </a:prstGeom>
            <a:ln>
              <a:noFill/>
            </a:ln>
            <a:effectLst>
              <a:softEdge rad="112500"/>
            </a:effectLst>
          </p:spPr>
        </p:pic>
        <p:pic>
          <p:nvPicPr>
            <p:cNvPr id="3099" name="图片 74" descr="就业.jpg"/>
            <p:cNvPicPr>
              <a:picLocks noChangeArrowheads="1"/>
            </p:cNvPicPr>
            <p:nvPr/>
          </p:nvPicPr>
          <p:blipFill>
            <a:blip r:embed="rId6" cstate="print"/>
            <a:stretch>
              <a:fillRect/>
            </a:stretch>
          </p:blipFill>
          <p:spPr bwMode="auto">
            <a:xfrm>
              <a:off x="3316422" y="30400"/>
              <a:ext cx="1612800" cy="1015599"/>
            </a:xfrm>
            <a:prstGeom prst="rect">
              <a:avLst/>
            </a:prstGeom>
            <a:ln>
              <a:noFill/>
            </a:ln>
            <a:effectLst>
              <a:softEdge rad="112500"/>
            </a:effectLst>
          </p:spPr>
        </p:pic>
        <p:pic>
          <p:nvPicPr>
            <p:cNvPr id="3100" name="图片 75" descr="社区服务2.jpg"/>
            <p:cNvPicPr>
              <a:picLocks noChangeArrowheads="1"/>
            </p:cNvPicPr>
            <p:nvPr/>
          </p:nvPicPr>
          <p:blipFill>
            <a:blip r:embed="rId7"/>
            <a:stretch>
              <a:fillRect/>
            </a:stretch>
          </p:blipFill>
          <p:spPr bwMode="auto">
            <a:xfrm>
              <a:off x="1625271" y="2286016"/>
              <a:ext cx="1660739" cy="1076400"/>
            </a:xfrm>
            <a:prstGeom prst="rect">
              <a:avLst/>
            </a:prstGeom>
            <a:ln>
              <a:noFill/>
            </a:ln>
            <a:effectLst>
              <a:softEdge rad="112500"/>
            </a:effectLst>
          </p:spPr>
        </p:pic>
      </p:grpSp>
      <p:grpSp>
        <p:nvGrpSpPr>
          <p:cNvPr id="7" name="Group 29"/>
          <p:cNvGrpSpPr>
            <a:grpSpLocks/>
          </p:cNvGrpSpPr>
          <p:nvPr/>
        </p:nvGrpSpPr>
        <p:grpSpPr bwMode="auto">
          <a:xfrm>
            <a:off x="2735263" y="1214438"/>
            <a:ext cx="8869362" cy="4500562"/>
            <a:chOff x="0" y="0"/>
            <a:chExt cx="6653081" cy="4502726"/>
          </a:xfrm>
        </p:grpSpPr>
        <p:sp>
          <p:nvSpPr>
            <p:cNvPr id="40979" name="圆角矩形 63" descr="201988-120H010322877"/>
            <p:cNvSpPr>
              <a:spLocks noChangeArrowheads="1"/>
            </p:cNvSpPr>
            <p:nvPr/>
          </p:nvSpPr>
          <p:spPr bwMode="auto">
            <a:xfrm>
              <a:off x="5038716" y="2132"/>
              <a:ext cx="1614365" cy="1074769"/>
            </a:xfrm>
            <a:prstGeom prst="roundRect">
              <a:avLst>
                <a:gd name="adj" fmla="val 16667"/>
              </a:avLst>
            </a:prstGeom>
            <a:blipFill dpi="0" rotWithShape="1">
              <a:blip r:embed="rId8"/>
              <a:srcRect/>
              <a:stretch>
                <a:fillRect/>
              </a:stretch>
            </a:blipFill>
            <a:ln w="12700">
              <a:solidFill>
                <a:schemeClr val="bg1"/>
              </a:solid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0980" name="圆角矩形 64" descr="27501_200910281006121"/>
            <p:cNvSpPr>
              <a:spLocks noChangeArrowheads="1"/>
            </p:cNvSpPr>
            <p:nvPr/>
          </p:nvSpPr>
          <p:spPr bwMode="auto">
            <a:xfrm>
              <a:off x="5038716" y="2286016"/>
              <a:ext cx="1614365" cy="1074769"/>
            </a:xfrm>
            <a:prstGeom prst="roundRect">
              <a:avLst>
                <a:gd name="adj" fmla="val 16667"/>
              </a:avLst>
            </a:prstGeom>
            <a:blipFill dpi="0" rotWithShape="1">
              <a:blip r:embed="rId9"/>
              <a:srcRect/>
              <a:stretch>
                <a:fillRect/>
              </a:stretch>
            </a:blip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grpSp>
          <p:nvGrpSpPr>
            <p:cNvPr id="40981" name="Group 32"/>
            <p:cNvGrpSpPr>
              <a:grpSpLocks/>
            </p:cNvGrpSpPr>
            <p:nvPr/>
          </p:nvGrpSpPr>
          <p:grpSpPr bwMode="auto">
            <a:xfrm>
              <a:off x="3357586" y="0"/>
              <a:ext cx="1614365" cy="1074769"/>
              <a:chOff x="0" y="0"/>
              <a:chExt cx="1614365" cy="1074769"/>
            </a:xfrm>
          </p:grpSpPr>
          <p:sp>
            <p:nvSpPr>
              <p:cNvPr id="40994" name="圆角矩形 93"/>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0995" name="矩形 94"/>
              <p:cNvSpPr>
                <a:spLocks noChangeArrowheads="1"/>
              </p:cNvSpPr>
              <p:nvPr/>
            </p:nvSpPr>
            <p:spPr bwMode="auto">
              <a:xfrm>
                <a:off x="173432" y="214314"/>
                <a:ext cx="1348182" cy="646596"/>
              </a:xfrm>
              <a:prstGeom prst="rect">
                <a:avLst/>
              </a:prstGeom>
              <a:noFill/>
              <a:ln w="9525">
                <a:noFill/>
                <a:bevel/>
                <a:headEnd/>
                <a:tailEnd/>
              </a:ln>
            </p:spPr>
            <p:txBody>
              <a:bodyPr wrap="none">
                <a:spAutoFit/>
              </a:bodyPr>
              <a:lstStyle/>
              <a:p>
                <a:r>
                  <a:rPr lang="zh-CN" altLang="en-US" sz="3600" b="1">
                    <a:solidFill>
                      <a:srgbClr val="FFFFFF"/>
                    </a:solidFill>
                    <a:latin typeface="微软雅黑" pitchFamily="34" charset="-122"/>
                    <a:ea typeface="微软雅黑" pitchFamily="34" charset="-122"/>
                    <a:sym typeface="微软雅黑" pitchFamily="34" charset="-122"/>
                  </a:rPr>
                  <a:t>智     能</a:t>
                </a:r>
              </a:p>
            </p:txBody>
          </p:sp>
        </p:grpSp>
        <p:grpSp>
          <p:nvGrpSpPr>
            <p:cNvPr id="40982" name="Group 35"/>
            <p:cNvGrpSpPr>
              <a:grpSpLocks/>
            </p:cNvGrpSpPr>
            <p:nvPr/>
          </p:nvGrpSpPr>
          <p:grpSpPr bwMode="auto">
            <a:xfrm>
              <a:off x="0" y="1141942"/>
              <a:ext cx="1614365" cy="1074769"/>
              <a:chOff x="0" y="0"/>
              <a:chExt cx="1614365" cy="1074769"/>
            </a:xfrm>
          </p:grpSpPr>
          <p:sp>
            <p:nvSpPr>
              <p:cNvPr id="40992" name="圆角矩形 91"/>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solidFill>
                  <a:schemeClr val="bg1"/>
                </a:solid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0993" name="矩形 92"/>
              <p:cNvSpPr>
                <a:spLocks noChangeArrowheads="1"/>
              </p:cNvSpPr>
              <p:nvPr/>
            </p:nvSpPr>
            <p:spPr bwMode="auto">
              <a:xfrm>
                <a:off x="38097" y="215906"/>
                <a:ext cx="1509598" cy="641369"/>
              </a:xfrm>
              <a:prstGeom prst="rect">
                <a:avLst/>
              </a:prstGeom>
              <a:noFill/>
              <a:ln w="9525">
                <a:noFill/>
                <a:bevel/>
                <a:headEnd/>
                <a:tailEnd/>
              </a:ln>
            </p:spPr>
            <p:txBody>
              <a:bodyPr wrap="none">
                <a:spAutoFit/>
              </a:bodyPr>
              <a:lstStyle/>
              <a:p>
                <a:r>
                  <a:rPr lang="zh-CN" altLang="en-US" sz="3600" b="1">
                    <a:solidFill>
                      <a:srgbClr val="FFFFFF"/>
                    </a:solidFill>
                    <a:latin typeface="微软雅黑" pitchFamily="34" charset="-122"/>
                    <a:ea typeface="微软雅黑" pitchFamily="34" charset="-122"/>
                    <a:sym typeface="Arial" charset="0"/>
                  </a:rPr>
                  <a:t>农业光伏</a:t>
                </a:r>
              </a:p>
            </p:txBody>
          </p:sp>
        </p:grpSp>
        <p:grpSp>
          <p:nvGrpSpPr>
            <p:cNvPr id="40983" name="Group 38"/>
            <p:cNvGrpSpPr>
              <a:grpSpLocks/>
            </p:cNvGrpSpPr>
            <p:nvPr/>
          </p:nvGrpSpPr>
          <p:grpSpPr bwMode="auto">
            <a:xfrm>
              <a:off x="1707353" y="2283884"/>
              <a:ext cx="1614365" cy="1074769"/>
              <a:chOff x="0" y="0"/>
              <a:chExt cx="1614365" cy="1074769"/>
            </a:xfrm>
          </p:grpSpPr>
          <p:sp>
            <p:nvSpPr>
              <p:cNvPr id="40990" name="圆角矩形 85"/>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0991" name="矩形 86"/>
              <p:cNvSpPr>
                <a:spLocks noChangeArrowheads="1"/>
              </p:cNvSpPr>
              <p:nvPr/>
            </p:nvSpPr>
            <p:spPr bwMode="auto">
              <a:xfrm>
                <a:off x="45215" y="216447"/>
                <a:ext cx="1523738" cy="646596"/>
              </a:xfrm>
              <a:prstGeom prst="rect">
                <a:avLst/>
              </a:prstGeom>
              <a:noFill/>
              <a:ln w="9525">
                <a:noFill/>
                <a:bevel/>
                <a:headEnd/>
                <a:tailEnd/>
              </a:ln>
            </p:spPr>
            <p:txBody>
              <a:bodyPr wrap="none">
                <a:spAutoFit/>
              </a:bodyPr>
              <a:lstStyle/>
              <a:p>
                <a:r>
                  <a:rPr lang="zh-CN" altLang="en-US" sz="3600" b="1">
                    <a:solidFill>
                      <a:srgbClr val="FFFFFF"/>
                    </a:solidFill>
                    <a:latin typeface="微软雅黑" pitchFamily="34" charset="-122"/>
                    <a:ea typeface="微软雅黑" pitchFamily="34" charset="-122"/>
                    <a:sym typeface="Arial" charset="0"/>
                  </a:rPr>
                  <a:t>清洁能源</a:t>
                </a:r>
              </a:p>
            </p:txBody>
          </p:sp>
        </p:grpSp>
        <p:grpSp>
          <p:nvGrpSpPr>
            <p:cNvPr id="40984" name="Group 41"/>
            <p:cNvGrpSpPr>
              <a:grpSpLocks/>
            </p:cNvGrpSpPr>
            <p:nvPr/>
          </p:nvGrpSpPr>
          <p:grpSpPr bwMode="auto">
            <a:xfrm>
              <a:off x="5038716" y="3427957"/>
              <a:ext cx="1614365" cy="1074769"/>
              <a:chOff x="0" y="0"/>
              <a:chExt cx="1614365" cy="1074769"/>
            </a:xfrm>
          </p:grpSpPr>
          <p:sp>
            <p:nvSpPr>
              <p:cNvPr id="40988" name="圆角矩形 81"/>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0989" name="矩形 82"/>
              <p:cNvSpPr>
                <a:spLocks noChangeArrowheads="1"/>
              </p:cNvSpPr>
              <p:nvPr/>
            </p:nvSpPr>
            <p:spPr bwMode="auto">
              <a:xfrm>
                <a:off x="54831" y="286820"/>
                <a:ext cx="1554025" cy="677386"/>
              </a:xfrm>
              <a:prstGeom prst="rect">
                <a:avLst/>
              </a:prstGeom>
              <a:noFill/>
              <a:ln w="9525">
                <a:noFill/>
                <a:bevel/>
                <a:headEnd/>
                <a:tailEnd/>
              </a:ln>
            </p:spPr>
            <p:txBody>
              <a:bodyPr>
                <a:spAutoFit/>
              </a:bodyPr>
              <a:lstStyle/>
              <a:p>
                <a:r>
                  <a:rPr lang="en-US" altLang="zh-CN" sz="3800" b="1">
                    <a:solidFill>
                      <a:srgbClr val="FFFFFF"/>
                    </a:solidFill>
                    <a:latin typeface="微软雅黑" pitchFamily="34" charset="-122"/>
                    <a:ea typeface="微软雅黑" pitchFamily="34" charset="-122"/>
                    <a:sym typeface="微软雅黑" pitchFamily="34" charset="-122"/>
                  </a:rPr>
                  <a:t>E P C M</a:t>
                </a:r>
                <a:endParaRPr lang="zh-CN" altLang="en-US" sz="3800" b="1">
                  <a:solidFill>
                    <a:srgbClr val="000000"/>
                  </a:solidFill>
                  <a:sym typeface="Arial" charset="0"/>
                </a:endParaRPr>
              </a:p>
            </p:txBody>
          </p:sp>
        </p:grpSp>
        <p:pic>
          <p:nvPicPr>
            <p:cNvPr id="3116" name="图片 77" descr="2008410164410575_2.jpg"/>
            <p:cNvPicPr>
              <a:picLocks noChangeArrowheads="1"/>
            </p:cNvPicPr>
            <p:nvPr/>
          </p:nvPicPr>
          <p:blipFill>
            <a:blip r:embed="rId10" cstate="print"/>
            <a:stretch>
              <a:fillRect/>
            </a:stretch>
          </p:blipFill>
          <p:spPr bwMode="auto">
            <a:xfrm>
              <a:off x="5093547" y="1146764"/>
              <a:ext cx="1554026" cy="1068888"/>
            </a:xfrm>
            <a:prstGeom prst="rect">
              <a:avLst/>
            </a:prstGeom>
            <a:ln>
              <a:noFill/>
            </a:ln>
            <a:effectLst>
              <a:softEdge rad="112500"/>
            </a:effectLst>
          </p:spPr>
        </p:pic>
        <p:pic>
          <p:nvPicPr>
            <p:cNvPr id="40986" name="图片 78"/>
            <p:cNvPicPr preferRelativeResize="0">
              <a:picLocks noChangeArrowheads="1"/>
            </p:cNvPicPr>
            <p:nvPr/>
          </p:nvPicPr>
          <p:blipFill>
            <a:blip r:embed="rId11"/>
            <a:srcRect/>
            <a:stretch>
              <a:fillRect/>
            </a:stretch>
          </p:blipFill>
          <p:spPr bwMode="auto">
            <a:xfrm>
              <a:off x="3412375" y="2286016"/>
              <a:ext cx="1614750" cy="1076400"/>
            </a:xfrm>
            <a:prstGeom prst="rect">
              <a:avLst/>
            </a:prstGeom>
            <a:solidFill>
              <a:srgbClr val="EDEDED"/>
            </a:solidFill>
            <a:ln w="12700">
              <a:solidFill>
                <a:schemeClr val="bg1"/>
              </a:solidFill>
              <a:miter lim="800000"/>
              <a:headEnd/>
              <a:tailEnd/>
            </a:ln>
          </p:spPr>
        </p:pic>
        <p:pic>
          <p:nvPicPr>
            <p:cNvPr id="3118" name="图片 79" descr="200812105846409_2.jpg"/>
            <p:cNvPicPr>
              <a:picLocks noChangeArrowheads="1"/>
            </p:cNvPicPr>
            <p:nvPr/>
          </p:nvPicPr>
          <p:blipFill>
            <a:blip r:embed="rId12" cstate="print"/>
            <a:stretch>
              <a:fillRect/>
            </a:stretch>
          </p:blipFill>
          <p:spPr bwMode="auto">
            <a:xfrm>
              <a:off x="3432347" y="3467256"/>
              <a:ext cx="1554025" cy="999935"/>
            </a:xfrm>
            <a:prstGeom prst="rect">
              <a:avLst/>
            </a:prstGeom>
            <a:ln>
              <a:noFill/>
            </a:ln>
            <a:effectLst>
              <a:softEdge rad="112500"/>
            </a:effectLst>
          </p:spPr>
        </p:pic>
      </p:grpSp>
      <p:grpSp>
        <p:nvGrpSpPr>
          <p:cNvPr id="12" name="Group 47"/>
          <p:cNvGrpSpPr>
            <a:grpSpLocks/>
          </p:cNvGrpSpPr>
          <p:nvPr/>
        </p:nvGrpSpPr>
        <p:grpSpPr bwMode="auto">
          <a:xfrm>
            <a:off x="523875" y="2344738"/>
            <a:ext cx="4429125" cy="3360737"/>
            <a:chOff x="-35470" y="0"/>
            <a:chExt cx="3321618" cy="3360785"/>
          </a:xfrm>
        </p:grpSpPr>
        <p:grpSp>
          <p:nvGrpSpPr>
            <p:cNvPr id="40971" name="Group 48"/>
            <p:cNvGrpSpPr>
              <a:grpSpLocks/>
            </p:cNvGrpSpPr>
            <p:nvPr/>
          </p:nvGrpSpPr>
          <p:grpSpPr bwMode="auto">
            <a:xfrm>
              <a:off x="0" y="1140876"/>
              <a:ext cx="1614365" cy="1074769"/>
              <a:chOff x="0" y="0"/>
              <a:chExt cx="1614365" cy="1074769"/>
            </a:xfrm>
          </p:grpSpPr>
          <p:sp>
            <p:nvSpPr>
              <p:cNvPr id="40977" name="圆角矩形 87"/>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0978" name="矩形 88"/>
              <p:cNvSpPr>
                <a:spLocks noChangeArrowheads="1"/>
              </p:cNvSpPr>
              <p:nvPr/>
            </p:nvSpPr>
            <p:spPr bwMode="auto">
              <a:xfrm>
                <a:off x="0" y="264730"/>
                <a:ext cx="1523399" cy="646459"/>
              </a:xfrm>
              <a:prstGeom prst="rect">
                <a:avLst/>
              </a:prstGeom>
              <a:noFill/>
              <a:ln w="9525">
                <a:noFill/>
                <a:bevel/>
                <a:headEnd/>
                <a:tailEnd/>
              </a:ln>
            </p:spPr>
            <p:txBody>
              <a:bodyPr wrap="none">
                <a:spAutoFit/>
              </a:bodyPr>
              <a:lstStyle/>
              <a:p>
                <a:r>
                  <a:rPr lang="zh-CN" altLang="en-US" sz="3600" b="1">
                    <a:solidFill>
                      <a:srgbClr val="FFFFFF"/>
                    </a:solidFill>
                    <a:latin typeface="微软雅黑" pitchFamily="34" charset="-122"/>
                    <a:ea typeface="微软雅黑" pitchFamily="34" charset="-122"/>
                    <a:sym typeface="Arial" charset="0"/>
                  </a:rPr>
                  <a:t>单晶组件</a:t>
                </a:r>
              </a:p>
            </p:txBody>
          </p:sp>
        </p:grpSp>
        <p:grpSp>
          <p:nvGrpSpPr>
            <p:cNvPr id="40972" name="Group 51"/>
            <p:cNvGrpSpPr>
              <a:grpSpLocks/>
            </p:cNvGrpSpPr>
            <p:nvPr/>
          </p:nvGrpSpPr>
          <p:grpSpPr bwMode="auto">
            <a:xfrm>
              <a:off x="1625361" y="2286016"/>
              <a:ext cx="1660787" cy="1074769"/>
              <a:chOff x="-46422" y="0"/>
              <a:chExt cx="1660787" cy="1074769"/>
            </a:xfrm>
          </p:grpSpPr>
          <p:sp>
            <p:nvSpPr>
              <p:cNvPr id="40975" name="圆角矩形 83"/>
              <p:cNvSpPr>
                <a:spLocks noChangeArrowheads="1"/>
              </p:cNvSpPr>
              <p:nvPr/>
            </p:nvSpPr>
            <p:spPr bwMode="auto">
              <a:xfrm>
                <a:off x="0" y="0"/>
                <a:ext cx="1614365" cy="1074769"/>
              </a:xfrm>
              <a:prstGeom prst="roundRect">
                <a:avLst>
                  <a:gd name="adj" fmla="val 16667"/>
                </a:avLst>
              </a:prstGeom>
              <a:gradFill rotWithShape="1">
                <a:gsLst>
                  <a:gs pos="0">
                    <a:srgbClr val="759436"/>
                  </a:gs>
                  <a:gs pos="79999">
                    <a:srgbClr val="9BC247"/>
                  </a:gs>
                  <a:gs pos="100000">
                    <a:srgbClr val="9BC545"/>
                  </a:gs>
                </a:gsLst>
                <a:lin ang="5400000" scaled="1"/>
              </a:gradFill>
              <a:ln w="9525">
                <a:noFill/>
                <a:bevel/>
                <a:headEnd/>
                <a:tailEnd/>
              </a:ln>
            </p:spPr>
            <p:txBody>
              <a:bodyPr anchor="ctr"/>
              <a:lstStyle/>
              <a:p>
                <a:pPr algn="ctr"/>
                <a:endParaRPr lang="zh-CN" altLang="zh-CN" sz="2300" i="1">
                  <a:solidFill>
                    <a:srgbClr val="FFFFFF"/>
                  </a:solidFill>
                  <a:latin typeface="Calibri" pitchFamily="34" charset="0"/>
                  <a:sym typeface="Calibri" pitchFamily="34" charset="0"/>
                </a:endParaRPr>
              </a:p>
            </p:txBody>
          </p:sp>
          <p:sp>
            <p:nvSpPr>
              <p:cNvPr id="40976" name="矩形 84"/>
              <p:cNvSpPr>
                <a:spLocks noChangeArrowheads="1"/>
              </p:cNvSpPr>
              <p:nvPr/>
            </p:nvSpPr>
            <p:spPr bwMode="auto">
              <a:xfrm>
                <a:off x="-46422" y="262598"/>
                <a:ext cx="1569082" cy="523324"/>
              </a:xfrm>
              <a:prstGeom prst="rect">
                <a:avLst/>
              </a:prstGeom>
              <a:noFill/>
              <a:ln w="9525">
                <a:noFill/>
                <a:bevel/>
                <a:headEnd/>
                <a:tailEnd/>
              </a:ln>
            </p:spPr>
            <p:txBody>
              <a:bodyPr wrap="none">
                <a:spAutoFit/>
              </a:bodyPr>
              <a:lstStyle/>
              <a:p>
                <a:pPr algn="ctr"/>
                <a:r>
                  <a:rPr lang="zh-CN" altLang="en-US" sz="2800" b="1">
                    <a:solidFill>
                      <a:srgbClr val="FFFFFF"/>
                    </a:solidFill>
                    <a:latin typeface="微软雅黑" pitchFamily="34" charset="-122"/>
                    <a:ea typeface="微软雅黑" pitchFamily="34" charset="-122"/>
                    <a:sym typeface="Arial" charset="0"/>
                  </a:rPr>
                  <a:t>发电量</a:t>
                </a:r>
                <a:r>
                  <a:rPr lang="en-US" altLang="zh-CN" sz="2800" b="1">
                    <a:solidFill>
                      <a:srgbClr val="FFFFFF"/>
                    </a:solidFill>
                    <a:latin typeface="微软雅黑" pitchFamily="34" charset="-122"/>
                    <a:ea typeface="微软雅黑" pitchFamily="34" charset="-122"/>
                    <a:sym typeface="Arial" charset="0"/>
                  </a:rPr>
                  <a:t>+3%</a:t>
                </a:r>
                <a:endParaRPr lang="zh-CN" altLang="en-US" sz="2800" b="1">
                  <a:solidFill>
                    <a:srgbClr val="FFFFFF"/>
                  </a:solidFill>
                  <a:latin typeface="微软雅黑" pitchFamily="34" charset="-122"/>
                  <a:ea typeface="微软雅黑" pitchFamily="34" charset="-122"/>
                  <a:sym typeface="Arial" charset="0"/>
                </a:endParaRPr>
              </a:p>
            </p:txBody>
          </p:sp>
        </p:grpSp>
        <p:pic>
          <p:nvPicPr>
            <p:cNvPr id="3126" name="图片 76" descr="2008117154615710_2.jpg"/>
            <p:cNvPicPr>
              <a:picLocks noChangeArrowheads="1"/>
            </p:cNvPicPr>
            <p:nvPr/>
          </p:nvPicPr>
          <p:blipFill>
            <a:blip r:embed="rId13" cstate="print"/>
            <a:stretch>
              <a:fillRect/>
            </a:stretch>
          </p:blipFill>
          <p:spPr bwMode="auto">
            <a:xfrm>
              <a:off x="-35470" y="0"/>
              <a:ext cx="1660831" cy="1076400"/>
            </a:xfrm>
            <a:prstGeom prst="rect">
              <a:avLst/>
            </a:prstGeom>
            <a:ln>
              <a:noFill/>
            </a:ln>
            <a:effectLst>
              <a:softEdge rad="112500"/>
            </a:effectLst>
          </p:spPr>
        </p:pic>
        <p:pic>
          <p:nvPicPr>
            <p:cNvPr id="3127" name="图片 80" descr="20081223195934273_2.jpg"/>
            <p:cNvPicPr>
              <a:picLocks noChangeArrowheads="1"/>
            </p:cNvPicPr>
            <p:nvPr/>
          </p:nvPicPr>
          <p:blipFill>
            <a:blip r:embed="rId14" cstate="print"/>
            <a:stretch>
              <a:fillRect/>
            </a:stretch>
          </p:blipFill>
          <p:spPr bwMode="auto">
            <a:xfrm>
              <a:off x="-35470" y="2350456"/>
              <a:ext cx="1607256" cy="947519"/>
            </a:xfrm>
            <a:prstGeom prst="rect">
              <a:avLst/>
            </a:prstGeom>
            <a:ln>
              <a:noFill/>
            </a:ln>
            <a:effectLst>
              <a:softEdge rad="112500"/>
            </a:effectLst>
          </p:spPr>
        </p:pic>
      </p:grpSp>
      <p:pic>
        <p:nvPicPr>
          <p:cNvPr id="1026" name="Picture 2" descr="E:\公司宣传\布展资料\前封面\LOGO.png"/>
          <p:cNvPicPr>
            <a:picLocks noChangeAspect="1" noChangeArrowheads="1"/>
          </p:cNvPicPr>
          <p:nvPr/>
        </p:nvPicPr>
        <p:blipFill>
          <a:blip r:embed="rId15"/>
          <a:srcRect/>
          <a:stretch>
            <a:fillRect/>
          </a:stretch>
        </p:blipFill>
        <p:spPr bwMode="auto">
          <a:xfrm>
            <a:off x="8596313" y="357188"/>
            <a:ext cx="2881312" cy="4286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6042 0.031108 L -0.194583 0.436830 " pathEditMode="relative" rAng="0" ptsTypes="">
                                      <p:cBhvr>
                                        <p:cTn id="6" dur="2000" fill="hold"/>
                                        <p:tgtEl>
                                          <p:spTgt spid="5"/>
                                        </p:tgtEl>
                                        <p:attrNameLst>
                                          <p:attrName>ppt_x,ppt_y</p:attrName>
                                        </p:attrNameLst>
                                      </p:cBhvr>
                                      <p:rCtr x="0" y="22300"/>
                                    </p:animMotion>
                                  </p:childTnLst>
                                </p:cTn>
                              </p:par>
                              <p:par>
                                <p:cTn id="7" presetID="0" presetClass="path" presetSubtype="0" accel="50000" decel="50000" fill="hold" nodeType="withEffect">
                                  <p:stCondLst>
                                    <p:cond delay="0"/>
                                  </p:stCondLst>
                                  <p:childTnLst>
                                    <p:animMotion origin="layout" path="M 0.226319 -0.175685 L 0.628125 -0.447080 " pathEditMode="relative" rAng="0" ptsTypes="">
                                      <p:cBhvr>
                                        <p:cTn id="8" dur="2000" fill="hold"/>
                                        <p:tgtEl>
                                          <p:spTgt spid="12"/>
                                        </p:tgtEl>
                                        <p:attrNameLst>
                                          <p:attrName>ppt_x,ppt_y</p:attrName>
                                        </p:attrNameLst>
                                      </p:cBhvr>
                                      <p:rCtr x="21700" y="-16100"/>
                                    </p:animMotion>
                                  </p:childTnLst>
                                </p:cTn>
                              </p:par>
                              <p:par>
                                <p:cTn id="9" presetID="0" presetClass="path" presetSubtype="0" accel="50000" decel="50000" fill="hold" nodeType="withEffect">
                                  <p:stCondLst>
                                    <p:cond delay="0"/>
                                  </p:stCondLst>
                                  <p:childTnLst>
                                    <p:animMotion origin="layout" path="M 0.000000 -0.000000 L -0.405417 -0.350179 " pathEditMode="relative" rAng="0" ptsTypes="">
                                      <p:cBhvr>
                                        <p:cTn id="10" dur="2000" fill="hold"/>
                                        <p:tgtEl>
                                          <p:spTgt spid="7"/>
                                        </p:tgtEl>
                                        <p:attrNameLst>
                                          <p:attrName>ppt_x,ppt_y</p:attrName>
                                        </p:attrNameLst>
                                      </p:cBhvr>
                                      <p:rCtr x="-1800" y="-6600"/>
                                    </p:animMotion>
                                  </p:childTnLst>
                                </p:cTn>
                              </p:par>
                              <p:par>
                                <p:cTn id="11" presetID="0" presetClass="path" presetSubtype="0" accel="50000" decel="50000" fill="hold" nodeType="withEffect">
                                  <p:stCondLst>
                                    <p:cond delay="0"/>
                                  </p:stCondLst>
                                  <p:childTnLst>
                                    <p:animMotion origin="layout" path="M -0.17975 -0.04483 L 0.17493 0.19868 " pathEditMode="relative" rAng="0" ptsTypes="AA">
                                      <p:cBhvr>
                                        <p:cTn id="12" dur="2000" fill="hold"/>
                                        <p:tgtEl>
                                          <p:spTgt spid="3"/>
                                        </p:tgtEl>
                                        <p:attrNameLst>
                                          <p:attrName>ppt_x,ppt_y</p:attrName>
                                        </p:attrNameLst>
                                      </p:cBhvr>
                                      <p:rCtr x="17727" y="12175"/>
                                    </p:animMotion>
                                  </p:childTnLst>
                                </p:cTn>
                              </p:par>
                              <p:par>
                                <p:cTn id="13" presetID="6" presetClass="emph" presetSubtype="0" fill="hold" nodeType="withEffect">
                                  <p:stCondLst>
                                    <p:cond delay="0"/>
                                  </p:stCondLst>
                                  <p:childTnLst>
                                    <p:animScale>
                                      <p:cBhvr>
                                        <p:cTn id="14" dur="2000" fill="hold"/>
                                        <p:tgtEl>
                                          <p:spTgt spid="5"/>
                                        </p:tgtEl>
                                      </p:cBhvr>
                                      <p:by x="25000" y="25000"/>
                                    </p:animScale>
                                  </p:childTnLst>
                                </p:cTn>
                              </p:par>
                              <p:par>
                                <p:cTn id="15" presetID="6" presetClass="emph" presetSubtype="0" fill="hold" nodeType="withEffect">
                                  <p:stCondLst>
                                    <p:cond delay="0"/>
                                  </p:stCondLst>
                                  <p:childTnLst>
                                    <p:animScale>
                                      <p:cBhvr>
                                        <p:cTn id="16" dur="2000" fill="hold"/>
                                        <p:tgtEl>
                                          <p:spTgt spid="12"/>
                                        </p:tgtEl>
                                      </p:cBhvr>
                                      <p:by x="25000" y="25000"/>
                                    </p:animScale>
                                  </p:childTnLst>
                                </p:cTn>
                              </p:par>
                              <p:par>
                                <p:cTn id="17" presetID="6" presetClass="emph" presetSubtype="0" fill="hold" nodeType="withEffect">
                                  <p:stCondLst>
                                    <p:cond delay="0"/>
                                  </p:stCondLst>
                                  <p:childTnLst>
                                    <p:animScale>
                                      <p:cBhvr>
                                        <p:cTn id="18" dur="2000" fill="hold"/>
                                        <p:tgtEl>
                                          <p:spTgt spid="7"/>
                                        </p:tgtEl>
                                      </p:cBhvr>
                                      <p:by x="25000" y="25000"/>
                                    </p:animScale>
                                  </p:childTnLst>
                                </p:cTn>
                              </p:par>
                              <p:par>
                                <p:cTn id="19" presetID="6" presetClass="emph" presetSubtype="0" fill="hold" nodeType="withEffect">
                                  <p:stCondLst>
                                    <p:cond delay="0"/>
                                  </p:stCondLst>
                                  <p:childTnLst>
                                    <p:animScale>
                                      <p:cBhvr>
                                        <p:cTn id="20" dur="2000" fill="hold"/>
                                        <p:tgtEl>
                                          <p:spTgt spid="3"/>
                                        </p:tgtEl>
                                      </p:cBhvr>
                                      <p:by x="25000" y="25000"/>
                                    </p:animScale>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par>
                          <p:cTn id="30" fill="hold">
                            <p:stCondLst>
                              <p:cond delay="2000"/>
                            </p:stCondLst>
                            <p:childTnLst>
                              <p:par>
                                <p:cTn id="31" presetID="25" presetClass="entr" presetSubtype="0" fill="hold" grpId="0" nodeType="after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p:cTn id="33"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36" dur="1000" fill="hold"/>
                                        <p:tgtEl>
                                          <p:spTgt spid="62"/>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2"/>
                                        </p:tgtEl>
                                      </p:cBhvr>
                                    </p:animEffect>
                                  </p:childTnLst>
                                </p:cTn>
                              </p:par>
                              <p:par>
                                <p:cTn id="41" presetID="25"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46" dur="1000" fill="hold"/>
                                        <p:tgtEl>
                                          <p:spTgt spid="102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026"/>
                                        </p:tgtEl>
                                      </p:cBhvr>
                                    </p:animEffect>
                                  </p:childTnLst>
                                </p:cTn>
                              </p:par>
                              <p:par>
                                <p:cTn id="51" presetID="25"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p:cTn id="53"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56" dur="1000" fill="hold"/>
                                        <p:tgtEl>
                                          <p:spTgt spid="5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9"/>
                                        </p:tgtEl>
                                      </p:cBhvr>
                                    </p:animEffect>
                                  </p:childTnLst>
                                </p:cTn>
                              </p:par>
                              <p:par>
                                <p:cTn id="61" presetID="25"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p:cTn id="63"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66" dur="1000" fill="hold"/>
                                        <p:tgtEl>
                                          <p:spTgt spid="61"/>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61"/>
                                        </p:tgtEl>
                                      </p:cBhvr>
                                    </p:animEffect>
                                  </p:childTnLst>
                                </p:cTn>
                              </p:par>
                              <p:par>
                                <p:cTn id="71" presetID="25"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76" dur="1000" fill="hold"/>
                                        <p:tgtEl>
                                          <p:spTgt spid="2"/>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1202"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1203" name="标题 2"/>
          <p:cNvSpPr txBox="1">
            <a:spLocks noChangeArrowheads="1"/>
          </p:cNvSpPr>
          <p:nvPr/>
        </p:nvSpPr>
        <p:spPr bwMode="black">
          <a:xfrm>
            <a:off x="1198563" y="0"/>
            <a:ext cx="6189662"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议题背景</a:t>
            </a:r>
            <a:r>
              <a:rPr lang="en-US" altLang="zh-CN" sz="4200" b="1">
                <a:solidFill>
                  <a:schemeClr val="bg1"/>
                </a:solidFill>
                <a:ea typeface="黑体" pitchFamily="49" charset="-122"/>
              </a:rPr>
              <a:t>-3</a:t>
            </a:r>
          </a:p>
        </p:txBody>
      </p:sp>
      <p:sp>
        <p:nvSpPr>
          <p:cNvPr id="51204" name="TextBox 64"/>
          <p:cNvSpPr>
            <a:spLocks noChangeArrowheads="1"/>
          </p:cNvSpPr>
          <p:nvPr/>
        </p:nvSpPr>
        <p:spPr bwMode="auto">
          <a:xfrm>
            <a:off x="911225" y="1052513"/>
            <a:ext cx="5256213" cy="3987800"/>
          </a:xfrm>
          <a:prstGeom prst="rect">
            <a:avLst/>
          </a:prstGeom>
          <a:noFill/>
          <a:ln w="9525">
            <a:noFill/>
            <a:miter lim="800000"/>
            <a:headEnd/>
            <a:tailEnd/>
          </a:ln>
        </p:spPr>
        <p:txBody>
          <a:bodyPr lIns="96762" tIns="48381" rIns="96762" bIns="48381">
            <a:spAutoFit/>
          </a:bodyPr>
          <a:lstStyle/>
          <a:p>
            <a:pPr>
              <a:lnSpc>
                <a:spcPct val="115000"/>
              </a:lnSpc>
            </a:pPr>
            <a:r>
              <a:rPr lang="en-US" altLang="zh-CN" sz="2400" b="1">
                <a:solidFill>
                  <a:srgbClr val="0070C0"/>
                </a:solidFill>
                <a:latin typeface="微软雅黑" pitchFamily="34" charset="-122"/>
                <a:ea typeface="微软雅黑" pitchFamily="34" charset="-122"/>
                <a:sym typeface="微软雅黑" pitchFamily="34" charset="-122"/>
              </a:rPr>
              <a:t>      </a:t>
            </a:r>
            <a:r>
              <a:rPr lang="en-US" altLang="en-US" sz="2200" b="1">
                <a:solidFill>
                  <a:srgbClr val="0070C0"/>
                </a:solidFill>
                <a:latin typeface="微软雅黑" pitchFamily="34" charset="-122"/>
                <a:ea typeface="微软雅黑" pitchFamily="34" charset="-122"/>
                <a:sym typeface="微软雅黑" pitchFamily="34" charset="-122"/>
              </a:rPr>
              <a:t>在</a:t>
            </a:r>
            <a:r>
              <a:rPr lang="en-US" altLang="zh-CN" sz="2200" b="1">
                <a:solidFill>
                  <a:srgbClr val="0070C0"/>
                </a:solidFill>
                <a:latin typeface="微软雅黑" pitchFamily="34" charset="-122"/>
                <a:ea typeface="微软雅黑" pitchFamily="34" charset="-122"/>
                <a:sym typeface="微软雅黑" pitchFamily="34" charset="-122"/>
              </a:rPr>
              <a:t>2014</a:t>
            </a:r>
            <a:r>
              <a:rPr lang="zh-CN" altLang="en-US" sz="2200" b="1">
                <a:solidFill>
                  <a:srgbClr val="0070C0"/>
                </a:solidFill>
                <a:latin typeface="微软雅黑" pitchFamily="34" charset="-122"/>
                <a:ea typeface="微软雅黑" pitchFamily="34" charset="-122"/>
                <a:sym typeface="微软雅黑" pitchFamily="34" charset="-122"/>
              </a:rPr>
              <a:t>年</a:t>
            </a:r>
            <a:r>
              <a:rPr lang="en-US" altLang="zh-CN" sz="2200" b="1">
                <a:solidFill>
                  <a:srgbClr val="0070C0"/>
                </a:solidFill>
                <a:latin typeface="微软雅黑" pitchFamily="34" charset="-122"/>
                <a:ea typeface="微软雅黑" pitchFamily="34" charset="-122"/>
                <a:sym typeface="微软雅黑" pitchFamily="34" charset="-122"/>
              </a:rPr>
              <a:t>8</a:t>
            </a:r>
            <a:r>
              <a:rPr lang="en-US" altLang="en-US" sz="2200" b="1">
                <a:solidFill>
                  <a:srgbClr val="0070C0"/>
                </a:solidFill>
                <a:latin typeface="微软雅黑" pitchFamily="34" charset="-122"/>
                <a:ea typeface="微软雅黑" pitchFamily="34" charset="-122"/>
                <a:sym typeface="微软雅黑" pitchFamily="34" charset="-122"/>
              </a:rPr>
              <a:t>月份，</a:t>
            </a:r>
            <a:r>
              <a:rPr lang="en-US" altLang="zh-CN" sz="2200" b="1">
                <a:solidFill>
                  <a:srgbClr val="0070C0"/>
                </a:solidFill>
                <a:latin typeface="微软雅黑" pitchFamily="34" charset="-122"/>
                <a:ea typeface="微软雅黑" pitchFamily="34" charset="-122"/>
                <a:sym typeface="微软雅黑" pitchFamily="34" charset="-122"/>
              </a:rPr>
              <a:t>国家农业部国际合作司原司长冯玉林</a:t>
            </a:r>
            <a:r>
              <a:rPr lang="zh-CN" altLang="en-US" sz="2200" b="1">
                <a:solidFill>
                  <a:srgbClr val="0070C0"/>
                </a:solidFill>
                <a:latin typeface="微软雅黑" pitchFamily="34" charset="-122"/>
                <a:ea typeface="微软雅黑" pitchFamily="34" charset="-122"/>
                <a:sym typeface="微软雅黑" pitchFamily="34" charset="-122"/>
              </a:rPr>
              <a:t>现中国农业健康产业联盟理事长，在首届光伏农业会上表示</a:t>
            </a:r>
            <a:r>
              <a:rPr lang="en-US" altLang="en-US" sz="2200" b="1">
                <a:solidFill>
                  <a:srgbClr val="0070C0"/>
                </a:solidFill>
                <a:latin typeface="微软雅黑" pitchFamily="34" charset="-122"/>
                <a:ea typeface="微软雅黑" pitchFamily="34" charset="-122"/>
                <a:sym typeface="微软雅黑" pitchFamily="34" charset="-122"/>
              </a:rPr>
              <a:t>，</a:t>
            </a:r>
            <a:endParaRPr lang="en-US" altLang="zh-CN" sz="2200" b="1">
              <a:solidFill>
                <a:srgbClr val="0070C0"/>
              </a:solidFill>
              <a:latin typeface="微软雅黑" pitchFamily="34" charset="-122"/>
              <a:ea typeface="微软雅黑" pitchFamily="34" charset="-122"/>
              <a:sym typeface="微软雅黑" pitchFamily="34" charset="-122"/>
            </a:endParaRPr>
          </a:p>
          <a:p>
            <a:pPr>
              <a:lnSpc>
                <a:spcPct val="115000"/>
              </a:lnSpc>
            </a:pPr>
            <a:endParaRPr lang="en-US" altLang="zh-CN" sz="2200" b="1">
              <a:solidFill>
                <a:srgbClr val="0070C0"/>
              </a:solidFill>
              <a:latin typeface="微软雅黑" pitchFamily="34" charset="-122"/>
              <a:ea typeface="微软雅黑" pitchFamily="34" charset="-122"/>
              <a:sym typeface="微软雅黑" pitchFamily="34" charset="-122"/>
            </a:endParaRPr>
          </a:p>
          <a:p>
            <a:pPr>
              <a:lnSpc>
                <a:spcPct val="115000"/>
              </a:lnSpc>
            </a:pPr>
            <a:r>
              <a:rPr lang="en-US" altLang="en-US" sz="2200" b="1">
                <a:solidFill>
                  <a:srgbClr val="0070C0"/>
                </a:solidFill>
                <a:latin typeface="微软雅黑" pitchFamily="34" charset="-122"/>
                <a:ea typeface="微软雅黑" pitchFamily="34" charset="-122"/>
                <a:sym typeface="微软雅黑" pitchFamily="34" charset="-122"/>
              </a:rPr>
              <a:t>“光伏和农业的结合，一定要摸索出一套适合不同地区、不同地点、不同形式的农业发展模式。不仅要让农民看得懂、学得会，还要让他们了解光伏大棚发电的社会效益和增加的农业价值。只有农业与光伏达到共赢，国内光伏农业才会有希望。”</a:t>
            </a:r>
            <a:endParaRPr lang="zh-CN" altLang="en-US" sz="2200" b="1">
              <a:solidFill>
                <a:srgbClr val="0070C0"/>
              </a:solidFill>
              <a:latin typeface="微软雅黑" pitchFamily="34" charset="-122"/>
              <a:ea typeface="微软雅黑" pitchFamily="34" charset="-122"/>
              <a:sym typeface="微软雅黑" pitchFamily="34" charset="-122"/>
            </a:endParaRPr>
          </a:p>
        </p:txBody>
      </p:sp>
      <p:pic>
        <p:nvPicPr>
          <p:cNvPr id="51205" name="Picture 9"/>
          <p:cNvPicPr>
            <a:picLocks noChangeAspect="1" noChangeArrowheads="1"/>
          </p:cNvPicPr>
          <p:nvPr/>
        </p:nvPicPr>
        <p:blipFill>
          <a:blip r:embed="rId2"/>
          <a:srcRect l="17351" t="22440" r="45021" b="18489"/>
          <a:stretch>
            <a:fillRect/>
          </a:stretch>
        </p:blipFill>
        <p:spPr bwMode="auto">
          <a:xfrm>
            <a:off x="6743700" y="1268413"/>
            <a:ext cx="4895850" cy="4321175"/>
          </a:xfrm>
          <a:prstGeom prst="rect">
            <a:avLst/>
          </a:prstGeom>
          <a:noFill/>
          <a:ln w="9525">
            <a:noFill/>
            <a:miter lim="800000"/>
            <a:headEnd/>
            <a:tailEnd/>
          </a:ln>
        </p:spPr>
      </p:pic>
      <p:sp>
        <p:nvSpPr>
          <p:cNvPr id="51207" name="Rectangle 7"/>
          <p:cNvSpPr>
            <a:spLocks noChangeArrowheads="1"/>
          </p:cNvSpPr>
          <p:nvPr/>
        </p:nvSpPr>
        <p:spPr bwMode="auto">
          <a:xfrm>
            <a:off x="766763" y="5329238"/>
            <a:ext cx="11017250" cy="1066800"/>
          </a:xfrm>
          <a:prstGeom prst="rect">
            <a:avLst/>
          </a:prstGeom>
          <a:solidFill>
            <a:srgbClr val="FFFF99"/>
          </a:solidFill>
          <a:ln w="9525">
            <a:noFill/>
            <a:miter lim="800000"/>
            <a:headEnd/>
            <a:tailEnd/>
          </a:ln>
          <a:effectLst>
            <a:prstShdw prst="shdw17" dist="17961" dir="2700000">
              <a:srgbClr val="FFFF99">
                <a:gamma/>
                <a:shade val="60000"/>
                <a:invGamma/>
              </a:srgbClr>
            </a:prstShdw>
          </a:effectLst>
        </p:spPr>
        <p:txBody>
          <a:bodyPr anchor="ctr">
            <a:spAutoFit/>
          </a:bodyPr>
          <a:lstStyle/>
          <a:p>
            <a:pPr indent="304800" algn="ctr"/>
            <a:r>
              <a:rPr lang="en-US" altLang="zh-CN" sz="2400" b="1"/>
              <a:t>2015</a:t>
            </a:r>
            <a:r>
              <a:rPr lang="zh-CN" altLang="en-US" sz="2400" b="1"/>
              <a:t>年</a:t>
            </a:r>
            <a:r>
              <a:rPr lang="en-US" altLang="zh-CN" sz="2400" b="1"/>
              <a:t>5</a:t>
            </a:r>
            <a:r>
              <a:rPr lang="zh-CN" altLang="en-US" sz="2400" b="1"/>
              <a:t>月</a:t>
            </a:r>
            <a:r>
              <a:rPr lang="en-US" altLang="zh-CN" sz="2400" b="1"/>
              <a:t>27</a:t>
            </a:r>
            <a:r>
              <a:rPr lang="zh-CN" altLang="en-US" sz="2400" b="1"/>
              <a:t>日，</a:t>
            </a:r>
            <a:r>
              <a:rPr lang="en-US" altLang="zh-CN" sz="2400" b="1"/>
              <a:t>《</a:t>
            </a:r>
            <a:r>
              <a:rPr lang="zh-CN" altLang="en-US" sz="2400" b="1"/>
              <a:t>全国</a:t>
            </a:r>
            <a:r>
              <a:rPr lang="zh-CN" altLang="en-US" sz="2400" b="1">
                <a:hlinkClick r:id="rId3"/>
              </a:rPr>
              <a:t>农业</a:t>
            </a:r>
            <a:r>
              <a:rPr lang="zh-CN" altLang="en-US" sz="2400" b="1"/>
              <a:t>可持续发展规划（</a:t>
            </a:r>
            <a:r>
              <a:rPr lang="en-US" altLang="zh-CN" sz="2400" b="1"/>
              <a:t>2015</a:t>
            </a:r>
            <a:r>
              <a:rPr lang="zh-CN" altLang="en-US" sz="2400" b="1"/>
              <a:t>－</a:t>
            </a:r>
            <a:r>
              <a:rPr lang="en-US" altLang="zh-CN" sz="2400" b="1"/>
              <a:t>2030</a:t>
            </a:r>
            <a:r>
              <a:rPr lang="zh-CN" altLang="en-US" sz="2400" b="1"/>
              <a:t>年）</a:t>
            </a:r>
            <a:r>
              <a:rPr lang="en-US" altLang="zh-CN" sz="2400" b="1"/>
              <a:t>》</a:t>
            </a:r>
            <a:r>
              <a:rPr lang="zh-CN" altLang="en-US" sz="2400" b="1"/>
              <a:t>正式发布</a:t>
            </a:r>
            <a:endParaRPr lang="zh-CN" altLang="en-US" sz="1800" b="1"/>
          </a:p>
          <a:p>
            <a:pPr indent="304800"/>
            <a:r>
              <a:rPr lang="zh-CN" altLang="en-US" b="1"/>
              <a:t>      这是农业部会同发展改革委等部门共同编，这是指导农业可持续发展的纲领性文件，是</a:t>
            </a:r>
          </a:p>
          <a:p>
            <a:pPr indent="304800"/>
            <a:r>
              <a:rPr lang="zh-CN" altLang="en-US" b="1"/>
              <a:t>               建设美丽中国的必然选择，是</a:t>
            </a:r>
            <a:r>
              <a:rPr lang="zh-CN" altLang="en-US" b="1">
                <a:solidFill>
                  <a:srgbClr val="DA251B"/>
                </a:solidFill>
              </a:rPr>
              <a:t>中国特色新型农业现代化道路</a:t>
            </a:r>
            <a:r>
              <a:rPr lang="zh-CN" altLang="en-US" b="1"/>
              <a:t>的内在要求</a:t>
            </a:r>
            <a:r>
              <a:rPr lang="zh-CN" altLang="en-US"/>
              <a:t> 。</a:t>
            </a:r>
            <a:endParaRPr lang="en-US" altLang="zh-CN"/>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171" name="标题 2"/>
          <p:cNvSpPr>
            <a:spLocks noGrp="1" noChangeArrowheads="1"/>
          </p:cNvSpPr>
          <p:nvPr>
            <p:ph type="title"/>
          </p:nvPr>
        </p:nvSpPr>
        <p:spPr>
          <a:xfrm>
            <a:off x="963613" y="4406900"/>
            <a:ext cx="10363200" cy="1362075"/>
          </a:xfrm>
        </p:spPr>
        <p:txBody>
          <a:bodyPr/>
          <a:lstStyle/>
          <a:p>
            <a:pPr>
              <a:defRPr/>
            </a:pPr>
            <a:r>
              <a:rPr lang="zh-CN" altLang="en-US" sz="4200" smtClean="0">
                <a:solidFill>
                  <a:schemeClr val="bg1"/>
                </a:solidFill>
              </a:rPr>
              <a:t>目  录</a:t>
            </a:r>
          </a:p>
        </p:txBody>
      </p:sp>
      <p:sp>
        <p:nvSpPr>
          <p:cNvPr id="52227"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0000"/>
              </a:solidFill>
              <a:sym typeface="Calibri" pitchFamily="34" charset="0"/>
            </a:endParaRPr>
          </a:p>
        </p:txBody>
      </p:sp>
      <p:sp>
        <p:nvSpPr>
          <p:cNvPr id="9222" name="AutoShape 9"/>
          <p:cNvSpPr>
            <a:spLocks noChangeArrowheads="1"/>
          </p:cNvSpPr>
          <p:nvPr/>
        </p:nvSpPr>
        <p:spPr bwMode="auto">
          <a:xfrm>
            <a:off x="4826000" y="2946400"/>
            <a:ext cx="3071813" cy="1574800"/>
          </a:xfrm>
          <a:prstGeom prst="hexagon">
            <a:avLst>
              <a:gd name="adj" fmla="val 27001"/>
              <a:gd name="vf" fmla="val 115470"/>
            </a:avLst>
          </a:prstGeom>
          <a:ln>
            <a:headEnd/>
            <a:tailEnd/>
          </a:ln>
        </p:spPr>
        <p:style>
          <a:lnRef idx="2">
            <a:schemeClr val="accent2"/>
          </a:lnRef>
          <a:fillRef idx="1">
            <a:schemeClr val="lt1"/>
          </a:fillRef>
          <a:effectRef idx="0">
            <a:schemeClr val="accent2"/>
          </a:effectRef>
          <a:fontRef idx="minor">
            <a:schemeClr val="dk1"/>
          </a:fontRef>
        </p:style>
        <p:txBody>
          <a:bodyPr wrap="none" lIns="76190" tIns="0" rIns="0" bIns="0" anchor="ctr"/>
          <a:lstStyle/>
          <a:p>
            <a:pPr>
              <a:defRPr/>
            </a:pPr>
            <a:endParaRPr lang="zh-CN" altLang="zh-CN">
              <a:solidFill>
                <a:srgbClr val="000000"/>
              </a:solidFill>
              <a:sym typeface="Arial" charset="0"/>
            </a:endParaRPr>
          </a:p>
        </p:txBody>
      </p:sp>
      <p:grpSp>
        <p:nvGrpSpPr>
          <p:cNvPr id="2" name="组合 4"/>
          <p:cNvGrpSpPr>
            <a:grpSpLocks/>
          </p:cNvGrpSpPr>
          <p:nvPr/>
        </p:nvGrpSpPr>
        <p:grpSpPr bwMode="auto">
          <a:xfrm>
            <a:off x="1952625" y="2071688"/>
            <a:ext cx="3071813" cy="1573212"/>
            <a:chOff x="0" y="0"/>
            <a:chExt cx="2904640" cy="1486356"/>
          </a:xfrm>
        </p:grpSpPr>
        <p:sp>
          <p:nvSpPr>
            <p:cNvPr id="9242" name="AutoShape 7"/>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3" name="Text Box 11"/>
            <p:cNvSpPr>
              <a:spLocks noChangeArrowheads="1"/>
            </p:cNvSpPr>
            <p:nvPr/>
          </p:nvSpPr>
          <p:spPr bwMode="auto">
            <a:xfrm flipH="1">
              <a:off x="190709" y="528688"/>
              <a:ext cx="2523223" cy="436365"/>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公司简介</a:t>
              </a:r>
            </a:p>
          </p:txBody>
        </p:sp>
      </p:grpSp>
      <p:grpSp>
        <p:nvGrpSpPr>
          <p:cNvPr id="3" name="组合 7167"/>
          <p:cNvGrpSpPr>
            <a:grpSpLocks/>
          </p:cNvGrpSpPr>
          <p:nvPr/>
        </p:nvGrpSpPr>
        <p:grpSpPr bwMode="auto">
          <a:xfrm>
            <a:off x="2057400" y="3811588"/>
            <a:ext cx="3073400" cy="1574800"/>
            <a:chOff x="0" y="0"/>
            <a:chExt cx="2904640" cy="1486356"/>
          </a:xfrm>
        </p:grpSpPr>
        <p:sp>
          <p:nvSpPr>
            <p:cNvPr id="9240" name="AutoShape 6"/>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1" name="Text Box 13"/>
            <p:cNvSpPr>
              <a:spLocks noChangeArrowheads="1"/>
            </p:cNvSpPr>
            <p:nvPr/>
          </p:nvSpPr>
          <p:spPr bwMode="auto">
            <a:xfrm flipH="1">
              <a:off x="283618" y="521619"/>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联系我们</a:t>
              </a:r>
            </a:p>
          </p:txBody>
        </p:sp>
      </p:grpSp>
      <p:grpSp>
        <p:nvGrpSpPr>
          <p:cNvPr id="4" name="组合 7168"/>
          <p:cNvGrpSpPr>
            <a:grpSpLocks/>
          </p:cNvGrpSpPr>
          <p:nvPr/>
        </p:nvGrpSpPr>
        <p:grpSpPr bwMode="auto">
          <a:xfrm>
            <a:off x="7596188" y="2071688"/>
            <a:ext cx="3073400" cy="1573212"/>
            <a:chOff x="0" y="0"/>
            <a:chExt cx="2904640" cy="1486356"/>
          </a:xfrm>
        </p:grpSpPr>
        <p:sp>
          <p:nvSpPr>
            <p:cNvPr id="9238" name="AutoShape 5"/>
            <p:cNvSpPr>
              <a:spLocks noChangeArrowheads="1"/>
            </p:cNvSpPr>
            <p:nvPr/>
          </p:nvSpPr>
          <p:spPr bwMode="auto">
            <a:xfrm>
              <a:off x="0" y="0"/>
              <a:ext cx="2904640" cy="1486356"/>
            </a:xfrm>
            <a:prstGeom prst="hexagon">
              <a:avLst>
                <a:gd name="adj" fmla="val 27042"/>
                <a:gd name="vf" fmla="val 115470"/>
              </a:avLst>
            </a:prstGeom>
            <a:ln>
              <a:headEnd/>
              <a:tailEnd/>
            </a:ln>
          </p:spPr>
          <p:style>
            <a:lnRef idx="0">
              <a:schemeClr val="accent2"/>
            </a:lnRef>
            <a:fillRef idx="3">
              <a:schemeClr val="accent2"/>
            </a:fillRef>
            <a:effectRef idx="3">
              <a:schemeClr val="accent2"/>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9" name="Text Box 14"/>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农业光伏</a:t>
              </a:r>
            </a:p>
          </p:txBody>
        </p:sp>
      </p:grpSp>
      <p:grpSp>
        <p:nvGrpSpPr>
          <p:cNvPr id="5" name="组合 5"/>
          <p:cNvGrpSpPr>
            <a:grpSpLocks/>
          </p:cNvGrpSpPr>
          <p:nvPr/>
        </p:nvGrpSpPr>
        <p:grpSpPr bwMode="auto">
          <a:xfrm>
            <a:off x="4810125" y="1214438"/>
            <a:ext cx="3071813" cy="1573212"/>
            <a:chOff x="0" y="0"/>
            <a:chExt cx="2904640" cy="1486356"/>
          </a:xfrm>
        </p:grpSpPr>
        <p:sp>
          <p:nvSpPr>
            <p:cNvPr id="9236" name="AutoShape 3"/>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7" name="Text Box 15"/>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议题背景</a:t>
              </a:r>
            </a:p>
          </p:txBody>
        </p:sp>
      </p:grpSp>
      <p:grpSp>
        <p:nvGrpSpPr>
          <p:cNvPr id="6" name="组合 6"/>
          <p:cNvGrpSpPr>
            <a:grpSpLocks/>
          </p:cNvGrpSpPr>
          <p:nvPr/>
        </p:nvGrpSpPr>
        <p:grpSpPr bwMode="auto">
          <a:xfrm>
            <a:off x="7594600" y="3811588"/>
            <a:ext cx="3071813" cy="1574800"/>
            <a:chOff x="0" y="0"/>
            <a:chExt cx="2904640" cy="1486356"/>
          </a:xfrm>
        </p:grpSpPr>
        <p:sp>
          <p:nvSpPr>
            <p:cNvPr id="9234" name="AutoShape 4"/>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5" name="Text Box 15"/>
            <p:cNvSpPr>
              <a:spLocks noChangeArrowheads="1"/>
            </p:cNvSpPr>
            <p:nvPr/>
          </p:nvSpPr>
          <p:spPr bwMode="auto">
            <a:xfrm flipH="1">
              <a:off x="165393" y="430900"/>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产业前景</a:t>
              </a:r>
            </a:p>
          </p:txBody>
        </p:sp>
      </p:grpSp>
      <p:grpSp>
        <p:nvGrpSpPr>
          <p:cNvPr id="7" name="组合 8"/>
          <p:cNvGrpSpPr>
            <a:grpSpLocks/>
          </p:cNvGrpSpPr>
          <p:nvPr/>
        </p:nvGrpSpPr>
        <p:grpSpPr bwMode="auto">
          <a:xfrm>
            <a:off x="4826000" y="4675188"/>
            <a:ext cx="3071813" cy="1574800"/>
            <a:chOff x="0" y="0"/>
            <a:chExt cx="2904640" cy="1486356"/>
          </a:xfrm>
        </p:grpSpPr>
        <p:sp>
          <p:nvSpPr>
            <p:cNvPr id="9232" name="AutoShape 8"/>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3" name="Text Box 15"/>
            <p:cNvSpPr>
              <a:spLocks noChangeArrowheads="1"/>
            </p:cNvSpPr>
            <p:nvPr/>
          </p:nvSpPr>
          <p:spPr bwMode="auto">
            <a:xfrm flipH="1">
              <a:off x="189237" y="551414"/>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解决方案</a:t>
              </a:r>
            </a:p>
          </p:txBody>
        </p:sp>
      </p:grpSp>
      <p:pic>
        <p:nvPicPr>
          <p:cNvPr id="28" name="Picture 2" descr="E:\公司宣传\布展资料\前封面\LOGO.png"/>
          <p:cNvPicPr>
            <a:picLocks noChangeAspect="1" noChangeArrowheads="1"/>
          </p:cNvPicPr>
          <p:nvPr/>
        </p:nvPicPr>
        <p:blipFill>
          <a:blip r:embed="rId2"/>
          <a:srcRect/>
          <a:stretch>
            <a:fillRect/>
          </a:stretch>
        </p:blipFill>
        <p:spPr bwMode="auto">
          <a:xfrm>
            <a:off x="5310188" y="3571875"/>
            <a:ext cx="2166937" cy="322263"/>
          </a:xfrm>
          <a:prstGeom prst="rect">
            <a:avLst/>
          </a:prstGeom>
          <a:noFill/>
          <a:ln w="9525">
            <a:noFill/>
            <a:miter lim="800000"/>
            <a:headEnd/>
            <a:tailEnd/>
          </a:ln>
        </p:spPr>
      </p:pic>
      <p:sp>
        <p:nvSpPr>
          <p:cNvPr id="29"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a:solidFill>
                  <a:schemeClr val="bg1"/>
                </a:solidFill>
                <a:latin typeface="+mj-lt"/>
                <a:ea typeface="+mj-ea"/>
                <a:cs typeface="+mj-cs"/>
              </a:rPr>
              <a:t>目  录</a:t>
            </a:r>
            <a:endParaRPr lang="zh-CN" altLang="en-US" sz="4200" b="1" kern="0" dirty="0">
              <a:solidFill>
                <a:schemeClr val="bg1"/>
              </a:solidFill>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1+#ppt_w/2"/>
                                          </p:val>
                                        </p:tav>
                                        <p:tav tm="100000">
                                          <p:val>
                                            <p:strVal val="#ppt_x"/>
                                          </p:val>
                                        </p:tav>
                                      </p:tavLst>
                                    </p:anim>
                                    <p:anim calcmode="lin" valueType="num">
                                      <p:cBhvr>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1+#ppt_w/2"/>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0-#ppt_w/2"/>
                                          </p:val>
                                        </p:tav>
                                        <p:tav tm="100000">
                                          <p:val>
                                            <p:strVal val="#ppt_x"/>
                                          </p:val>
                                        </p:tav>
                                      </p:tavLst>
                                    </p:anim>
                                    <p:anim calcmode="lin" valueType="num">
                                      <p:cBhvr>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0-#ppt_w/2"/>
                                          </p:val>
                                        </p:tav>
                                        <p:tav tm="100000">
                                          <p:val>
                                            <p:strVal val="#ppt_x"/>
                                          </p:val>
                                        </p:tav>
                                      </p:tavLst>
                                    </p:anim>
                                    <p:anim calcmode="lin" valueType="num">
                                      <p:cBhvr>
                                        <p:cTn id="28" dur="500" fill="hold"/>
                                        <p:tgtEl>
                                          <p:spTgt spid="4"/>
                                        </p:tgtEl>
                                        <p:attrNameLst>
                                          <p:attrName>ppt_y</p:attrName>
                                        </p:attrNameLst>
                                      </p:cBhvr>
                                      <p:tavLst>
                                        <p:tav tm="0">
                                          <p:val>
                                            <p:strVal val="0-#ppt_h/2"/>
                                          </p:val>
                                        </p:tav>
                                        <p:tav tm="100000">
                                          <p:val>
                                            <p:strVal val="#ppt_y"/>
                                          </p:val>
                                        </p:tav>
                                      </p:tavLst>
                                    </p:anim>
                                  </p:childTnLst>
                                </p:cTn>
                              </p:par>
                              <p:par>
                                <p:cTn id="29" presetID="25"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3250"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3251" name="标题 2"/>
          <p:cNvSpPr txBox="1">
            <a:spLocks noChangeArrowheads="1"/>
          </p:cNvSpPr>
          <p:nvPr/>
        </p:nvSpPr>
        <p:spPr bwMode="black">
          <a:xfrm>
            <a:off x="166688" y="-76200"/>
            <a:ext cx="751363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何为“农业光伏”？</a:t>
            </a:r>
            <a:endParaRPr lang="en-US" altLang="zh-CN" sz="4200" b="1">
              <a:solidFill>
                <a:schemeClr val="bg1"/>
              </a:solidFill>
              <a:ea typeface="黑体" pitchFamily="49" charset="-122"/>
            </a:endParaRPr>
          </a:p>
        </p:txBody>
      </p:sp>
      <p:sp>
        <p:nvSpPr>
          <p:cNvPr id="53252" name="TextBox 64"/>
          <p:cNvSpPr>
            <a:spLocks noChangeAspect="1" noChangeArrowheads="1"/>
          </p:cNvSpPr>
          <p:nvPr/>
        </p:nvSpPr>
        <p:spPr bwMode="auto">
          <a:xfrm rot="-600000">
            <a:off x="766763" y="4797425"/>
            <a:ext cx="4032250" cy="644525"/>
          </a:xfrm>
          <a:prstGeom prst="rect">
            <a:avLst/>
          </a:prstGeom>
          <a:noFill/>
          <a:ln w="9525">
            <a:noFill/>
            <a:miter lim="800000"/>
            <a:headEnd/>
            <a:tailEnd/>
          </a:ln>
        </p:spPr>
        <p:txBody>
          <a:bodyPr lIns="96762" tIns="48381" rIns="96762" bIns="48381">
            <a:spAutoFit/>
          </a:bodyPr>
          <a:lstStyle/>
          <a:p>
            <a:r>
              <a:rPr lang="zh-CN" altLang="en-US" sz="3600" b="1">
                <a:solidFill>
                  <a:schemeClr val="bg1"/>
                </a:solidFill>
                <a:latin typeface="微软雅黑" pitchFamily="34" charset="-122"/>
                <a:ea typeface="微软雅黑" pitchFamily="34" charset="-122"/>
                <a:sym typeface="微软雅黑" pitchFamily="34" charset="-122"/>
              </a:rPr>
              <a:t>隆基清洁能源</a:t>
            </a:r>
          </a:p>
        </p:txBody>
      </p:sp>
      <p:sp>
        <p:nvSpPr>
          <p:cNvPr id="70662" name="TextBox 64"/>
          <p:cNvSpPr>
            <a:spLocks noChangeArrowheads="1"/>
          </p:cNvSpPr>
          <p:nvPr/>
        </p:nvSpPr>
        <p:spPr bwMode="auto">
          <a:xfrm>
            <a:off x="839788" y="1268413"/>
            <a:ext cx="10298112" cy="4727575"/>
          </a:xfrm>
          <a:prstGeom prst="rect">
            <a:avLst/>
          </a:prstGeom>
          <a:noFill/>
          <a:ln w="9525">
            <a:noFill/>
            <a:miter lim="800000"/>
            <a:headEnd/>
            <a:tailEnd/>
          </a:ln>
        </p:spPr>
        <p:txBody>
          <a:bodyPr lIns="96762" tIns="48381" rIns="96762" bIns="48381">
            <a:spAutoFit/>
          </a:bodyPr>
          <a:lstStyle/>
          <a:p>
            <a:pPr>
              <a:defRPr/>
            </a:pPr>
            <a:r>
              <a:rPr lang="zh-CN" altLang="en-US" sz="4000" b="1">
                <a:latin typeface="微软雅黑" pitchFamily="34" charset="-122"/>
                <a:ea typeface="微软雅黑" pitchFamily="34" charset="-122"/>
                <a:sym typeface="微软雅黑" pitchFamily="34" charset="-122"/>
              </a:rPr>
              <a:t>      是“</a:t>
            </a:r>
            <a:r>
              <a:rPr lang="zh-CN" altLang="en-US" sz="4000" b="1">
                <a:solidFill>
                  <a:srgbClr val="DA251B"/>
                </a:solidFill>
                <a:latin typeface="微软雅黑" pitchFamily="34" charset="-122"/>
                <a:ea typeface="微软雅黑" pitchFamily="34" charset="-122"/>
                <a:sym typeface="微软雅黑" pitchFamily="34" charset="-122"/>
              </a:rPr>
              <a:t>光伏农业</a:t>
            </a:r>
            <a:r>
              <a:rPr lang="zh-CN" altLang="en-US" sz="4000" b="1">
                <a:latin typeface="微软雅黑" pitchFamily="34" charset="-122"/>
                <a:ea typeface="微软雅黑" pitchFamily="34" charset="-122"/>
                <a:sym typeface="微软雅黑" pitchFamily="34" charset="-122"/>
              </a:rPr>
              <a:t>”</a:t>
            </a:r>
          </a:p>
          <a:p>
            <a:pPr>
              <a:defRPr/>
            </a:pPr>
            <a:r>
              <a:rPr lang="zh-CN" altLang="en-US" sz="4000" b="1">
                <a:latin typeface="微软雅黑" pitchFamily="34" charset="-122"/>
                <a:ea typeface="微软雅黑" pitchFamily="34" charset="-122"/>
                <a:sym typeface="微软雅黑" pitchFamily="34" charset="-122"/>
              </a:rPr>
              <a:t>                           还是</a:t>
            </a:r>
          </a:p>
          <a:p>
            <a:pPr>
              <a:defRPr/>
            </a:pPr>
            <a:r>
              <a:rPr lang="zh-CN" altLang="en-US" sz="4000" b="1">
                <a:latin typeface="微软雅黑" pitchFamily="34" charset="-122"/>
                <a:ea typeface="微软雅黑" pitchFamily="34" charset="-122"/>
                <a:sym typeface="微软雅黑" pitchFamily="34" charset="-122"/>
              </a:rPr>
              <a:t>                                  “</a:t>
            </a:r>
            <a:r>
              <a:rPr lang="zh-CN" altLang="en-US" sz="4000" b="1">
                <a:solidFill>
                  <a:srgbClr val="DA251B"/>
                </a:solidFill>
                <a:latin typeface="微软雅黑" pitchFamily="34" charset="-122"/>
                <a:ea typeface="微软雅黑" pitchFamily="34" charset="-122"/>
                <a:sym typeface="微软雅黑" pitchFamily="34" charset="-122"/>
              </a:rPr>
              <a:t>农业光伏</a:t>
            </a:r>
            <a:r>
              <a:rPr lang="zh-CN" altLang="en-US" sz="4000" b="1">
                <a:latin typeface="微软雅黑" pitchFamily="34" charset="-122"/>
                <a:ea typeface="微软雅黑" pitchFamily="34" charset="-122"/>
                <a:sym typeface="微软雅黑" pitchFamily="34" charset="-122"/>
              </a:rPr>
              <a:t>”，</a:t>
            </a:r>
          </a:p>
          <a:p>
            <a:pPr>
              <a:defRPr/>
            </a:pPr>
            <a:endParaRPr lang="zh-CN" altLang="en-US" sz="4000" b="1">
              <a:latin typeface="微软雅黑" pitchFamily="34" charset="-122"/>
              <a:ea typeface="微软雅黑" pitchFamily="34" charset="-122"/>
              <a:sym typeface="微软雅黑" pitchFamily="34" charset="-122"/>
            </a:endParaRPr>
          </a:p>
          <a:p>
            <a:pPr>
              <a:defRPr/>
            </a:pPr>
            <a:r>
              <a:rPr lang="zh-CN" altLang="en-US" sz="4000" b="1">
                <a:latin typeface="微软雅黑" pitchFamily="34" charset="-122"/>
                <a:ea typeface="微软雅黑" pitchFamily="34" charset="-122"/>
                <a:sym typeface="微软雅黑" pitchFamily="34" charset="-122"/>
              </a:rPr>
              <a:t>            体现企业对项目的投资态度</a:t>
            </a:r>
          </a:p>
          <a:p>
            <a:pPr>
              <a:defRPr/>
            </a:pPr>
            <a:endParaRPr lang="zh-CN" altLang="en-US" sz="4000" b="1">
              <a:latin typeface="微软雅黑" pitchFamily="34" charset="-122"/>
              <a:ea typeface="微软雅黑" pitchFamily="34" charset="-122"/>
              <a:sym typeface="微软雅黑" pitchFamily="34" charset="-122"/>
            </a:endParaRPr>
          </a:p>
          <a:p>
            <a:pPr>
              <a:defRPr/>
            </a:pPr>
            <a:endParaRPr lang="zh-CN" altLang="en-US" sz="3200" b="1">
              <a:effectLst>
                <a:outerShdw blurRad="38100" dist="38100" dir="2700000" algn="tl">
                  <a:srgbClr val="FFFFFF"/>
                </a:outerShdw>
              </a:effectLst>
              <a:latin typeface="微软雅黑" pitchFamily="34" charset="-122"/>
              <a:ea typeface="微软雅黑" pitchFamily="34" charset="-122"/>
              <a:sym typeface="微软雅黑" pitchFamily="34" charset="-122"/>
            </a:endParaRPr>
          </a:p>
          <a:p>
            <a:pPr>
              <a:defRPr/>
            </a:pPr>
            <a:r>
              <a:rPr lang="zh-CN" altLang="en-US" sz="3200" b="1">
                <a:effectLst>
                  <a:outerShdw blurRad="38100" dist="38100" dir="2700000" algn="tl">
                    <a:srgbClr val="FFFFFF"/>
                  </a:outerShdw>
                </a:effectLst>
                <a:latin typeface="微软雅黑" pitchFamily="34" charset="-122"/>
                <a:ea typeface="微软雅黑" pitchFamily="34" charset="-122"/>
                <a:sym typeface="微软雅黑" pitchFamily="34" charset="-122"/>
              </a:rPr>
              <a:t>           </a:t>
            </a:r>
            <a:r>
              <a:rPr lang="zh-CN" altLang="en-US" sz="3200" b="1">
                <a:solidFill>
                  <a:srgbClr val="0000FF"/>
                </a:solidFill>
                <a:effectLst>
                  <a:outerShdw blurRad="38100" dist="38100" dir="2700000" algn="tl">
                    <a:srgbClr val="000000"/>
                  </a:outerShdw>
                </a:effectLst>
                <a:latin typeface="微软雅黑" pitchFamily="34" charset="-122"/>
                <a:ea typeface="微软雅黑" pitchFamily="34" charset="-122"/>
                <a:sym typeface="微软雅黑" pitchFamily="34" charset="-122"/>
              </a:rPr>
              <a:t>二者的最大区别就是：是否把农业放在首位！</a:t>
            </a: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4295775" y="1052513"/>
            <a:ext cx="3887788" cy="579437"/>
          </a:xfrm>
          <a:prstGeom prst="rect">
            <a:avLst/>
          </a:prstGeom>
          <a:noFill/>
          <a:ln w="9525">
            <a:noFill/>
            <a:miter lim="800000"/>
            <a:headEnd/>
            <a:tailEnd/>
          </a:ln>
        </p:spPr>
        <p:txBody>
          <a:bodyPr lIns="45720" rIns="45720">
            <a:spAutoFit/>
          </a:bodyPr>
          <a:lstStyle/>
          <a:p>
            <a:pPr hangingPunct="0">
              <a:spcBef>
                <a:spcPts val="2600"/>
              </a:spcBef>
              <a:buFont typeface="Arial" charset="0"/>
              <a:buNone/>
            </a:pPr>
            <a:r>
              <a:rPr lang="zh-CN" altLang="en-US" sz="3200" b="1">
                <a:solidFill>
                  <a:srgbClr val="0000FF"/>
                </a:solidFill>
                <a:latin typeface="微软雅黑" pitchFamily="34" charset="-122"/>
                <a:ea typeface="微软雅黑" pitchFamily="34" charset="-122"/>
                <a:sym typeface="Kaiti SC Bold"/>
              </a:rPr>
              <a:t>何为“农业光伏”？</a:t>
            </a:r>
          </a:p>
        </p:txBody>
      </p:sp>
      <p:sp>
        <p:nvSpPr>
          <p:cNvPr id="54275" name="Text Box 4"/>
          <p:cNvSpPr txBox="1">
            <a:spLocks noChangeArrowheads="1"/>
          </p:cNvSpPr>
          <p:nvPr/>
        </p:nvSpPr>
        <p:spPr bwMode="auto">
          <a:xfrm>
            <a:off x="407988" y="1628775"/>
            <a:ext cx="11784012" cy="1692275"/>
          </a:xfrm>
          <a:prstGeom prst="rect">
            <a:avLst/>
          </a:prstGeom>
          <a:noFill/>
          <a:ln w="9525">
            <a:noFill/>
            <a:miter lim="800000"/>
            <a:headEnd/>
            <a:tailEnd/>
          </a:ln>
        </p:spPr>
        <p:txBody>
          <a:bodyPr lIns="45720" rIns="45720">
            <a:spAutoFit/>
          </a:bodyPr>
          <a:lstStyle/>
          <a:p>
            <a:pPr hangingPunct="0">
              <a:lnSpc>
                <a:spcPct val="125000"/>
              </a:lnSpc>
              <a:spcBef>
                <a:spcPct val="50000"/>
              </a:spcBef>
              <a:buFont typeface="Arial" charset="0"/>
              <a:buNone/>
            </a:pPr>
            <a:r>
              <a:rPr lang="zh-CN" altLang="en-US" sz="2400">
                <a:latin typeface="华文黑体"/>
                <a:ea typeface="华文黑体"/>
                <a:cs typeface="华文黑体"/>
                <a:sym typeface="Corbel" pitchFamily="34" charset="0"/>
              </a:rPr>
              <a:t>    </a:t>
            </a:r>
            <a:r>
              <a:rPr lang="zh-CN" altLang="en-US" sz="2800" b="1">
                <a:latin typeface="微软雅黑" pitchFamily="34" charset="-122"/>
                <a:ea typeface="微软雅黑" pitchFamily="34" charset="-122"/>
                <a:sym typeface="Corbel" pitchFamily="34" charset="0"/>
              </a:rPr>
              <a:t>农业光伏不是光伏电站与传统农业的简单叠加，而是新能源与新农业互通互溶，由此派生出来的一个新兴产业。同时，农业光伏也是一项浩大的系统工程，是各学科的高度融合，是中国新农村建设的重要方式。</a:t>
            </a:r>
          </a:p>
        </p:txBody>
      </p:sp>
      <p:sp>
        <p:nvSpPr>
          <p:cNvPr id="54276"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4277"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4278"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427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4280" name="标题 2"/>
          <p:cNvSpPr txBox="1">
            <a:spLocks noChangeArrowheads="1"/>
          </p:cNvSpPr>
          <p:nvPr/>
        </p:nvSpPr>
        <p:spPr bwMode="black">
          <a:xfrm>
            <a:off x="166688" y="-76200"/>
            <a:ext cx="751363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农业光伏</a:t>
            </a:r>
            <a:endParaRPr lang="zh-CN" altLang="en-US" sz="4200" b="1">
              <a:solidFill>
                <a:schemeClr val="bg1"/>
              </a:solidFill>
              <a:ea typeface="黑体" pitchFamily="49" charset="-122"/>
            </a:endParaRPr>
          </a:p>
        </p:txBody>
      </p:sp>
      <p:grpSp>
        <p:nvGrpSpPr>
          <p:cNvPr id="54286" name="Group 14"/>
          <p:cNvGrpSpPr>
            <a:grpSpLocks/>
          </p:cNvGrpSpPr>
          <p:nvPr/>
        </p:nvGrpSpPr>
        <p:grpSpPr bwMode="auto">
          <a:xfrm>
            <a:off x="0" y="4129088"/>
            <a:ext cx="12192000" cy="2466975"/>
            <a:chOff x="0" y="2601"/>
            <a:chExt cx="7680" cy="1554"/>
          </a:xfrm>
        </p:grpSpPr>
        <p:pic>
          <p:nvPicPr>
            <p:cNvPr id="54274" name="Picture 3" descr="1"/>
            <p:cNvPicPr>
              <a:picLocks noChangeAspect="1" noChangeArrowheads="1"/>
            </p:cNvPicPr>
            <p:nvPr/>
          </p:nvPicPr>
          <p:blipFill>
            <a:blip r:embed="rId2"/>
            <a:srcRect/>
            <a:stretch>
              <a:fillRect/>
            </a:stretch>
          </p:blipFill>
          <p:spPr bwMode="auto">
            <a:xfrm>
              <a:off x="2343" y="2614"/>
              <a:ext cx="2767" cy="1541"/>
            </a:xfrm>
            <a:prstGeom prst="rect">
              <a:avLst/>
            </a:prstGeom>
            <a:noFill/>
            <a:ln w="9525">
              <a:noFill/>
              <a:miter lim="800000"/>
              <a:headEnd/>
              <a:tailEnd/>
            </a:ln>
          </p:spPr>
        </p:pic>
        <p:pic>
          <p:nvPicPr>
            <p:cNvPr id="54282" name="图片 27" descr="F:\隆基\DCIM\100NIKON\DSCN0934.JPG"/>
            <p:cNvPicPr>
              <a:picLocks noChangeAspect="1" noChangeArrowheads="1"/>
            </p:cNvPicPr>
            <p:nvPr/>
          </p:nvPicPr>
          <p:blipFill>
            <a:blip r:embed="rId3"/>
            <a:srcRect/>
            <a:stretch>
              <a:fillRect/>
            </a:stretch>
          </p:blipFill>
          <p:spPr bwMode="auto">
            <a:xfrm>
              <a:off x="0" y="2601"/>
              <a:ext cx="2797" cy="1513"/>
            </a:xfrm>
            <a:prstGeom prst="rect">
              <a:avLst/>
            </a:prstGeom>
            <a:noFill/>
            <a:ln w="9525">
              <a:noFill/>
              <a:miter lim="800000"/>
              <a:headEnd/>
              <a:tailEnd/>
            </a:ln>
          </p:spPr>
        </p:pic>
        <p:pic>
          <p:nvPicPr>
            <p:cNvPr id="54283" name="对象 9"/>
            <p:cNvPicPr>
              <a:picLocks noChangeAspect="1" noChangeArrowheads="1"/>
            </p:cNvPicPr>
            <p:nvPr/>
          </p:nvPicPr>
          <p:blipFill>
            <a:blip r:embed="rId4"/>
            <a:srcRect/>
            <a:stretch>
              <a:fillRect/>
            </a:stretch>
          </p:blipFill>
          <p:spPr bwMode="auto">
            <a:xfrm>
              <a:off x="889" y="2962"/>
              <a:ext cx="1305" cy="1135"/>
            </a:xfrm>
            <a:prstGeom prst="rect">
              <a:avLst/>
            </a:prstGeom>
            <a:noFill/>
            <a:ln w="9525">
              <a:noFill/>
              <a:miter lim="800000"/>
              <a:headEnd/>
              <a:tailEnd/>
            </a:ln>
          </p:spPr>
        </p:pic>
        <p:pic>
          <p:nvPicPr>
            <p:cNvPr id="54284" name="图片 11" descr="P1040274副本"/>
            <p:cNvPicPr>
              <a:picLocks noChangeAspect="1" noChangeArrowheads="1"/>
            </p:cNvPicPr>
            <p:nvPr/>
          </p:nvPicPr>
          <p:blipFill>
            <a:blip r:embed="rId5"/>
            <a:srcRect/>
            <a:stretch>
              <a:fillRect/>
            </a:stretch>
          </p:blipFill>
          <p:spPr bwMode="auto">
            <a:xfrm>
              <a:off x="4838" y="2614"/>
              <a:ext cx="2842" cy="1492"/>
            </a:xfrm>
            <a:prstGeom prst="rect">
              <a:avLst/>
            </a:prstGeom>
            <a:noFill/>
            <a:ln w="9525">
              <a:noFill/>
              <a:miter lim="800000"/>
              <a:headEnd/>
              <a:tailEnd/>
            </a:ln>
          </p:spPr>
        </p:pic>
        <p:pic>
          <p:nvPicPr>
            <p:cNvPr id="54285" name="对象 8"/>
            <p:cNvPicPr>
              <a:picLocks noChangeAspect="1" noChangeArrowheads="1"/>
            </p:cNvPicPr>
            <p:nvPr/>
          </p:nvPicPr>
          <p:blipFill>
            <a:blip r:embed="rId6"/>
            <a:srcRect/>
            <a:stretch>
              <a:fillRect/>
            </a:stretch>
          </p:blipFill>
          <p:spPr bwMode="auto">
            <a:xfrm>
              <a:off x="5466" y="2704"/>
              <a:ext cx="1549" cy="1400"/>
            </a:xfrm>
            <a:prstGeom prst="rect">
              <a:avLst/>
            </a:prstGeom>
            <a:noFill/>
            <a:ln w="9525">
              <a:noFill/>
              <a:miter lim="800000"/>
              <a:headEnd/>
              <a:tailEnd/>
            </a:ln>
          </p:spPr>
        </p:pic>
      </p:grpSp>
    </p:spTree>
  </p:cSld>
  <p:clrMapOvr>
    <a:masterClrMapping/>
  </p:clrMapOvr>
  <p:transition advClick="0" advTm="5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529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5299" name="标题 2"/>
          <p:cNvSpPr txBox="1">
            <a:spLocks noChangeArrowheads="1"/>
          </p:cNvSpPr>
          <p:nvPr/>
        </p:nvSpPr>
        <p:spPr bwMode="black">
          <a:xfrm>
            <a:off x="166688" y="-76200"/>
            <a:ext cx="7513637" cy="1141413"/>
          </a:xfrm>
          <a:prstGeom prst="rect">
            <a:avLst/>
          </a:prstGeom>
          <a:noFill/>
          <a:ln w="9525" algn="ctr">
            <a:noFill/>
            <a:miter lim="800000"/>
            <a:headEnd/>
            <a:tailEnd/>
          </a:ln>
        </p:spPr>
        <p:txBody>
          <a:bodyPr anchor="ctr"/>
          <a:lstStyle/>
          <a:p>
            <a:pPr eaLnBrk="0" hangingPunct="0">
              <a:lnSpc>
                <a:spcPct val="90000"/>
              </a:lnSpc>
            </a:pPr>
            <a:endParaRPr lang="en-US" altLang="zh-CN" sz="4200" b="1">
              <a:solidFill>
                <a:schemeClr val="bg1"/>
              </a:solidFill>
              <a:ea typeface="黑体" pitchFamily="49" charset="-122"/>
            </a:endParaRPr>
          </a:p>
        </p:txBody>
      </p:sp>
      <p:sp>
        <p:nvSpPr>
          <p:cNvPr id="55300" name="TextBox 64"/>
          <p:cNvSpPr>
            <a:spLocks noChangeAspect="1" noChangeArrowheads="1"/>
          </p:cNvSpPr>
          <p:nvPr/>
        </p:nvSpPr>
        <p:spPr bwMode="auto">
          <a:xfrm rot="-600000">
            <a:off x="766763" y="4797425"/>
            <a:ext cx="4032250" cy="644525"/>
          </a:xfrm>
          <a:prstGeom prst="rect">
            <a:avLst/>
          </a:prstGeom>
          <a:noFill/>
          <a:ln w="9525">
            <a:noFill/>
            <a:miter lim="800000"/>
            <a:headEnd/>
            <a:tailEnd/>
          </a:ln>
        </p:spPr>
        <p:txBody>
          <a:bodyPr lIns="96762" tIns="48381" rIns="96762" bIns="48381">
            <a:spAutoFit/>
          </a:bodyPr>
          <a:lstStyle/>
          <a:p>
            <a:r>
              <a:rPr lang="zh-CN" altLang="en-US" sz="3600" b="1">
                <a:solidFill>
                  <a:schemeClr val="bg1"/>
                </a:solidFill>
                <a:latin typeface="微软雅黑" pitchFamily="34" charset="-122"/>
                <a:ea typeface="微软雅黑" pitchFamily="34" charset="-122"/>
                <a:sym typeface="微软雅黑" pitchFamily="34" charset="-122"/>
              </a:rPr>
              <a:t>隆基清洁能源</a:t>
            </a:r>
          </a:p>
        </p:txBody>
      </p:sp>
      <p:sp>
        <p:nvSpPr>
          <p:cNvPr id="71686" name="TextBox 64"/>
          <p:cNvSpPr>
            <a:spLocks noChangeArrowheads="1"/>
          </p:cNvSpPr>
          <p:nvPr/>
        </p:nvSpPr>
        <p:spPr bwMode="auto">
          <a:xfrm>
            <a:off x="881063" y="1500188"/>
            <a:ext cx="10298112" cy="3328987"/>
          </a:xfrm>
          <a:prstGeom prst="rect">
            <a:avLst/>
          </a:prstGeom>
          <a:noFill/>
          <a:ln w="9525">
            <a:noFill/>
            <a:miter lim="800000"/>
            <a:headEnd/>
            <a:tailEnd/>
          </a:ln>
        </p:spPr>
        <p:txBody>
          <a:bodyPr lIns="96762" tIns="48381" rIns="96762" bIns="48381">
            <a:spAutoFit/>
          </a:bodyPr>
          <a:lstStyle/>
          <a:p>
            <a:pPr>
              <a:lnSpc>
                <a:spcPct val="125000"/>
              </a:lnSpc>
              <a:defRPr/>
            </a:pPr>
            <a:r>
              <a:rPr lang="zh-CN" altLang="en-US" sz="2800" b="1" dirty="0">
                <a:solidFill>
                  <a:srgbClr val="0000FF"/>
                </a:solidFill>
                <a:latin typeface="微软雅黑" pitchFamily="34" charset="-122"/>
                <a:ea typeface="微软雅黑" pitchFamily="34" charset="-122"/>
                <a:sym typeface="微软雅黑" pitchFamily="34" charset="-122"/>
              </a:rPr>
              <a:t>光伏农业</a:t>
            </a:r>
            <a:r>
              <a:rPr lang="zh-CN" altLang="en-US" sz="2800" b="1" dirty="0">
                <a:latin typeface="微软雅黑" pitchFamily="34" charset="-122"/>
                <a:ea typeface="微软雅黑" pitchFamily="34" charset="-122"/>
                <a:sym typeface="微软雅黑" pitchFamily="34" charset="-122"/>
              </a:rPr>
              <a:t>：侧重光伏的建设投资，重点是考虑光伏本身，几乎忽略农业的需求。</a:t>
            </a:r>
          </a:p>
          <a:p>
            <a:pPr>
              <a:lnSpc>
                <a:spcPct val="125000"/>
              </a:lnSpc>
              <a:defRPr/>
            </a:pPr>
            <a:endParaRPr lang="zh-CN" altLang="en-US" sz="2800" b="1" dirty="0">
              <a:latin typeface="微软雅黑" pitchFamily="34" charset="-122"/>
              <a:ea typeface="微软雅黑" pitchFamily="34" charset="-122"/>
              <a:sym typeface="微软雅黑" pitchFamily="34" charset="-122"/>
            </a:endParaRPr>
          </a:p>
          <a:p>
            <a:pPr>
              <a:lnSpc>
                <a:spcPct val="125000"/>
              </a:lnSpc>
              <a:defRPr/>
            </a:pPr>
            <a:r>
              <a:rPr lang="zh-CN" altLang="en-US" sz="2800" b="1" dirty="0">
                <a:solidFill>
                  <a:srgbClr val="0000FF"/>
                </a:solidFill>
                <a:latin typeface="微软雅黑" pitchFamily="34" charset="-122"/>
                <a:ea typeface="微软雅黑" pitchFamily="34" charset="-122"/>
                <a:sym typeface="微软雅黑" pitchFamily="34" charset="-122"/>
              </a:rPr>
              <a:t>农业光伏</a:t>
            </a:r>
            <a:r>
              <a:rPr lang="zh-CN" altLang="en-US" sz="2800" b="1" dirty="0">
                <a:latin typeface="微软雅黑" pitchFamily="34" charset="-122"/>
                <a:ea typeface="微软雅黑" pitchFamily="34" charset="-122"/>
                <a:sym typeface="微软雅黑" pitchFamily="34" charset="-122"/>
              </a:rPr>
              <a:t>：是把农业作为重点，光伏仅仅是设施农业的附加或是    农业富余阳光的再利用，是优先考虑土地中农业的需求，且光伏运行过程中能够满足农业对光照的适时需求。</a:t>
            </a:r>
            <a:endParaRPr lang="zh-CN" altLang="en-US" sz="2800" b="1" dirty="0">
              <a:solidFill>
                <a:srgbClr val="0000FF"/>
              </a:solidFill>
              <a:effectLst>
                <a:outerShdw blurRad="38100" dist="38100" dir="2700000" algn="tl">
                  <a:srgbClr val="000000"/>
                </a:outerShdw>
              </a:effectLst>
              <a:latin typeface="微软雅黑" pitchFamily="34" charset="-122"/>
              <a:ea typeface="微软雅黑" pitchFamily="34" charset="-122"/>
              <a:sym typeface="微软雅黑" pitchFamily="34" charset="-122"/>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6322"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6323" name="标题 2"/>
          <p:cNvSpPr txBox="1">
            <a:spLocks noChangeArrowheads="1"/>
          </p:cNvSpPr>
          <p:nvPr/>
        </p:nvSpPr>
        <p:spPr bwMode="black">
          <a:xfrm>
            <a:off x="166688" y="-76200"/>
            <a:ext cx="8521700"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农光互补存在的现状及问题</a:t>
            </a:r>
            <a:endParaRPr lang="en-US" altLang="zh-CN" sz="4200" b="1">
              <a:solidFill>
                <a:schemeClr val="bg1"/>
              </a:solidFill>
              <a:ea typeface="黑体" pitchFamily="49" charset="-122"/>
            </a:endParaRPr>
          </a:p>
        </p:txBody>
      </p:sp>
      <p:sp>
        <p:nvSpPr>
          <p:cNvPr id="56324" name="TextBox 64"/>
          <p:cNvSpPr>
            <a:spLocks noChangeAspect="1" noChangeArrowheads="1"/>
          </p:cNvSpPr>
          <p:nvPr/>
        </p:nvSpPr>
        <p:spPr bwMode="auto">
          <a:xfrm rot="-600000">
            <a:off x="766763" y="4797425"/>
            <a:ext cx="4032250" cy="644525"/>
          </a:xfrm>
          <a:prstGeom prst="rect">
            <a:avLst/>
          </a:prstGeom>
          <a:noFill/>
          <a:ln w="9525">
            <a:noFill/>
            <a:miter lim="800000"/>
            <a:headEnd/>
            <a:tailEnd/>
          </a:ln>
        </p:spPr>
        <p:txBody>
          <a:bodyPr lIns="96762" tIns="48381" rIns="96762" bIns="48381">
            <a:spAutoFit/>
          </a:bodyPr>
          <a:lstStyle/>
          <a:p>
            <a:r>
              <a:rPr lang="zh-CN" altLang="en-US" sz="3600" b="1">
                <a:solidFill>
                  <a:schemeClr val="bg1"/>
                </a:solidFill>
                <a:latin typeface="微软雅黑" pitchFamily="34" charset="-122"/>
                <a:ea typeface="微软雅黑" pitchFamily="34" charset="-122"/>
                <a:sym typeface="微软雅黑" pitchFamily="34" charset="-122"/>
              </a:rPr>
              <a:t>隆基清洁能源</a:t>
            </a:r>
          </a:p>
        </p:txBody>
      </p:sp>
      <p:sp>
        <p:nvSpPr>
          <p:cNvPr id="56325" name="TextBox 64"/>
          <p:cNvSpPr>
            <a:spLocks noChangeArrowheads="1"/>
          </p:cNvSpPr>
          <p:nvPr/>
        </p:nvSpPr>
        <p:spPr bwMode="auto">
          <a:xfrm>
            <a:off x="738188" y="1357313"/>
            <a:ext cx="10858500" cy="4362450"/>
          </a:xfrm>
          <a:prstGeom prst="rect">
            <a:avLst/>
          </a:prstGeom>
          <a:noFill/>
          <a:ln w="9525">
            <a:noFill/>
            <a:miter lim="800000"/>
            <a:headEnd/>
            <a:tailEnd/>
          </a:ln>
        </p:spPr>
        <p:txBody>
          <a:bodyPr lIns="96762" tIns="48381" rIns="96762" bIns="48381">
            <a:spAutoFit/>
          </a:bodyPr>
          <a:lstStyle/>
          <a:p>
            <a:r>
              <a:rPr lang="en-US" altLang="zh-CN" b="1">
                <a:latin typeface="微软雅黑" pitchFamily="34" charset="-122"/>
                <a:ea typeface="微软雅黑" pitchFamily="34" charset="-122"/>
                <a:sym typeface="微软雅黑" pitchFamily="34" charset="-122"/>
              </a:rPr>
              <a:t>1</a:t>
            </a:r>
            <a:r>
              <a:rPr lang="zh-CN" altLang="en-US" b="1">
                <a:latin typeface="微软雅黑" pitchFamily="34" charset="-122"/>
                <a:ea typeface="微软雅黑" pitchFamily="34" charset="-122"/>
                <a:sym typeface="微软雅黑" pitchFamily="34" charset="-122"/>
              </a:rPr>
              <a:t>、光伏发电占用土地后并没有恢复耕种，是目前农光互补的普遍现象。</a:t>
            </a:r>
          </a:p>
          <a:p>
            <a:endParaRPr lang="zh-CN" altLang="en-US" b="1">
              <a:latin typeface="微软雅黑" pitchFamily="34" charset="-122"/>
              <a:ea typeface="微软雅黑" pitchFamily="34" charset="-122"/>
              <a:sym typeface="微软雅黑" pitchFamily="34" charset="-122"/>
            </a:endParaRPr>
          </a:p>
          <a:p>
            <a:r>
              <a:rPr lang="en-US" altLang="zh-CN" b="1">
                <a:latin typeface="微软雅黑" pitchFamily="34" charset="-122"/>
                <a:ea typeface="微软雅黑" pitchFamily="34" charset="-122"/>
                <a:sym typeface="微软雅黑" pitchFamily="34" charset="-122"/>
              </a:rPr>
              <a:t>2</a:t>
            </a:r>
            <a:r>
              <a:rPr lang="zh-CN" altLang="en-US" b="1">
                <a:latin typeface="微软雅黑" pitchFamily="34" charset="-122"/>
                <a:ea typeface="微软雅黑" pitchFamily="34" charset="-122"/>
                <a:sym typeface="微软雅黑" pitchFamily="34" charset="-122"/>
              </a:rPr>
              <a:t>、考虑光伏本身使用多，对土地是否再次进入农业生产几乎不考虑，造成后期土地本身难以再进行大规模耕种的可能。</a:t>
            </a:r>
          </a:p>
          <a:p>
            <a:endParaRPr lang="zh-CN" altLang="en-US" b="1">
              <a:latin typeface="微软雅黑" pitchFamily="34" charset="-122"/>
              <a:ea typeface="微软雅黑" pitchFamily="34" charset="-122"/>
              <a:sym typeface="微软雅黑" pitchFamily="34" charset="-122"/>
            </a:endParaRPr>
          </a:p>
          <a:p>
            <a:r>
              <a:rPr lang="en-US" altLang="zh-CN" b="1">
                <a:latin typeface="微软雅黑" pitchFamily="34" charset="-122"/>
                <a:ea typeface="微软雅黑" pitchFamily="34" charset="-122"/>
                <a:sym typeface="微软雅黑" pitchFamily="34" charset="-122"/>
              </a:rPr>
              <a:t>3</a:t>
            </a:r>
            <a:r>
              <a:rPr lang="zh-CN" altLang="en-US" b="1">
                <a:latin typeface="微软雅黑" pitchFamily="34" charset="-122"/>
                <a:ea typeface="微软雅黑" pitchFamily="34" charset="-122"/>
                <a:sym typeface="微软雅黑" pitchFamily="34" charset="-122"/>
              </a:rPr>
              <a:t>、土地降级使用，原本较好的类似基本农田的土地，安装光伏设备后，基本无法再恢复耕种，简单种草绿化使用，土地利用率低下。</a:t>
            </a:r>
          </a:p>
          <a:p>
            <a:endParaRPr lang="zh-CN" altLang="en-US" b="1">
              <a:latin typeface="微软雅黑" pitchFamily="34" charset="-122"/>
              <a:ea typeface="微软雅黑" pitchFamily="34" charset="-122"/>
              <a:sym typeface="微软雅黑" pitchFamily="34" charset="-122"/>
            </a:endParaRPr>
          </a:p>
          <a:p>
            <a:r>
              <a:rPr lang="en-US" altLang="zh-CN" b="1">
                <a:solidFill>
                  <a:srgbClr val="0000FF"/>
                </a:solidFill>
                <a:latin typeface="微软雅黑" pitchFamily="34" charset="-122"/>
                <a:ea typeface="微软雅黑" pitchFamily="34" charset="-122"/>
                <a:sym typeface="微软雅黑" pitchFamily="34" charset="-122"/>
              </a:rPr>
              <a:t>4</a:t>
            </a:r>
            <a:r>
              <a:rPr lang="zh-CN" altLang="en-US" b="1">
                <a:solidFill>
                  <a:srgbClr val="0000FF"/>
                </a:solidFill>
                <a:latin typeface="微软雅黑" pitchFamily="34" charset="-122"/>
                <a:ea typeface="微软雅黑" pitchFamily="34" charset="-122"/>
                <a:sym typeface="微软雅黑" pitchFamily="34" charset="-122"/>
              </a:rPr>
              <a:t>、许多企业申报光伏项目时承诺进行配套设施农业建设，可项目一旦批复后，暴露真面目，只做光伏。在西南地区的地方政府对光伏发电项目视同鸡肋！</a:t>
            </a:r>
            <a:endParaRPr lang="en-US" altLang="zh-CN" b="1">
              <a:solidFill>
                <a:srgbClr val="0000FF"/>
              </a:solidFill>
              <a:latin typeface="微软雅黑" pitchFamily="34" charset="-122"/>
              <a:ea typeface="微软雅黑" pitchFamily="34" charset="-122"/>
              <a:sym typeface="微软雅黑" pitchFamily="34" charset="-122"/>
            </a:endParaRPr>
          </a:p>
          <a:p>
            <a:endParaRPr lang="zh-CN" altLang="en-US" b="1">
              <a:latin typeface="微软雅黑" pitchFamily="34" charset="-122"/>
              <a:ea typeface="微软雅黑" pitchFamily="34" charset="-122"/>
              <a:sym typeface="微软雅黑" pitchFamily="34" charset="-122"/>
            </a:endParaRPr>
          </a:p>
          <a:p>
            <a:r>
              <a:rPr lang="en-US" altLang="zh-CN" b="1">
                <a:latin typeface="微软雅黑" pitchFamily="34" charset="-122"/>
                <a:ea typeface="微软雅黑" pitchFamily="34" charset="-122"/>
                <a:sym typeface="微软雅黑" pitchFamily="34" charset="-122"/>
              </a:rPr>
              <a:t>5</a:t>
            </a:r>
            <a:r>
              <a:rPr lang="zh-CN" altLang="en-US" b="1">
                <a:latin typeface="微软雅黑" pitchFamily="34" charset="-122"/>
                <a:ea typeface="微软雅黑" pitchFamily="34" charset="-122"/>
                <a:sym typeface="微软雅黑" pitchFamily="34" charset="-122"/>
              </a:rPr>
              <a:t>、清洁能源的施工过程不清洁，大量现场浇筑混凝土，破环原有生态和恶化土质。</a:t>
            </a:r>
          </a:p>
          <a:p>
            <a:endParaRPr lang="en-US" altLang="zh-CN" b="1">
              <a:latin typeface="微软雅黑" pitchFamily="34" charset="-122"/>
              <a:ea typeface="微软雅黑" pitchFamily="34" charset="-122"/>
              <a:sym typeface="微软雅黑" pitchFamily="34" charset="-122"/>
            </a:endParaRPr>
          </a:p>
          <a:p>
            <a:r>
              <a:rPr lang="en-US" altLang="zh-CN" b="1">
                <a:latin typeface="微软雅黑" pitchFamily="34" charset="-122"/>
                <a:ea typeface="微软雅黑" pitchFamily="34" charset="-122"/>
                <a:sym typeface="微软雅黑" pitchFamily="34" charset="-122"/>
              </a:rPr>
              <a:t>6</a:t>
            </a:r>
            <a:r>
              <a:rPr lang="zh-CN" altLang="en-US" b="1">
                <a:latin typeface="微软雅黑" pitchFamily="34" charset="-122"/>
                <a:ea typeface="微软雅黑" pitchFamily="34" charset="-122"/>
                <a:sym typeface="微软雅黑" pitchFamily="34" charset="-122"/>
              </a:rPr>
              <a:t>、过度设计，多年后土地复耕难度极大。</a:t>
            </a: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1147763" y="2011363"/>
            <a:ext cx="9893300" cy="357187"/>
          </a:xfrm>
          <a:prstGeom prst="rect">
            <a:avLst/>
          </a:prstGeom>
          <a:noFill/>
          <a:ln w="9525">
            <a:noFill/>
            <a:miter lim="800000"/>
            <a:headEnd/>
            <a:tailEnd/>
          </a:ln>
        </p:spPr>
        <p:txBody>
          <a:bodyPr lIns="0" tIns="0" rIns="0" bIns="0">
            <a:spAutoFit/>
          </a:bodyPr>
          <a:lstStyle/>
          <a:p>
            <a:pPr hangingPunct="0">
              <a:lnSpc>
                <a:spcPct val="130000"/>
              </a:lnSpc>
              <a:spcBef>
                <a:spcPts val="500"/>
              </a:spcBef>
              <a:buFont typeface="Arial" charset="0"/>
              <a:buNone/>
            </a:pPr>
            <a:r>
              <a:rPr lang="zh-CN" altLang="en-US" sz="1800">
                <a:solidFill>
                  <a:srgbClr val="000000"/>
                </a:solidFill>
                <a:latin typeface="Kaiti SC Bold"/>
                <a:sym typeface="Kaiti SC Bold"/>
              </a:rPr>
              <a:t>       </a:t>
            </a:r>
            <a:endParaRPr lang="zh-CN" altLang="en-US" sz="1800">
              <a:solidFill>
                <a:srgbClr val="000000"/>
              </a:solidFill>
              <a:latin typeface="Corbel" pitchFamily="34" charset="0"/>
              <a:sym typeface="Corbel" pitchFamily="34" charset="0"/>
            </a:endParaRPr>
          </a:p>
        </p:txBody>
      </p:sp>
      <p:sp>
        <p:nvSpPr>
          <p:cNvPr id="57346"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7347"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7348" name="标题 2"/>
          <p:cNvSpPr txBox="1">
            <a:spLocks noChangeArrowheads="1"/>
          </p:cNvSpPr>
          <p:nvPr/>
        </p:nvSpPr>
        <p:spPr bwMode="black">
          <a:xfrm>
            <a:off x="166688" y="-76200"/>
            <a:ext cx="751363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农业光伏</a:t>
            </a:r>
            <a:endParaRPr lang="en-US" altLang="zh-CN" sz="4200" b="1">
              <a:solidFill>
                <a:schemeClr val="bg1"/>
              </a:solidFill>
              <a:ea typeface="黑体" pitchFamily="49" charset="-122"/>
            </a:endParaRPr>
          </a:p>
        </p:txBody>
      </p:sp>
      <p:sp>
        <p:nvSpPr>
          <p:cNvPr id="89097" name="TextBox 64"/>
          <p:cNvSpPr>
            <a:spLocks noChangeArrowheads="1"/>
          </p:cNvSpPr>
          <p:nvPr/>
        </p:nvSpPr>
        <p:spPr bwMode="auto">
          <a:xfrm>
            <a:off x="809625" y="688975"/>
            <a:ext cx="10801350" cy="5826125"/>
          </a:xfrm>
          <a:prstGeom prst="rect">
            <a:avLst/>
          </a:prstGeom>
          <a:noFill/>
          <a:ln w="9525">
            <a:noFill/>
            <a:miter lim="800000"/>
            <a:headEnd/>
            <a:tailEnd/>
          </a:ln>
        </p:spPr>
        <p:txBody>
          <a:bodyPr lIns="96762" tIns="48381" rIns="96762" bIns="48381">
            <a:spAutoFit/>
          </a:bodyPr>
          <a:lstStyle/>
          <a:p>
            <a:pPr>
              <a:lnSpc>
                <a:spcPct val="200000"/>
              </a:lnSpc>
            </a:pPr>
            <a:r>
              <a:rPr lang="zh-CN" altLang="en-US" sz="2800">
                <a:solidFill>
                  <a:srgbClr val="0000FF"/>
                </a:solidFill>
                <a:latin typeface="黑体" pitchFamily="49" charset="-122"/>
                <a:ea typeface="黑体" pitchFamily="49" charset="-122"/>
                <a:sym typeface="微软雅黑" pitchFamily="34" charset="-122"/>
              </a:rPr>
              <a:t>目前安全高效绿色的农业光伏具备以下几个特征</a:t>
            </a:r>
            <a:r>
              <a:rPr lang="zh-CN" altLang="en-US" sz="2800">
                <a:latin typeface="黑体" pitchFamily="49" charset="-122"/>
                <a:ea typeface="黑体" pitchFamily="49" charset="-122"/>
                <a:sym typeface="微软雅黑" pitchFamily="34" charset="-122"/>
              </a:rPr>
              <a:t>：</a:t>
            </a:r>
            <a:endParaRPr lang="en-US" altLang="zh-CN" sz="2800">
              <a:latin typeface="黑体" pitchFamily="49" charset="-122"/>
              <a:ea typeface="黑体" pitchFamily="49" charset="-122"/>
              <a:sym typeface="微软雅黑" pitchFamily="34" charset="-122"/>
            </a:endParaRPr>
          </a:p>
          <a:p>
            <a:pPr>
              <a:lnSpc>
                <a:spcPct val="200000"/>
              </a:lnSpc>
            </a:pPr>
            <a:r>
              <a:rPr lang="en-US" altLang="zh-CN">
                <a:latin typeface="黑体" pitchFamily="49" charset="-122"/>
                <a:ea typeface="黑体" pitchFamily="49" charset="-122"/>
                <a:sym typeface="微软雅黑" pitchFamily="34" charset="-122"/>
              </a:rPr>
              <a:t>1</a:t>
            </a:r>
            <a:r>
              <a:rPr lang="zh-CN" altLang="en-US">
                <a:latin typeface="黑体" pitchFamily="49" charset="-122"/>
                <a:ea typeface="黑体" pitchFamily="49" charset="-122"/>
                <a:sym typeface="微软雅黑" pitchFamily="34" charset="-122"/>
              </a:rPr>
              <a:t>、新兴科技产业。现代农业</a:t>
            </a:r>
            <a:r>
              <a:rPr lang="en-US" altLang="zh-CN">
                <a:latin typeface="黑体" pitchFamily="49" charset="-122"/>
                <a:ea typeface="黑体" pitchFamily="49" charset="-122"/>
                <a:sym typeface="微软雅黑" pitchFamily="34" charset="-122"/>
              </a:rPr>
              <a:t>+</a:t>
            </a:r>
            <a:r>
              <a:rPr lang="zh-CN" altLang="en-US">
                <a:latin typeface="黑体" pitchFamily="49" charset="-122"/>
                <a:ea typeface="黑体" pitchFamily="49" charset="-122"/>
                <a:sym typeface="微软雅黑" pitchFamily="34" charset="-122"/>
              </a:rPr>
              <a:t>光伏发电，且光伏运行过程中能够满足农业对光照的适时需求。</a:t>
            </a:r>
          </a:p>
          <a:p>
            <a:pPr>
              <a:lnSpc>
                <a:spcPct val="200000"/>
              </a:lnSpc>
            </a:pPr>
            <a:r>
              <a:rPr lang="en-US" altLang="zh-CN">
                <a:latin typeface="黑体" pitchFamily="49" charset="-122"/>
                <a:ea typeface="黑体" pitchFamily="49" charset="-122"/>
                <a:sym typeface="微软雅黑" pitchFamily="34" charset="-122"/>
              </a:rPr>
              <a:t>2</a:t>
            </a:r>
            <a:r>
              <a:rPr lang="zh-CN" altLang="en-US">
                <a:latin typeface="黑体" pitchFamily="49" charset="-122"/>
                <a:ea typeface="黑体" pitchFamily="49" charset="-122"/>
                <a:sym typeface="微软雅黑" pitchFamily="34" charset="-122"/>
              </a:rPr>
              <a:t>、一体化产业。农业与光伏存在充分的结合， 农业种植（养殖）</a:t>
            </a:r>
            <a:r>
              <a:rPr lang="en-US" altLang="zh-CN">
                <a:latin typeface="黑体" pitchFamily="49" charset="-122"/>
                <a:ea typeface="黑体" pitchFamily="49" charset="-122"/>
                <a:sym typeface="微软雅黑" pitchFamily="34" charset="-122"/>
              </a:rPr>
              <a:t>+</a:t>
            </a:r>
            <a:r>
              <a:rPr lang="zh-CN" altLang="en-US">
                <a:latin typeface="黑体" pitchFamily="49" charset="-122"/>
                <a:ea typeface="黑体" pitchFamily="49" charset="-122"/>
                <a:sym typeface="微软雅黑" pitchFamily="34" charset="-122"/>
              </a:rPr>
              <a:t>光伏发电</a:t>
            </a:r>
          </a:p>
          <a:p>
            <a:pPr>
              <a:lnSpc>
                <a:spcPct val="200000"/>
              </a:lnSpc>
            </a:pPr>
            <a:r>
              <a:rPr lang="en-US" altLang="zh-CN">
                <a:latin typeface="黑体" pitchFamily="49" charset="-122"/>
                <a:ea typeface="黑体" pitchFamily="49" charset="-122"/>
                <a:sym typeface="微软雅黑" pitchFamily="34" charset="-122"/>
              </a:rPr>
              <a:t>3</a:t>
            </a:r>
            <a:r>
              <a:rPr lang="zh-CN" altLang="en-US">
                <a:latin typeface="黑体" pitchFamily="49" charset="-122"/>
                <a:ea typeface="黑体" pitchFamily="49" charset="-122"/>
                <a:sym typeface="微软雅黑" pitchFamily="34" charset="-122"/>
              </a:rPr>
              <a:t>、多重效益。发电、农业、生态</a:t>
            </a:r>
          </a:p>
          <a:p>
            <a:pPr>
              <a:lnSpc>
                <a:spcPct val="200000"/>
              </a:lnSpc>
            </a:pPr>
            <a:r>
              <a:rPr lang="en-US" altLang="zh-CN">
                <a:latin typeface="黑体" pitchFamily="49" charset="-122"/>
                <a:ea typeface="黑体" pitchFamily="49" charset="-122"/>
                <a:sym typeface="微软雅黑" pitchFamily="34" charset="-122"/>
              </a:rPr>
              <a:t>4</a:t>
            </a:r>
            <a:r>
              <a:rPr lang="zh-CN" altLang="en-US">
                <a:latin typeface="黑体" pitchFamily="49" charset="-122"/>
                <a:ea typeface="黑体" pitchFamily="49" charset="-122"/>
                <a:sym typeface="微软雅黑" pitchFamily="34" charset="-122"/>
              </a:rPr>
              <a:t>、节约土地。立体使用土地，成本较低。</a:t>
            </a:r>
          </a:p>
          <a:p>
            <a:pPr>
              <a:lnSpc>
                <a:spcPct val="200000"/>
              </a:lnSpc>
            </a:pPr>
            <a:r>
              <a:rPr lang="en-US" altLang="zh-CN">
                <a:latin typeface="黑体" pitchFamily="49" charset="-122"/>
                <a:ea typeface="黑体" pitchFamily="49" charset="-122"/>
                <a:sym typeface="微软雅黑" pitchFamily="34" charset="-122"/>
              </a:rPr>
              <a:t>5</a:t>
            </a:r>
            <a:r>
              <a:rPr lang="zh-CN" altLang="en-US">
                <a:latin typeface="黑体" pitchFamily="49" charset="-122"/>
                <a:ea typeface="黑体" pitchFamily="49" charset="-122"/>
                <a:sym typeface="微软雅黑" pitchFamily="34" charset="-122"/>
              </a:rPr>
              <a:t>、综合投资低，收益最大化</a:t>
            </a:r>
          </a:p>
          <a:p>
            <a:pPr>
              <a:lnSpc>
                <a:spcPct val="200000"/>
              </a:lnSpc>
            </a:pPr>
            <a:r>
              <a:rPr lang="en-US" altLang="zh-CN">
                <a:solidFill>
                  <a:srgbClr val="0000FF"/>
                </a:solidFill>
                <a:latin typeface="黑体" pitchFamily="49" charset="-122"/>
                <a:ea typeface="黑体" pitchFamily="49" charset="-122"/>
                <a:sym typeface="微软雅黑" pitchFamily="34" charset="-122"/>
              </a:rPr>
              <a:t>6</a:t>
            </a:r>
            <a:r>
              <a:rPr lang="zh-CN" altLang="en-US">
                <a:solidFill>
                  <a:srgbClr val="0000FF"/>
                </a:solidFill>
                <a:latin typeface="黑体" pitchFamily="49" charset="-122"/>
                <a:ea typeface="黑体" pitchFamily="49" charset="-122"/>
                <a:sym typeface="微软雅黑" pitchFamily="34" charset="-122"/>
              </a:rPr>
              <a:t>、新产业</a:t>
            </a:r>
            <a:r>
              <a:rPr lang="en-US" altLang="zh-CN">
                <a:solidFill>
                  <a:srgbClr val="0000FF"/>
                </a:solidFill>
                <a:latin typeface="黑体" pitchFamily="49" charset="-122"/>
                <a:ea typeface="黑体" pitchFamily="49" charset="-122"/>
                <a:sym typeface="微软雅黑" pitchFamily="34" charset="-122"/>
              </a:rPr>
              <a:t>--</a:t>
            </a:r>
            <a:r>
              <a:rPr lang="zh-CN" altLang="en-US">
                <a:solidFill>
                  <a:srgbClr val="0000FF"/>
                </a:solidFill>
                <a:latin typeface="黑体" pitchFamily="49" charset="-122"/>
                <a:ea typeface="黑体" pitchFamily="49" charset="-122"/>
                <a:sym typeface="微软雅黑" pitchFamily="34" charset="-122"/>
              </a:rPr>
              <a:t>不再是以农民为主体的运营，而是大量工商企业家群体为主</a:t>
            </a:r>
            <a:r>
              <a:rPr lang="zh-CN" altLang="en-US">
                <a:latin typeface="黑体" pitchFamily="49" charset="-122"/>
                <a:ea typeface="黑体" pitchFamily="49" charset="-122"/>
                <a:sym typeface="微软雅黑" pitchFamily="34" charset="-122"/>
              </a:rPr>
              <a:t>。</a:t>
            </a:r>
          </a:p>
          <a:p>
            <a:pPr>
              <a:lnSpc>
                <a:spcPct val="200000"/>
              </a:lnSpc>
            </a:pPr>
            <a:r>
              <a:rPr lang="en-US" altLang="zh-CN">
                <a:latin typeface="黑体" pitchFamily="49" charset="-122"/>
                <a:ea typeface="黑体" pitchFamily="49" charset="-122"/>
                <a:sym typeface="微软雅黑" pitchFamily="34" charset="-122"/>
              </a:rPr>
              <a:t>7</a:t>
            </a:r>
            <a:r>
              <a:rPr lang="zh-CN" altLang="en-US">
                <a:latin typeface="黑体" pitchFamily="49" charset="-122"/>
                <a:ea typeface="黑体" pitchFamily="49" charset="-122"/>
                <a:sym typeface="微软雅黑" pitchFamily="34" charset="-122"/>
              </a:rPr>
              <a:t>、高投入，大产出。</a:t>
            </a:r>
          </a:p>
          <a:p>
            <a:pPr>
              <a:lnSpc>
                <a:spcPct val="200000"/>
              </a:lnSpc>
            </a:pPr>
            <a:r>
              <a:rPr lang="en-US" altLang="zh-CN">
                <a:solidFill>
                  <a:srgbClr val="0000FF"/>
                </a:solidFill>
                <a:latin typeface="黑体" pitchFamily="49" charset="-122"/>
                <a:ea typeface="黑体" pitchFamily="49" charset="-122"/>
                <a:sym typeface="微软雅黑" pitchFamily="34" charset="-122"/>
              </a:rPr>
              <a:t>8</a:t>
            </a:r>
            <a:r>
              <a:rPr lang="zh-CN" altLang="en-US">
                <a:solidFill>
                  <a:srgbClr val="0000FF"/>
                </a:solidFill>
                <a:latin typeface="黑体" pitchFamily="49" charset="-122"/>
                <a:ea typeface="黑体" pitchFamily="49" charset="-122"/>
                <a:sym typeface="微软雅黑" pitchFamily="34" charset="-122"/>
              </a:rPr>
              <a:t>、资本市场化运营，农业产业化，大量工商也资本投入，大量工商业人才转型进入。</a:t>
            </a:r>
            <a:endParaRPr lang="zh-CN" altLang="en-US">
              <a:solidFill>
                <a:srgbClr val="0000FF"/>
              </a:solidFill>
              <a:effectLst>
                <a:outerShdw blurRad="38100" dist="38100" dir="2700000" algn="tl">
                  <a:srgbClr val="000000"/>
                </a:outerShdw>
              </a:effectLst>
              <a:latin typeface="黑体" pitchFamily="49" charset="-122"/>
              <a:ea typeface="黑体" pitchFamily="49" charset="-122"/>
              <a:sym typeface="微软雅黑" pitchFamily="34" charset="-122"/>
            </a:endParaRPr>
          </a:p>
        </p:txBody>
      </p:sp>
    </p:spTree>
  </p:cSld>
  <p:clrMapOvr>
    <a:masterClrMapping/>
  </p:clrMapOvr>
  <p:transition advClick="0" advTm="5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171" name="标题 2"/>
          <p:cNvSpPr>
            <a:spLocks noGrp="1" noChangeArrowheads="1"/>
          </p:cNvSpPr>
          <p:nvPr>
            <p:ph type="title"/>
          </p:nvPr>
        </p:nvSpPr>
        <p:spPr>
          <a:xfrm>
            <a:off x="963613" y="4406900"/>
            <a:ext cx="10363200" cy="1362075"/>
          </a:xfrm>
        </p:spPr>
        <p:txBody>
          <a:bodyPr/>
          <a:lstStyle/>
          <a:p>
            <a:pPr>
              <a:defRPr/>
            </a:pPr>
            <a:r>
              <a:rPr lang="zh-CN" altLang="en-US" sz="4200" smtClean="0">
                <a:solidFill>
                  <a:schemeClr val="bg1"/>
                </a:solidFill>
              </a:rPr>
              <a:t>目  录</a:t>
            </a:r>
          </a:p>
        </p:txBody>
      </p:sp>
      <p:sp>
        <p:nvSpPr>
          <p:cNvPr id="58371"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0000"/>
              </a:solidFill>
              <a:sym typeface="Calibri" pitchFamily="34" charset="0"/>
            </a:endParaRPr>
          </a:p>
        </p:txBody>
      </p:sp>
      <p:sp>
        <p:nvSpPr>
          <p:cNvPr id="9222" name="AutoShape 9"/>
          <p:cNvSpPr>
            <a:spLocks noChangeArrowheads="1"/>
          </p:cNvSpPr>
          <p:nvPr/>
        </p:nvSpPr>
        <p:spPr bwMode="auto">
          <a:xfrm>
            <a:off x="4826000" y="2946400"/>
            <a:ext cx="3071813" cy="1574800"/>
          </a:xfrm>
          <a:prstGeom prst="hexagon">
            <a:avLst>
              <a:gd name="adj" fmla="val 27001"/>
              <a:gd name="vf" fmla="val 115470"/>
            </a:avLst>
          </a:prstGeom>
          <a:ln>
            <a:headEnd/>
            <a:tailEnd/>
          </a:ln>
        </p:spPr>
        <p:style>
          <a:lnRef idx="2">
            <a:schemeClr val="accent2"/>
          </a:lnRef>
          <a:fillRef idx="1">
            <a:schemeClr val="lt1"/>
          </a:fillRef>
          <a:effectRef idx="0">
            <a:schemeClr val="accent2"/>
          </a:effectRef>
          <a:fontRef idx="minor">
            <a:schemeClr val="dk1"/>
          </a:fontRef>
        </p:style>
        <p:txBody>
          <a:bodyPr wrap="none" lIns="76190" tIns="0" rIns="0" bIns="0" anchor="ctr"/>
          <a:lstStyle/>
          <a:p>
            <a:pPr>
              <a:defRPr/>
            </a:pPr>
            <a:endParaRPr lang="zh-CN" altLang="zh-CN">
              <a:solidFill>
                <a:srgbClr val="000000"/>
              </a:solidFill>
              <a:sym typeface="Arial" charset="0"/>
            </a:endParaRPr>
          </a:p>
        </p:txBody>
      </p:sp>
      <p:grpSp>
        <p:nvGrpSpPr>
          <p:cNvPr id="2" name="组合 4"/>
          <p:cNvGrpSpPr>
            <a:grpSpLocks/>
          </p:cNvGrpSpPr>
          <p:nvPr/>
        </p:nvGrpSpPr>
        <p:grpSpPr bwMode="auto">
          <a:xfrm>
            <a:off x="1952625" y="2071688"/>
            <a:ext cx="3071813" cy="1573212"/>
            <a:chOff x="0" y="0"/>
            <a:chExt cx="2904640" cy="1486356"/>
          </a:xfrm>
        </p:grpSpPr>
        <p:sp>
          <p:nvSpPr>
            <p:cNvPr id="9242" name="AutoShape 7"/>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3" name="Text Box 11"/>
            <p:cNvSpPr>
              <a:spLocks noChangeArrowheads="1"/>
            </p:cNvSpPr>
            <p:nvPr/>
          </p:nvSpPr>
          <p:spPr bwMode="auto">
            <a:xfrm flipH="1">
              <a:off x="190709" y="528688"/>
              <a:ext cx="2523223" cy="436365"/>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公司简介</a:t>
              </a:r>
            </a:p>
          </p:txBody>
        </p:sp>
      </p:grpSp>
      <p:grpSp>
        <p:nvGrpSpPr>
          <p:cNvPr id="3" name="组合 7167"/>
          <p:cNvGrpSpPr>
            <a:grpSpLocks/>
          </p:cNvGrpSpPr>
          <p:nvPr/>
        </p:nvGrpSpPr>
        <p:grpSpPr bwMode="auto">
          <a:xfrm>
            <a:off x="2057400" y="3811588"/>
            <a:ext cx="3073400" cy="1574800"/>
            <a:chOff x="0" y="0"/>
            <a:chExt cx="2904640" cy="1486356"/>
          </a:xfrm>
        </p:grpSpPr>
        <p:sp>
          <p:nvSpPr>
            <p:cNvPr id="9240" name="AutoShape 6"/>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1" name="Text Box 13"/>
            <p:cNvSpPr>
              <a:spLocks noChangeArrowheads="1"/>
            </p:cNvSpPr>
            <p:nvPr/>
          </p:nvSpPr>
          <p:spPr bwMode="auto">
            <a:xfrm flipH="1">
              <a:off x="283618" y="521619"/>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联系我们</a:t>
              </a:r>
            </a:p>
          </p:txBody>
        </p:sp>
      </p:grpSp>
      <p:grpSp>
        <p:nvGrpSpPr>
          <p:cNvPr id="4" name="组合 7168"/>
          <p:cNvGrpSpPr>
            <a:grpSpLocks/>
          </p:cNvGrpSpPr>
          <p:nvPr/>
        </p:nvGrpSpPr>
        <p:grpSpPr bwMode="auto">
          <a:xfrm>
            <a:off x="7667625" y="3857625"/>
            <a:ext cx="3073400" cy="1573213"/>
            <a:chOff x="0" y="67494"/>
            <a:chExt cx="2904640" cy="1486356"/>
          </a:xfrm>
        </p:grpSpPr>
        <p:sp>
          <p:nvSpPr>
            <p:cNvPr id="9238" name="AutoShape 5"/>
            <p:cNvSpPr>
              <a:spLocks noChangeArrowheads="1"/>
            </p:cNvSpPr>
            <p:nvPr/>
          </p:nvSpPr>
          <p:spPr bwMode="auto">
            <a:xfrm>
              <a:off x="0" y="67494"/>
              <a:ext cx="2904640" cy="1486356"/>
            </a:xfrm>
            <a:prstGeom prst="hexagon">
              <a:avLst>
                <a:gd name="adj" fmla="val 27042"/>
                <a:gd name="vf" fmla="val 115470"/>
              </a:avLst>
            </a:prstGeom>
            <a:ln>
              <a:headEnd/>
              <a:tailEnd/>
            </a:ln>
          </p:spPr>
          <p:style>
            <a:lnRef idx="0">
              <a:schemeClr val="accent2"/>
            </a:lnRef>
            <a:fillRef idx="3">
              <a:schemeClr val="accent2"/>
            </a:fillRef>
            <a:effectRef idx="3">
              <a:schemeClr val="accent2"/>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9" name="Text Box 14"/>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产业前景</a:t>
              </a:r>
            </a:p>
          </p:txBody>
        </p:sp>
      </p:grpSp>
      <p:grpSp>
        <p:nvGrpSpPr>
          <p:cNvPr id="5" name="组合 5"/>
          <p:cNvGrpSpPr>
            <a:grpSpLocks/>
          </p:cNvGrpSpPr>
          <p:nvPr/>
        </p:nvGrpSpPr>
        <p:grpSpPr bwMode="auto">
          <a:xfrm>
            <a:off x="4810125" y="1214438"/>
            <a:ext cx="3071813" cy="1573212"/>
            <a:chOff x="0" y="0"/>
            <a:chExt cx="2904640" cy="1486356"/>
          </a:xfrm>
        </p:grpSpPr>
        <p:sp>
          <p:nvSpPr>
            <p:cNvPr id="9236" name="AutoShape 3"/>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7" name="Text Box 15"/>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议题背景</a:t>
              </a:r>
            </a:p>
          </p:txBody>
        </p:sp>
      </p:grpSp>
      <p:grpSp>
        <p:nvGrpSpPr>
          <p:cNvPr id="6" name="组合 6"/>
          <p:cNvGrpSpPr>
            <a:grpSpLocks/>
          </p:cNvGrpSpPr>
          <p:nvPr/>
        </p:nvGrpSpPr>
        <p:grpSpPr bwMode="auto">
          <a:xfrm>
            <a:off x="7596188" y="2071688"/>
            <a:ext cx="3071812" cy="1574800"/>
            <a:chOff x="0" y="0"/>
            <a:chExt cx="2904640" cy="1486356"/>
          </a:xfrm>
        </p:grpSpPr>
        <p:sp>
          <p:nvSpPr>
            <p:cNvPr id="9234" name="AutoShape 4"/>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5" name="Text Box 15"/>
            <p:cNvSpPr>
              <a:spLocks noChangeArrowheads="1"/>
            </p:cNvSpPr>
            <p:nvPr/>
          </p:nvSpPr>
          <p:spPr bwMode="auto">
            <a:xfrm flipH="1">
              <a:off x="165393" y="430900"/>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农业光伏</a:t>
              </a:r>
            </a:p>
          </p:txBody>
        </p:sp>
      </p:grpSp>
      <p:grpSp>
        <p:nvGrpSpPr>
          <p:cNvPr id="7" name="组合 8"/>
          <p:cNvGrpSpPr>
            <a:grpSpLocks/>
          </p:cNvGrpSpPr>
          <p:nvPr/>
        </p:nvGrpSpPr>
        <p:grpSpPr bwMode="auto">
          <a:xfrm>
            <a:off x="4826000" y="4675188"/>
            <a:ext cx="3071813" cy="1574800"/>
            <a:chOff x="0" y="0"/>
            <a:chExt cx="2904640" cy="1486356"/>
          </a:xfrm>
        </p:grpSpPr>
        <p:sp>
          <p:nvSpPr>
            <p:cNvPr id="9232" name="AutoShape 8"/>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3" name="Text Box 15"/>
            <p:cNvSpPr>
              <a:spLocks noChangeArrowheads="1"/>
            </p:cNvSpPr>
            <p:nvPr/>
          </p:nvSpPr>
          <p:spPr bwMode="auto">
            <a:xfrm flipH="1">
              <a:off x="189237" y="551414"/>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解决方案</a:t>
              </a:r>
            </a:p>
          </p:txBody>
        </p:sp>
      </p:grpSp>
      <p:pic>
        <p:nvPicPr>
          <p:cNvPr id="28" name="Picture 2" descr="E:\公司宣传\布展资料\前封面\LOGO.png"/>
          <p:cNvPicPr>
            <a:picLocks noChangeAspect="1" noChangeArrowheads="1"/>
          </p:cNvPicPr>
          <p:nvPr/>
        </p:nvPicPr>
        <p:blipFill>
          <a:blip r:embed="rId2"/>
          <a:srcRect/>
          <a:stretch>
            <a:fillRect/>
          </a:stretch>
        </p:blipFill>
        <p:spPr bwMode="auto">
          <a:xfrm>
            <a:off x="5310188" y="3571875"/>
            <a:ext cx="2166937" cy="322263"/>
          </a:xfrm>
          <a:prstGeom prst="rect">
            <a:avLst/>
          </a:prstGeom>
          <a:noFill/>
          <a:ln w="9525">
            <a:noFill/>
            <a:miter lim="800000"/>
            <a:headEnd/>
            <a:tailEnd/>
          </a:ln>
        </p:spPr>
      </p:pic>
      <p:sp>
        <p:nvSpPr>
          <p:cNvPr id="29"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a:solidFill>
                  <a:schemeClr val="bg1"/>
                </a:solidFill>
                <a:latin typeface="+mj-lt"/>
                <a:ea typeface="+mj-ea"/>
                <a:cs typeface="+mj-cs"/>
              </a:rPr>
              <a:t>目  录</a:t>
            </a:r>
            <a:endParaRPr lang="zh-CN" altLang="en-US" sz="4200" b="1" kern="0" dirty="0">
              <a:solidFill>
                <a:schemeClr val="bg1"/>
              </a:solidFill>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1+#ppt_w/2"/>
                                          </p:val>
                                        </p:tav>
                                        <p:tav tm="100000">
                                          <p:val>
                                            <p:strVal val="#ppt_x"/>
                                          </p:val>
                                        </p:tav>
                                      </p:tavLst>
                                    </p:anim>
                                    <p:anim calcmode="lin" valueType="num">
                                      <p:cBhvr>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1+#ppt_w/2"/>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0-#ppt_w/2"/>
                                          </p:val>
                                        </p:tav>
                                        <p:tav tm="100000">
                                          <p:val>
                                            <p:strVal val="#ppt_x"/>
                                          </p:val>
                                        </p:tav>
                                      </p:tavLst>
                                    </p:anim>
                                    <p:anim calcmode="lin" valueType="num">
                                      <p:cBhvr>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0-#ppt_w/2"/>
                                          </p:val>
                                        </p:tav>
                                        <p:tav tm="100000">
                                          <p:val>
                                            <p:strVal val="#ppt_x"/>
                                          </p:val>
                                        </p:tav>
                                      </p:tavLst>
                                    </p:anim>
                                    <p:anim calcmode="lin" valueType="num">
                                      <p:cBhvr>
                                        <p:cTn id="28" dur="500" fill="hold"/>
                                        <p:tgtEl>
                                          <p:spTgt spid="4"/>
                                        </p:tgtEl>
                                        <p:attrNameLst>
                                          <p:attrName>ppt_y</p:attrName>
                                        </p:attrNameLst>
                                      </p:cBhvr>
                                      <p:tavLst>
                                        <p:tav tm="0">
                                          <p:val>
                                            <p:strVal val="0-#ppt_h/2"/>
                                          </p:val>
                                        </p:tav>
                                        <p:tav tm="100000">
                                          <p:val>
                                            <p:strVal val="#ppt_y"/>
                                          </p:val>
                                        </p:tav>
                                      </p:tavLst>
                                    </p:anim>
                                  </p:childTnLst>
                                </p:cTn>
                              </p:par>
                              <p:par>
                                <p:cTn id="29" presetID="25"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Grp="1" noChangeArrowheads="1"/>
          </p:cNvSpPr>
          <p:nvPr>
            <p:ph idx="4294967295"/>
          </p:nvPr>
        </p:nvSpPr>
        <p:spPr>
          <a:xfrm>
            <a:off x="523875" y="1000125"/>
            <a:ext cx="11287125" cy="5429250"/>
          </a:xfrm>
        </p:spPr>
        <p:txBody>
          <a:bodyPr/>
          <a:lstStyle/>
          <a:p>
            <a:pPr>
              <a:lnSpc>
                <a:spcPct val="120000"/>
              </a:lnSpc>
              <a:buFontTx/>
              <a:buNone/>
            </a:pPr>
            <a:r>
              <a:rPr lang="zh-CN" altLang="en-US" sz="2800" smtClean="0">
                <a:solidFill>
                  <a:srgbClr val="0000FF"/>
                </a:solidFill>
                <a:latin typeface="黑体" pitchFamily="49" charset="-122"/>
              </a:rPr>
              <a:t> 农业光伏</a:t>
            </a:r>
            <a:r>
              <a:rPr lang="en-US" altLang="zh-CN" sz="2800" smtClean="0">
                <a:solidFill>
                  <a:srgbClr val="0000FF"/>
                </a:solidFill>
                <a:latin typeface="黑体" pitchFamily="49" charset="-122"/>
              </a:rPr>
              <a:t>--</a:t>
            </a:r>
            <a:r>
              <a:rPr lang="zh-CN" altLang="en-US" sz="2800" smtClean="0">
                <a:solidFill>
                  <a:srgbClr val="0000FF"/>
                </a:solidFill>
                <a:latin typeface="黑体" pitchFamily="49" charset="-122"/>
              </a:rPr>
              <a:t>城镇化建设的新动力</a:t>
            </a:r>
          </a:p>
          <a:p>
            <a:pPr>
              <a:lnSpc>
                <a:spcPct val="120000"/>
              </a:lnSpc>
              <a:buFontTx/>
              <a:buNone/>
            </a:pPr>
            <a:r>
              <a:rPr lang="zh-CN" altLang="en-US" smtClean="0">
                <a:solidFill>
                  <a:srgbClr val="0000FF"/>
                </a:solidFill>
                <a:latin typeface="黑体" pitchFamily="49" charset="-122"/>
              </a:rPr>
              <a:t>      </a:t>
            </a:r>
            <a:r>
              <a:rPr lang="en-US" altLang="zh-CN" smtClean="0">
                <a:solidFill>
                  <a:schemeClr val="tx1"/>
                </a:solidFill>
                <a:latin typeface="黑体" pitchFamily="49" charset="-122"/>
              </a:rPr>
              <a:t>1</a:t>
            </a:r>
            <a:r>
              <a:rPr lang="zh-CN" altLang="en-US" smtClean="0">
                <a:solidFill>
                  <a:schemeClr val="tx1"/>
                </a:solidFill>
                <a:latin typeface="黑体" pitchFamily="49" charset="-122"/>
              </a:rPr>
              <a:t>、新城镇化的发展和中国农村土地政策的深化改革，必然导致农村大量富余劳动力的出现，近</a:t>
            </a:r>
            <a:r>
              <a:rPr lang="en-US" altLang="zh-CN" smtClean="0">
                <a:solidFill>
                  <a:schemeClr val="tx1"/>
                </a:solidFill>
                <a:latin typeface="黑体" pitchFamily="49" charset="-122"/>
              </a:rPr>
              <a:t>30</a:t>
            </a:r>
            <a:r>
              <a:rPr lang="zh-CN" altLang="en-US" smtClean="0">
                <a:solidFill>
                  <a:schemeClr val="tx1"/>
                </a:solidFill>
                <a:latin typeface="黑体" pitchFamily="49" charset="-122"/>
              </a:rPr>
              <a:t>年中国的城市化进程已经步入尾声和工业产业的升级，大中城市已经难以消纳这些富余劳动力，必然滞留在农村城镇，这是目前必须进行的改革。</a:t>
            </a:r>
            <a:endParaRPr lang="en-US" altLang="zh-CN" smtClean="0">
              <a:solidFill>
                <a:schemeClr val="tx1"/>
              </a:solidFill>
              <a:latin typeface="黑体" pitchFamily="49" charset="-122"/>
            </a:endParaRPr>
          </a:p>
          <a:p>
            <a:pPr>
              <a:lnSpc>
                <a:spcPct val="120000"/>
              </a:lnSpc>
              <a:buFontTx/>
              <a:buNone/>
            </a:pPr>
            <a:endParaRPr lang="zh-CN" altLang="en-US" sz="1400" smtClean="0">
              <a:solidFill>
                <a:schemeClr val="tx1"/>
              </a:solidFill>
              <a:latin typeface="黑体" pitchFamily="49" charset="-122"/>
            </a:endParaRPr>
          </a:p>
          <a:p>
            <a:pPr>
              <a:lnSpc>
                <a:spcPct val="120000"/>
              </a:lnSpc>
              <a:buFontTx/>
              <a:buNone/>
            </a:pPr>
            <a:r>
              <a:rPr lang="zh-CN" altLang="en-US" smtClean="0">
                <a:solidFill>
                  <a:schemeClr val="tx1"/>
                </a:solidFill>
                <a:latin typeface="黑体" pitchFamily="49" charset="-122"/>
              </a:rPr>
              <a:t>      </a:t>
            </a:r>
            <a:r>
              <a:rPr lang="en-US" altLang="zh-CN" smtClean="0">
                <a:solidFill>
                  <a:schemeClr val="tx1"/>
                </a:solidFill>
                <a:latin typeface="黑体" pitchFamily="49" charset="-122"/>
              </a:rPr>
              <a:t>2</a:t>
            </a:r>
            <a:r>
              <a:rPr lang="zh-CN" altLang="en-US" smtClean="0">
                <a:solidFill>
                  <a:schemeClr val="tx1"/>
                </a:solidFill>
                <a:latin typeface="黑体" pitchFamily="49" charset="-122"/>
              </a:rPr>
              <a:t>、工商业资本的圈地运动，必然导致大量失地农民，只有进入现代农业产业，成为产业工人，反过来推动城镇化的建设，消纳富余劳动力，增加内需，提振经济。因此，中国农业产业现代化也势在必行。</a:t>
            </a:r>
            <a:endParaRPr lang="en-US" altLang="zh-CN" smtClean="0">
              <a:solidFill>
                <a:schemeClr val="tx1"/>
              </a:solidFill>
              <a:latin typeface="黑体" pitchFamily="49" charset="-122"/>
            </a:endParaRPr>
          </a:p>
          <a:p>
            <a:pPr>
              <a:lnSpc>
                <a:spcPct val="120000"/>
              </a:lnSpc>
              <a:buFontTx/>
              <a:buNone/>
            </a:pPr>
            <a:endParaRPr lang="zh-CN" altLang="en-US" sz="1400" smtClean="0">
              <a:solidFill>
                <a:schemeClr val="tx1"/>
              </a:solidFill>
              <a:latin typeface="黑体" pitchFamily="49" charset="-122"/>
            </a:endParaRPr>
          </a:p>
          <a:p>
            <a:pPr>
              <a:lnSpc>
                <a:spcPct val="120000"/>
              </a:lnSpc>
              <a:buFontTx/>
              <a:buNone/>
            </a:pPr>
            <a:r>
              <a:rPr lang="zh-CN" altLang="en-US" smtClean="0">
                <a:solidFill>
                  <a:schemeClr val="tx1"/>
                </a:solidFill>
                <a:latin typeface="黑体" pitchFamily="49" charset="-122"/>
              </a:rPr>
              <a:t>      </a:t>
            </a:r>
            <a:r>
              <a:rPr lang="en-US" altLang="zh-CN" smtClean="0">
                <a:solidFill>
                  <a:schemeClr val="tx1"/>
                </a:solidFill>
                <a:latin typeface="黑体" pitchFamily="49" charset="-122"/>
              </a:rPr>
              <a:t>3</a:t>
            </a:r>
            <a:r>
              <a:rPr lang="zh-CN" altLang="en-US" smtClean="0">
                <a:solidFill>
                  <a:schemeClr val="tx1"/>
                </a:solidFill>
                <a:latin typeface="黑体" pitchFamily="49" charset="-122"/>
              </a:rPr>
              <a:t>、基本农田作为中国农业的基础资源短期内难以在政策法律层面重大改变，而低效土地上的农业项目也因为投资收益较差难以获得工商业资本的亲睐，互补型农业体系在未来一段时间内将是中国农业现代化与工业化的最佳结合点</a:t>
            </a:r>
            <a:r>
              <a:rPr lang="en-US" altLang="zh-CN" smtClean="0">
                <a:solidFill>
                  <a:schemeClr val="tx1"/>
                </a:solidFill>
                <a:latin typeface="黑体" pitchFamily="49" charset="-122"/>
              </a:rPr>
              <a:t>----</a:t>
            </a:r>
            <a:r>
              <a:rPr lang="zh-CN" altLang="en-US" smtClean="0">
                <a:solidFill>
                  <a:schemeClr val="tx1"/>
                </a:solidFill>
                <a:latin typeface="黑体" pitchFamily="49" charset="-122"/>
              </a:rPr>
              <a:t>农业光伏成为目前的主要方向。</a:t>
            </a:r>
            <a:endParaRPr lang="en-US" altLang="zh-CN" smtClean="0">
              <a:solidFill>
                <a:schemeClr val="tx1"/>
              </a:solidFill>
              <a:latin typeface="黑体" pitchFamily="49" charset="-122"/>
            </a:endParaRPr>
          </a:p>
          <a:p>
            <a:pPr>
              <a:lnSpc>
                <a:spcPct val="120000"/>
              </a:lnSpc>
              <a:buFontTx/>
              <a:buNone/>
            </a:pPr>
            <a:endParaRPr lang="zh-CN" altLang="en-US" sz="1200" smtClean="0">
              <a:solidFill>
                <a:schemeClr val="tx1"/>
              </a:solidFill>
              <a:latin typeface="黑体" pitchFamily="49" charset="-122"/>
            </a:endParaRPr>
          </a:p>
          <a:p>
            <a:pPr>
              <a:lnSpc>
                <a:spcPct val="120000"/>
              </a:lnSpc>
              <a:buFontTx/>
              <a:buNone/>
            </a:pPr>
            <a:r>
              <a:rPr lang="zh-CN" altLang="en-US" smtClean="0">
                <a:solidFill>
                  <a:srgbClr val="3333FF"/>
                </a:solidFill>
                <a:latin typeface="黑体" pitchFamily="49" charset="-122"/>
              </a:rPr>
              <a:t>      </a:t>
            </a:r>
            <a:r>
              <a:rPr lang="en-US" altLang="zh-CN" smtClean="0">
                <a:solidFill>
                  <a:srgbClr val="3333FF"/>
                </a:solidFill>
                <a:latin typeface="黑体" pitchFamily="49" charset="-122"/>
              </a:rPr>
              <a:t>4</a:t>
            </a:r>
            <a:r>
              <a:rPr lang="zh-CN" altLang="en-US" smtClean="0">
                <a:solidFill>
                  <a:srgbClr val="3333FF"/>
                </a:solidFill>
                <a:latin typeface="黑体" pitchFamily="49" charset="-122"/>
              </a:rPr>
              <a:t>、农业光伏</a:t>
            </a:r>
            <a:r>
              <a:rPr lang="en-US" altLang="zh-CN" smtClean="0">
                <a:solidFill>
                  <a:srgbClr val="3333FF"/>
                </a:solidFill>
                <a:latin typeface="黑体" pitchFamily="49" charset="-122"/>
              </a:rPr>
              <a:t>----</a:t>
            </a:r>
            <a:r>
              <a:rPr lang="zh-CN" altLang="en-US" smtClean="0">
                <a:solidFill>
                  <a:srgbClr val="3333FF"/>
                </a:solidFill>
                <a:latin typeface="黑体" pitchFamily="49" charset="-122"/>
              </a:rPr>
              <a:t>城镇化建设的新动力，是我国“三农”问题深化改革的重要试验田。</a:t>
            </a:r>
          </a:p>
        </p:txBody>
      </p:sp>
      <p:sp>
        <p:nvSpPr>
          <p:cNvPr id="59394"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9395" name="标题 2"/>
          <p:cNvSpPr txBox="1">
            <a:spLocks noChangeArrowheads="1"/>
          </p:cNvSpPr>
          <p:nvPr/>
        </p:nvSpPr>
        <p:spPr bwMode="black">
          <a:xfrm>
            <a:off x="166688" y="-76200"/>
            <a:ext cx="751363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产业前景</a:t>
            </a:r>
            <a:endParaRPr lang="en-US" altLang="zh-CN" sz="4200" b="1">
              <a:solidFill>
                <a:schemeClr val="bg1"/>
              </a:solidFill>
              <a:ea typeface="黑体" pitchFamily="49" charset="-122"/>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1147763" y="2136775"/>
            <a:ext cx="9893300" cy="357188"/>
          </a:xfrm>
          <a:prstGeom prst="rect">
            <a:avLst/>
          </a:prstGeom>
          <a:noFill/>
          <a:ln w="9525">
            <a:noFill/>
            <a:miter lim="800000"/>
            <a:headEnd/>
            <a:tailEnd/>
          </a:ln>
        </p:spPr>
        <p:txBody>
          <a:bodyPr lIns="0" tIns="0" rIns="0" bIns="0">
            <a:spAutoFit/>
          </a:bodyPr>
          <a:lstStyle/>
          <a:p>
            <a:pPr hangingPunct="0">
              <a:lnSpc>
                <a:spcPct val="130000"/>
              </a:lnSpc>
              <a:spcBef>
                <a:spcPts val="500"/>
              </a:spcBef>
              <a:buFont typeface="Arial" charset="0"/>
              <a:buNone/>
            </a:pPr>
            <a:r>
              <a:rPr lang="zh-CN" altLang="en-US" sz="1800">
                <a:solidFill>
                  <a:srgbClr val="000000"/>
                </a:solidFill>
                <a:latin typeface="Kaiti SC Bold"/>
                <a:sym typeface="Kaiti SC Bold"/>
              </a:rPr>
              <a:t>       </a:t>
            </a:r>
            <a:endParaRPr lang="zh-CN" altLang="en-US" sz="1800">
              <a:solidFill>
                <a:srgbClr val="000000"/>
              </a:solidFill>
              <a:latin typeface="Corbel" pitchFamily="34" charset="0"/>
              <a:sym typeface="Corbel" pitchFamily="34" charset="0"/>
            </a:endParaRPr>
          </a:p>
        </p:txBody>
      </p:sp>
      <p:sp>
        <p:nvSpPr>
          <p:cNvPr id="60418" name="Rectangle 3"/>
          <p:cNvSpPr>
            <a:spLocks noChangeArrowheads="1"/>
          </p:cNvSpPr>
          <p:nvPr/>
        </p:nvSpPr>
        <p:spPr bwMode="auto">
          <a:xfrm>
            <a:off x="381000" y="1006475"/>
            <a:ext cx="11453813" cy="1354138"/>
          </a:xfrm>
          <a:prstGeom prst="rect">
            <a:avLst/>
          </a:prstGeom>
          <a:noFill/>
          <a:ln w="9525">
            <a:noFill/>
            <a:miter lim="800000"/>
            <a:headEnd/>
            <a:tailEnd/>
          </a:ln>
        </p:spPr>
        <p:txBody>
          <a:bodyPr lIns="45720" rIns="45720" anchor="ctr">
            <a:spAutoFit/>
          </a:bodyPr>
          <a:lstStyle/>
          <a:p>
            <a:pPr hangingPunct="0">
              <a:lnSpc>
                <a:spcPct val="115000"/>
              </a:lnSpc>
              <a:buFont typeface="Arial" charset="0"/>
              <a:buNone/>
            </a:pPr>
            <a:r>
              <a:rPr lang="zh-CN" altLang="en-US" sz="2400" b="1">
                <a:solidFill>
                  <a:srgbClr val="000000"/>
                </a:solidFill>
                <a:latin typeface="Corbel" pitchFamily="34" charset="0"/>
                <a:sym typeface="Corbel" pitchFamily="34" charset="0"/>
              </a:rPr>
              <a:t>       </a:t>
            </a:r>
            <a:r>
              <a:rPr lang="en-US" altLang="zh-CN" sz="2400" b="1">
                <a:latin typeface="微软雅黑" pitchFamily="34" charset="-122"/>
                <a:ea typeface="微软雅黑" pitchFamily="34" charset="-122"/>
                <a:sym typeface="Corbel" pitchFamily="34" charset="0"/>
              </a:rPr>
              <a:t>1</a:t>
            </a:r>
            <a:r>
              <a:rPr lang="zh-CN" altLang="en-US" sz="2400" b="1">
                <a:latin typeface="微软雅黑" pitchFamily="34" charset="-122"/>
                <a:ea typeface="微软雅黑" pitchFamily="34" charset="-122"/>
                <a:sym typeface="Corbel" pitchFamily="34" charset="0"/>
              </a:rPr>
              <a:t>、从长远来看，发展农业光伏对于我国的农业转型具有重要意义。</a:t>
            </a:r>
            <a:endParaRPr lang="en-US" altLang="zh-CN" sz="2400" b="1">
              <a:latin typeface="微软雅黑" pitchFamily="34" charset="-122"/>
              <a:ea typeface="微软雅黑" pitchFamily="34" charset="-122"/>
              <a:sym typeface="Corbel" pitchFamily="34" charset="0"/>
            </a:endParaRPr>
          </a:p>
          <a:p>
            <a:pPr hangingPunct="0">
              <a:lnSpc>
                <a:spcPct val="115000"/>
              </a:lnSpc>
              <a:buFont typeface="Arial" charset="0"/>
              <a:buNone/>
            </a:pPr>
            <a:r>
              <a:rPr lang="en-US" altLang="zh-CN" sz="2400" b="1">
                <a:latin typeface="微软雅黑" pitchFamily="34" charset="-122"/>
                <a:ea typeface="微软雅黑" pitchFamily="34" charset="-122"/>
                <a:sym typeface="Corbel" pitchFamily="34" charset="0"/>
              </a:rPr>
              <a:t>     2</a:t>
            </a:r>
            <a:r>
              <a:rPr lang="zh-CN" altLang="en-US" sz="2400" b="1">
                <a:latin typeface="微软雅黑" pitchFamily="34" charset="-122"/>
                <a:ea typeface="微软雅黑" pitchFamily="34" charset="-122"/>
                <a:sym typeface="Corbel" pitchFamily="34" charset="0"/>
              </a:rPr>
              <a:t>、从短期来看，农业光伏从一定程度是解决目前光伏产业困境的有效措施。</a:t>
            </a:r>
            <a:endParaRPr lang="en-US" altLang="zh-CN" sz="2400" b="1">
              <a:latin typeface="微软雅黑" pitchFamily="34" charset="-122"/>
              <a:ea typeface="微软雅黑" pitchFamily="34" charset="-122"/>
              <a:sym typeface="Corbel" pitchFamily="34" charset="0"/>
            </a:endParaRPr>
          </a:p>
          <a:p>
            <a:pPr hangingPunct="0">
              <a:lnSpc>
                <a:spcPct val="115000"/>
              </a:lnSpc>
              <a:buFont typeface="Arial" charset="0"/>
              <a:buNone/>
            </a:pPr>
            <a:r>
              <a:rPr lang="en-US" altLang="zh-CN" sz="2400" b="1">
                <a:latin typeface="微软雅黑" pitchFamily="34" charset="-122"/>
                <a:ea typeface="微软雅黑" pitchFamily="34" charset="-122"/>
                <a:sym typeface="Corbel" pitchFamily="34" charset="0"/>
              </a:rPr>
              <a:t>     3</a:t>
            </a:r>
            <a:r>
              <a:rPr lang="zh-CN" altLang="en-US" sz="2400" b="1">
                <a:latin typeface="微软雅黑" pitchFamily="34" charset="-122"/>
                <a:ea typeface="微软雅黑" pitchFamily="34" charset="-122"/>
                <a:sym typeface="Corbel" pitchFamily="34" charset="0"/>
              </a:rPr>
              <a:t>、为缺电的东部（江浙沪）、南部地区（珠三角）和中部地区提供了空间资源。</a:t>
            </a:r>
          </a:p>
        </p:txBody>
      </p:sp>
      <p:pic>
        <p:nvPicPr>
          <p:cNvPr id="60419" name="Picture 4" descr="4"/>
          <p:cNvPicPr>
            <a:picLocks noChangeAspect="1" noChangeArrowheads="1"/>
          </p:cNvPicPr>
          <p:nvPr/>
        </p:nvPicPr>
        <p:blipFill>
          <a:blip r:embed="rId2"/>
          <a:srcRect/>
          <a:stretch>
            <a:fillRect/>
          </a:stretch>
        </p:blipFill>
        <p:spPr bwMode="auto">
          <a:xfrm>
            <a:off x="407988" y="2349500"/>
            <a:ext cx="11520487" cy="4070350"/>
          </a:xfrm>
          <a:prstGeom prst="rect">
            <a:avLst/>
          </a:prstGeom>
          <a:noFill/>
          <a:ln w="9525">
            <a:noFill/>
            <a:miter lim="800000"/>
            <a:headEnd/>
            <a:tailEnd/>
          </a:ln>
        </p:spPr>
      </p:pic>
      <p:sp>
        <p:nvSpPr>
          <p:cNvPr id="60420"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60421"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0422" name="标题 2"/>
          <p:cNvSpPr txBox="1">
            <a:spLocks noChangeArrowheads="1"/>
          </p:cNvSpPr>
          <p:nvPr/>
        </p:nvSpPr>
        <p:spPr bwMode="black">
          <a:xfrm>
            <a:off x="166688" y="-76200"/>
            <a:ext cx="751363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产业前景</a:t>
            </a:r>
            <a:endParaRPr lang="en-US" altLang="zh-CN" sz="4200" b="1">
              <a:solidFill>
                <a:schemeClr val="bg1"/>
              </a:solidFill>
              <a:ea typeface="黑体" pitchFamily="49" charset="-122"/>
            </a:endParaRPr>
          </a:p>
        </p:txBody>
      </p:sp>
    </p:spTree>
  </p:cSld>
  <p:clrMapOvr>
    <a:masterClrMapping/>
  </p:clrMapOvr>
  <p:transition advClick="0" advTm="5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41986"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0000"/>
              </a:solidFill>
              <a:sym typeface="Calibri" pitchFamily="34" charset="0"/>
            </a:endParaRPr>
          </a:p>
        </p:txBody>
      </p:sp>
      <p:sp>
        <p:nvSpPr>
          <p:cNvPr id="29" name="标题 2"/>
          <p:cNvSpPr txBox="1">
            <a:spLocks noChangeArrowheads="1"/>
          </p:cNvSpPr>
          <p:nvPr/>
        </p:nvSpPr>
        <p:spPr bwMode="black">
          <a:xfrm>
            <a:off x="0" y="0"/>
            <a:ext cx="6189663"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dirty="0">
                <a:solidFill>
                  <a:schemeClr val="bg1"/>
                </a:solidFill>
                <a:latin typeface="+mj-lt"/>
                <a:ea typeface="+mj-ea"/>
                <a:cs typeface="+mj-cs"/>
              </a:rPr>
              <a:t>演讲题目</a:t>
            </a:r>
          </a:p>
        </p:txBody>
      </p:sp>
      <p:sp>
        <p:nvSpPr>
          <p:cNvPr id="41988" name="Rectangle 40"/>
          <p:cNvSpPr>
            <a:spLocks noChangeArrowheads="1"/>
          </p:cNvSpPr>
          <p:nvPr/>
        </p:nvSpPr>
        <p:spPr bwMode="auto">
          <a:xfrm>
            <a:off x="1774825" y="2492375"/>
            <a:ext cx="9042400" cy="1311275"/>
          </a:xfrm>
          <a:prstGeom prst="rect">
            <a:avLst/>
          </a:prstGeom>
          <a:noFill/>
          <a:ln w="9525">
            <a:noFill/>
            <a:miter lim="800000"/>
            <a:headEnd/>
            <a:tailEnd/>
          </a:ln>
        </p:spPr>
        <p:txBody>
          <a:bodyPr wrap="none">
            <a:spAutoFit/>
          </a:bodyPr>
          <a:lstStyle/>
          <a:p>
            <a:r>
              <a:rPr lang="zh-CN" altLang="en-US" sz="4000" b="1">
                <a:sym typeface="+mn-lt"/>
              </a:rPr>
              <a:t>农业光伏</a:t>
            </a:r>
            <a:endParaRPr lang="en-US" altLang="zh-CN" sz="4000" b="1">
              <a:sym typeface="+mn-lt"/>
            </a:endParaRPr>
          </a:p>
          <a:p>
            <a:r>
              <a:rPr lang="en-US" altLang="zh-CN" sz="4000" b="1">
                <a:sym typeface="+mn-lt"/>
              </a:rPr>
              <a:t>           ----</a:t>
            </a:r>
            <a:r>
              <a:rPr lang="zh-CN" altLang="en-US" sz="4000" b="1">
                <a:sym typeface="+mn-lt"/>
              </a:rPr>
              <a:t>走安全高效绿色农业发展之路</a:t>
            </a:r>
          </a:p>
        </p:txBody>
      </p:sp>
      <p:sp>
        <p:nvSpPr>
          <p:cNvPr id="7" name="矩形 6"/>
          <p:cNvSpPr/>
          <p:nvPr/>
        </p:nvSpPr>
        <p:spPr>
          <a:xfrm>
            <a:off x="2524125" y="4706938"/>
            <a:ext cx="7680325" cy="2106612"/>
          </a:xfrm>
          <a:prstGeom prst="rect">
            <a:avLst/>
          </a:prstGeom>
        </p:spPr>
        <p:txBody>
          <a:bodyPr>
            <a:spAutoFit/>
          </a:bodyPr>
          <a:lstStyle/>
          <a:p>
            <a:r>
              <a:rPr lang="zh-CN" altLang="en-US" sz="2800" b="1">
                <a:latin typeface="黑体" pitchFamily="49" charset="-122"/>
              </a:rPr>
              <a:t>崔 永 祥</a:t>
            </a:r>
            <a:r>
              <a:rPr lang="en-US" altLang="zh-CN" sz="2800" b="1">
                <a:latin typeface="黑体" pitchFamily="49" charset="-122"/>
              </a:rPr>
              <a:t>  </a:t>
            </a:r>
            <a:r>
              <a:rPr lang="zh-CN" altLang="en-US" sz="2800">
                <a:latin typeface="黑体" pitchFamily="49" charset="-122"/>
              </a:rPr>
              <a:t>西安隆基清洁能源有限公司 总经理</a:t>
            </a:r>
            <a:endParaRPr lang="en-US" altLang="zh-CN" sz="2800">
              <a:latin typeface="黑体" pitchFamily="49" charset="-122"/>
            </a:endParaRPr>
          </a:p>
          <a:p>
            <a:endParaRPr lang="en-US" altLang="zh-CN" sz="2800">
              <a:latin typeface="黑体" pitchFamily="49" charset="-122"/>
            </a:endParaRPr>
          </a:p>
          <a:p>
            <a:r>
              <a:rPr lang="en-US" altLang="zh-CN" sz="2800">
                <a:latin typeface="黑体" pitchFamily="49" charset="-122"/>
              </a:rPr>
              <a:t>          2015</a:t>
            </a:r>
            <a:r>
              <a:rPr lang="zh-CN" altLang="en-US" sz="2800">
                <a:latin typeface="黑体" pitchFamily="49" charset="-122"/>
              </a:rPr>
              <a:t>年</a:t>
            </a:r>
            <a:r>
              <a:rPr lang="en-US" altLang="zh-CN" sz="2800">
                <a:latin typeface="黑体" pitchFamily="49" charset="-122"/>
              </a:rPr>
              <a:t>8</a:t>
            </a:r>
            <a:r>
              <a:rPr lang="zh-CN" altLang="en-US" sz="2800">
                <a:latin typeface="黑体" pitchFamily="49" charset="-122"/>
              </a:rPr>
              <a:t>月</a:t>
            </a:r>
            <a:r>
              <a:rPr lang="en-US" altLang="zh-CN" sz="2800">
                <a:latin typeface="黑体" pitchFamily="49" charset="-122"/>
              </a:rPr>
              <a:t>19</a:t>
            </a:r>
            <a:r>
              <a:rPr lang="zh-CN" altLang="en-US" sz="2800">
                <a:latin typeface="黑体" pitchFamily="49" charset="-122"/>
              </a:rPr>
              <a:t>日 </a:t>
            </a:r>
            <a:r>
              <a:rPr lang="en-US" altLang="zh-CN" sz="2800">
                <a:latin typeface="黑体" pitchFamily="49" charset="-122"/>
              </a:rPr>
              <a:t>·</a:t>
            </a:r>
            <a:r>
              <a:rPr lang="zh-CN" altLang="en-US" sz="2800">
                <a:latin typeface="黑体" pitchFamily="49" charset="-122"/>
              </a:rPr>
              <a:t> 宁夏</a:t>
            </a:r>
            <a:endParaRPr lang="en-US" altLang="zh-CN" sz="2800">
              <a:latin typeface="黑体" pitchFamily="49" charset="-122"/>
            </a:endParaRPr>
          </a:p>
          <a:p>
            <a:pPr algn="ctr"/>
            <a:endParaRPr lang="zh-CN" altLang="en-US" sz="1600">
              <a:solidFill>
                <a:srgbClr val="0000FF"/>
              </a:solidFill>
              <a:latin typeface="黑体" pitchFamily="49" charset="-122"/>
            </a:endParaRPr>
          </a:p>
          <a:p>
            <a:pPr algn="ctr"/>
            <a:endParaRPr lang="zh-CN" altLang="en-US" sz="1600">
              <a:solidFill>
                <a:srgbClr val="0000FF"/>
              </a:solidFill>
              <a:latin typeface="黑体" pitchFamily="49" charset="-122"/>
            </a:endParaRPr>
          </a:p>
          <a:p>
            <a:pPr algn="ctr"/>
            <a:r>
              <a:rPr lang="zh-CN" altLang="en-US" sz="1600">
                <a:solidFill>
                  <a:srgbClr val="0000FF"/>
                </a:solidFill>
                <a:effectLst>
                  <a:outerShdw blurRad="38100" dist="38100" dir="2700000" algn="tl">
                    <a:srgbClr val="000000"/>
                  </a:outerShdw>
                </a:effectLst>
                <a:latin typeface="黑体" pitchFamily="49" charset="-122"/>
              </a:rPr>
              <a:t>电话：</a:t>
            </a:r>
            <a:r>
              <a:rPr lang="en-US" altLang="zh-CN" sz="1600">
                <a:solidFill>
                  <a:srgbClr val="0000FF"/>
                </a:solidFill>
                <a:effectLst>
                  <a:outerShdw blurRad="38100" dist="38100" dir="2700000" algn="tl">
                    <a:srgbClr val="000000"/>
                  </a:outerShdw>
                </a:effectLst>
                <a:latin typeface="黑体" pitchFamily="49" charset="-122"/>
              </a:rPr>
              <a:t>13668104856  cuiyx@longi-silicon.com</a:t>
            </a:r>
            <a:endParaRPr lang="en-US" altLang="zh-CN" sz="1600">
              <a:solidFill>
                <a:srgbClr val="0000FF"/>
              </a:solidFill>
              <a:effectLst>
                <a:outerShdw blurRad="38100" dist="38100" dir="2700000" algn="tl">
                  <a:srgbClr val="000000"/>
                </a:outerShdw>
              </a:effectLst>
            </a:endParaRPr>
          </a:p>
        </p:txBody>
      </p:sp>
      <p:pic>
        <p:nvPicPr>
          <p:cNvPr id="41990" name="Picture 2" descr="E:\公司宣传\布展资料\前封面\LOGO.png"/>
          <p:cNvPicPr>
            <a:picLocks noChangeAspect="1" noChangeArrowheads="1"/>
          </p:cNvPicPr>
          <p:nvPr/>
        </p:nvPicPr>
        <p:blipFill>
          <a:blip r:embed="rId2"/>
          <a:srcRect/>
          <a:stretch>
            <a:fillRect/>
          </a:stretch>
        </p:blipFill>
        <p:spPr bwMode="auto">
          <a:xfrm>
            <a:off x="4738688" y="1285875"/>
            <a:ext cx="2881312" cy="428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8" name="AutoShape 38"/>
          <p:cNvSpPr>
            <a:spLocks noChangeArrowheads="1"/>
          </p:cNvSpPr>
          <p:nvPr/>
        </p:nvSpPr>
        <p:spPr bwMode="gray">
          <a:xfrm>
            <a:off x="6299200" y="4876800"/>
            <a:ext cx="1976438" cy="1020763"/>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lgn="ctr">
              <a:buFont typeface="Arial" pitchFamily="34" charset="0"/>
              <a:buNone/>
              <a:defRPr/>
            </a:pPr>
            <a:r>
              <a:rPr lang="zh-CN" altLang="en-US" sz="1800" b="1">
                <a:latin typeface="Arial" pitchFamily="34" charset="0"/>
                <a:ea typeface="宋体" pitchFamily="2" charset="-122"/>
              </a:rPr>
              <a:t>人类健康</a:t>
            </a:r>
          </a:p>
          <a:p>
            <a:pPr algn="ctr">
              <a:buFont typeface="Arial" pitchFamily="34" charset="0"/>
              <a:buNone/>
              <a:defRPr/>
            </a:pPr>
            <a:r>
              <a:rPr lang="zh-CN" altLang="en-US" sz="1800" b="1">
                <a:latin typeface="Arial" pitchFamily="34" charset="0"/>
                <a:ea typeface="宋体" pitchFamily="2" charset="-122"/>
              </a:rPr>
              <a:t>威胁</a:t>
            </a:r>
          </a:p>
        </p:txBody>
      </p:sp>
      <p:sp>
        <p:nvSpPr>
          <p:cNvPr id="102445" name="AutoShape 45"/>
          <p:cNvSpPr>
            <a:spLocks noChangeArrowheads="1"/>
          </p:cNvSpPr>
          <p:nvPr/>
        </p:nvSpPr>
        <p:spPr bwMode="gray">
          <a:xfrm>
            <a:off x="6299200" y="3733800"/>
            <a:ext cx="1976438" cy="838200"/>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lgn="ctr">
              <a:buFont typeface="Arial" pitchFamily="34" charset="0"/>
              <a:buNone/>
              <a:defRPr/>
            </a:pPr>
            <a:endParaRPr lang="zh-CN" altLang="en-US" sz="1800" b="1">
              <a:latin typeface="Arial" pitchFamily="34" charset="0"/>
              <a:ea typeface="宋体" pitchFamily="2" charset="-122"/>
            </a:endParaRPr>
          </a:p>
        </p:txBody>
      </p:sp>
      <p:sp>
        <p:nvSpPr>
          <p:cNvPr id="102426" name="AutoShape 26"/>
          <p:cNvSpPr>
            <a:spLocks noChangeArrowheads="1"/>
          </p:cNvSpPr>
          <p:nvPr/>
        </p:nvSpPr>
        <p:spPr bwMode="gray">
          <a:xfrm>
            <a:off x="3962400" y="3657600"/>
            <a:ext cx="1974850" cy="1020763"/>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buFont typeface="Arial" pitchFamily="34" charset="0"/>
              <a:buNone/>
              <a:defRPr/>
            </a:pPr>
            <a:endParaRPr lang="zh-CN" altLang="en-US" sz="1800">
              <a:latin typeface="Arial" pitchFamily="34" charset="0"/>
              <a:ea typeface="宋体" pitchFamily="2" charset="-122"/>
            </a:endParaRPr>
          </a:p>
        </p:txBody>
      </p:sp>
      <p:sp>
        <p:nvSpPr>
          <p:cNvPr id="102416" name="AutoShape 16"/>
          <p:cNvSpPr>
            <a:spLocks noChangeArrowheads="1"/>
          </p:cNvSpPr>
          <p:nvPr/>
        </p:nvSpPr>
        <p:spPr bwMode="gray">
          <a:xfrm>
            <a:off x="3962400" y="4876800"/>
            <a:ext cx="1974850" cy="1020763"/>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buFont typeface="Arial" pitchFamily="34" charset="0"/>
              <a:buNone/>
              <a:defRPr/>
            </a:pPr>
            <a:endParaRPr lang="zh-CN" altLang="en-US" sz="1800">
              <a:latin typeface="Arial" pitchFamily="34" charset="0"/>
              <a:ea typeface="宋体" pitchFamily="2" charset="-122"/>
            </a:endParaRPr>
          </a:p>
        </p:txBody>
      </p:sp>
      <p:sp>
        <p:nvSpPr>
          <p:cNvPr id="102413" name="AutoShape 13"/>
          <p:cNvSpPr>
            <a:spLocks noChangeArrowheads="1"/>
          </p:cNvSpPr>
          <p:nvPr/>
        </p:nvSpPr>
        <p:spPr bwMode="gray">
          <a:xfrm>
            <a:off x="3962400" y="2438400"/>
            <a:ext cx="1976438" cy="1020763"/>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buFont typeface="Arial" pitchFamily="34" charset="0"/>
              <a:buNone/>
              <a:defRPr/>
            </a:pPr>
            <a:endParaRPr lang="zh-CN" altLang="en-US" sz="1800">
              <a:latin typeface="Arial" pitchFamily="34" charset="0"/>
              <a:ea typeface="宋体" pitchFamily="2" charset="-122"/>
            </a:endParaRPr>
          </a:p>
        </p:txBody>
      </p:sp>
      <p:sp>
        <p:nvSpPr>
          <p:cNvPr id="102444" name="AutoShape 44"/>
          <p:cNvSpPr>
            <a:spLocks noChangeArrowheads="1"/>
          </p:cNvSpPr>
          <p:nvPr/>
        </p:nvSpPr>
        <p:spPr bwMode="gray">
          <a:xfrm>
            <a:off x="6299200" y="2590800"/>
            <a:ext cx="1976438" cy="838200"/>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lgn="ctr">
              <a:buFont typeface="Arial" pitchFamily="34" charset="0"/>
              <a:buNone/>
              <a:defRPr/>
            </a:pPr>
            <a:r>
              <a:rPr lang="zh-CN" altLang="en-US" sz="1800" b="1" dirty="0">
                <a:latin typeface="Arial" pitchFamily="34" charset="0"/>
                <a:ea typeface="宋体" pitchFamily="2" charset="-122"/>
              </a:rPr>
              <a:t>电力</a:t>
            </a:r>
          </a:p>
          <a:p>
            <a:pPr algn="ctr">
              <a:buFont typeface="Arial" pitchFamily="34" charset="0"/>
              <a:buNone/>
              <a:defRPr/>
            </a:pPr>
            <a:r>
              <a:rPr lang="zh-CN" altLang="en-US" sz="1800" b="1" dirty="0">
                <a:latin typeface="Arial" pitchFamily="34" charset="0"/>
                <a:ea typeface="宋体" pitchFamily="2" charset="-122"/>
              </a:rPr>
              <a:t>紧张</a:t>
            </a:r>
          </a:p>
        </p:txBody>
      </p:sp>
      <p:grpSp>
        <p:nvGrpSpPr>
          <p:cNvPr id="61447" name="Group 5"/>
          <p:cNvGrpSpPr>
            <a:grpSpLocks/>
          </p:cNvGrpSpPr>
          <p:nvPr/>
        </p:nvGrpSpPr>
        <p:grpSpPr bwMode="auto">
          <a:xfrm>
            <a:off x="1625600" y="2895600"/>
            <a:ext cx="2322513" cy="2835275"/>
            <a:chOff x="513" y="998"/>
            <a:chExt cx="1109" cy="2271"/>
          </a:xfrm>
        </p:grpSpPr>
        <p:sp>
          <p:nvSpPr>
            <p:cNvPr id="61475" name="Freeform 6"/>
            <p:cNvSpPr>
              <a:spLocks/>
            </p:cNvSpPr>
            <p:nvPr/>
          </p:nvSpPr>
          <p:spPr bwMode="gray">
            <a:xfrm flipV="1">
              <a:off x="683" y="2087"/>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3"/>
                <a:gd name="T37" fmla="*/ 0 h 1182"/>
                <a:gd name="T38" fmla="*/ 933 w 933"/>
                <a:gd name="T39" fmla="*/ 1182 h 1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accent1"/>
            </a:solidFill>
            <a:ln w="9525" cap="flat" cmpd="sng">
              <a:noFill/>
              <a:prstDash val="solid"/>
              <a:round/>
              <a:headEnd type="none" w="med" len="med"/>
              <a:tailEnd type="none" w="med" len="med"/>
            </a:ln>
          </p:spPr>
          <p:txBody>
            <a:bodyPr wrap="none" anchor="ctr"/>
            <a:lstStyle/>
            <a:p>
              <a:endParaRPr lang="zh-CN" altLang="en-US"/>
            </a:p>
          </p:txBody>
        </p:sp>
        <p:sp>
          <p:nvSpPr>
            <p:cNvPr id="61476" name="Freeform 7"/>
            <p:cNvSpPr>
              <a:spLocks/>
            </p:cNvSpPr>
            <p:nvPr/>
          </p:nvSpPr>
          <p:spPr bwMode="gray">
            <a:xfrm rot="-5400000">
              <a:off x="917" y="1548"/>
              <a:ext cx="301" cy="1109"/>
            </a:xfrm>
            <a:custGeom>
              <a:avLst/>
              <a:gdLst>
                <a:gd name="T0" fmla="*/ 3334 w 142"/>
                <a:gd name="T1" fmla="*/ 44 h 604"/>
                <a:gd name="T2" fmla="*/ 4057 w 142"/>
                <a:gd name="T3" fmla="*/ 18093 h 604"/>
                <a:gd name="T4" fmla="*/ 0 w 142"/>
                <a:gd name="T5" fmla="*/ 18148 h 604"/>
                <a:gd name="T6" fmla="*/ 6541 w 142"/>
                <a:gd name="T7" fmla="*/ 23137 h 604"/>
                <a:gd name="T8" fmla="*/ 12877 w 142"/>
                <a:gd name="T9" fmla="*/ 18148 h 604"/>
                <a:gd name="T10" fmla="*/ 9068 w 142"/>
                <a:gd name="T11" fmla="*/ 18148 h 604"/>
                <a:gd name="T12" fmla="*/ 8981 w 142"/>
                <a:gd name="T13" fmla="*/ 0 h 604"/>
                <a:gd name="T14" fmla="*/ 3334 w 142"/>
                <a:gd name="T15" fmla="*/ 44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accent1"/>
            </a:solidFill>
            <a:ln w="9525" cap="flat" cmpd="sng">
              <a:noFill/>
              <a:prstDash val="solid"/>
              <a:round/>
              <a:headEnd type="none" w="med" len="med"/>
              <a:tailEnd type="none" w="med" len="med"/>
            </a:ln>
          </p:spPr>
          <p:txBody>
            <a:bodyPr wrap="none" anchor="ctr"/>
            <a:lstStyle/>
            <a:p>
              <a:endParaRPr lang="zh-CN" altLang="en-US"/>
            </a:p>
          </p:txBody>
        </p:sp>
        <p:sp>
          <p:nvSpPr>
            <p:cNvPr id="61477" name="Freeform 8"/>
            <p:cNvSpPr>
              <a:spLocks/>
            </p:cNvSpPr>
            <p:nvPr/>
          </p:nvSpPr>
          <p:spPr bwMode="gray">
            <a:xfrm>
              <a:off x="677" y="998"/>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3"/>
                <a:gd name="T37" fmla="*/ 0 h 1182"/>
                <a:gd name="T38" fmla="*/ 933 w 933"/>
                <a:gd name="T39" fmla="*/ 1182 h 1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accent1"/>
            </a:solidFill>
            <a:ln w="9525" cap="flat" cmpd="sng">
              <a:noFill/>
              <a:prstDash val="solid"/>
              <a:round/>
              <a:headEnd type="none" w="med" len="med"/>
              <a:tailEnd type="none" w="med" len="med"/>
            </a:ln>
          </p:spPr>
          <p:txBody>
            <a:bodyPr wrap="none" anchor="ctr"/>
            <a:lstStyle/>
            <a:p>
              <a:endParaRPr lang="zh-CN" altLang="en-US"/>
            </a:p>
          </p:txBody>
        </p:sp>
      </p:grpSp>
      <p:sp>
        <p:nvSpPr>
          <p:cNvPr id="61448" name="AutoShape 12"/>
          <p:cNvSpPr>
            <a:spLocks noChangeArrowheads="1"/>
          </p:cNvSpPr>
          <p:nvPr/>
        </p:nvSpPr>
        <p:spPr bwMode="gray">
          <a:xfrm>
            <a:off x="5357813" y="2205038"/>
            <a:ext cx="457200" cy="271462"/>
          </a:xfrm>
          <a:prstGeom prst="rightArrow">
            <a:avLst>
              <a:gd name="adj1" fmla="val 50000"/>
              <a:gd name="adj2" fmla="val 70176"/>
            </a:avLst>
          </a:prstGeom>
          <a:solidFill>
            <a:srgbClr val="FEFEFE"/>
          </a:solidFill>
          <a:ln w="9525">
            <a:noFill/>
            <a:miter lim="800000"/>
            <a:headEnd/>
            <a:tailEnd/>
          </a:ln>
        </p:spPr>
        <p:txBody>
          <a:bodyPr wrap="none" anchor="ctr"/>
          <a:lstStyle/>
          <a:p>
            <a:pPr>
              <a:buFont typeface="Arial" charset="0"/>
              <a:buNone/>
            </a:pPr>
            <a:endParaRPr lang="zh-CN" altLang="en-US" sz="1800"/>
          </a:p>
        </p:txBody>
      </p:sp>
      <p:sp>
        <p:nvSpPr>
          <p:cNvPr id="102415" name="Freeform 15"/>
          <p:cNvSpPr>
            <a:spLocks/>
          </p:cNvSpPr>
          <p:nvPr/>
        </p:nvSpPr>
        <p:spPr bwMode="gray">
          <a:xfrm>
            <a:off x="6400800" y="2667000"/>
            <a:ext cx="984250" cy="5111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buFont typeface="Arial" pitchFamily="34" charset="0"/>
              <a:buNone/>
              <a:defRPr/>
            </a:pPr>
            <a:endParaRPr lang="zh-CN" altLang="en-US" sz="1800">
              <a:latin typeface="Arial" pitchFamily="34" charset="0"/>
              <a:ea typeface="宋体" pitchFamily="2" charset="-122"/>
            </a:endParaRPr>
          </a:p>
        </p:txBody>
      </p:sp>
      <p:pic>
        <p:nvPicPr>
          <p:cNvPr id="61450" name="Picture 18" descr="YG_circle001"/>
          <p:cNvPicPr>
            <a:picLocks noChangeAspect="1" noChangeArrowheads="1"/>
          </p:cNvPicPr>
          <p:nvPr/>
        </p:nvPicPr>
        <p:blipFill>
          <a:blip r:embed="rId2"/>
          <a:srcRect/>
          <a:stretch>
            <a:fillRect/>
          </a:stretch>
        </p:blipFill>
        <p:spPr bwMode="auto">
          <a:xfrm>
            <a:off x="119063" y="3536950"/>
            <a:ext cx="1511300" cy="1476375"/>
          </a:xfrm>
          <a:prstGeom prst="rect">
            <a:avLst/>
          </a:prstGeom>
          <a:noFill/>
          <a:ln w="9525">
            <a:noFill/>
            <a:miter lim="800000"/>
            <a:headEnd/>
            <a:tailEnd/>
          </a:ln>
        </p:spPr>
      </p:pic>
      <p:sp>
        <p:nvSpPr>
          <p:cNvPr id="61451" name="Text Box 22"/>
          <p:cNvSpPr txBox="1">
            <a:spLocks noChangeArrowheads="1"/>
          </p:cNvSpPr>
          <p:nvPr/>
        </p:nvSpPr>
        <p:spPr bwMode="gray">
          <a:xfrm>
            <a:off x="263525" y="4060825"/>
            <a:ext cx="1223963" cy="376238"/>
          </a:xfrm>
          <a:prstGeom prst="rect">
            <a:avLst/>
          </a:prstGeom>
          <a:noFill/>
          <a:ln w="9525" algn="ctr">
            <a:noFill/>
            <a:miter lim="800000"/>
            <a:headEnd/>
            <a:tailEnd/>
          </a:ln>
        </p:spPr>
        <p:txBody>
          <a:bodyPr lIns="101599" tIns="50799" rIns="101599" bIns="50799">
            <a:spAutoFit/>
          </a:bodyPr>
          <a:lstStyle/>
          <a:p>
            <a:pPr algn="ctr" defTabSz="1016000" eaLnBrk="0" hangingPunct="0"/>
            <a:r>
              <a:rPr lang="zh-CN" altLang="en-US" sz="1800" b="1"/>
              <a:t>农业光伏</a:t>
            </a:r>
            <a:endParaRPr lang="en-US" altLang="zh-CN" sz="1800" b="1"/>
          </a:p>
        </p:txBody>
      </p:sp>
      <p:sp>
        <p:nvSpPr>
          <p:cNvPr id="61452" name="Text Box 23"/>
          <p:cNvSpPr txBox="1">
            <a:spLocks noChangeArrowheads="1"/>
          </p:cNvSpPr>
          <p:nvPr/>
        </p:nvSpPr>
        <p:spPr bwMode="white">
          <a:xfrm>
            <a:off x="4165600" y="2667000"/>
            <a:ext cx="1625600" cy="657225"/>
          </a:xfrm>
          <a:prstGeom prst="rect">
            <a:avLst/>
          </a:prstGeom>
          <a:noFill/>
          <a:ln w="9525" algn="ctr">
            <a:noFill/>
            <a:miter lim="800000"/>
            <a:headEnd/>
            <a:tailEnd/>
          </a:ln>
        </p:spPr>
        <p:txBody>
          <a:bodyPr lIns="101599" tIns="50799" rIns="101599" bIns="50799">
            <a:spAutoFit/>
          </a:bodyPr>
          <a:lstStyle/>
          <a:p>
            <a:pPr algn="ctr" defTabSz="1016000">
              <a:buFont typeface="Arial" charset="0"/>
              <a:buNone/>
            </a:pPr>
            <a:r>
              <a:rPr lang="zh-CN" altLang="en-US" sz="1800" b="1"/>
              <a:t>打破国外垄断</a:t>
            </a:r>
          </a:p>
        </p:txBody>
      </p:sp>
      <p:sp>
        <p:nvSpPr>
          <p:cNvPr id="61453" name="Text Box 24"/>
          <p:cNvSpPr txBox="1">
            <a:spLocks noChangeArrowheads="1"/>
          </p:cNvSpPr>
          <p:nvPr/>
        </p:nvSpPr>
        <p:spPr bwMode="white">
          <a:xfrm>
            <a:off x="4165600" y="5105400"/>
            <a:ext cx="1727200" cy="657225"/>
          </a:xfrm>
          <a:prstGeom prst="rect">
            <a:avLst/>
          </a:prstGeom>
          <a:noFill/>
          <a:ln w="9525" algn="ctr">
            <a:noFill/>
            <a:miter lim="800000"/>
            <a:headEnd/>
            <a:tailEnd/>
          </a:ln>
        </p:spPr>
        <p:txBody>
          <a:bodyPr lIns="101599" tIns="50799" rIns="101599" bIns="50799">
            <a:spAutoFit/>
          </a:bodyPr>
          <a:lstStyle/>
          <a:p>
            <a:pPr algn="ctr" defTabSz="1016000">
              <a:buFont typeface="Arial" charset="0"/>
              <a:buNone/>
            </a:pPr>
            <a:r>
              <a:rPr lang="zh-CN" altLang="en-US" sz="1800" b="1"/>
              <a:t>产业转型升级</a:t>
            </a:r>
            <a:endParaRPr lang="en-US" altLang="zh-CN" sz="1800" b="1"/>
          </a:p>
        </p:txBody>
      </p:sp>
      <p:sp>
        <p:nvSpPr>
          <p:cNvPr id="61454" name="Text Box 27"/>
          <p:cNvSpPr txBox="1">
            <a:spLocks noChangeArrowheads="1"/>
          </p:cNvSpPr>
          <p:nvPr/>
        </p:nvSpPr>
        <p:spPr bwMode="white">
          <a:xfrm>
            <a:off x="4064000" y="3733800"/>
            <a:ext cx="1828800" cy="795338"/>
          </a:xfrm>
          <a:prstGeom prst="rect">
            <a:avLst/>
          </a:prstGeom>
          <a:noFill/>
          <a:ln w="9525" algn="ctr">
            <a:noFill/>
            <a:miter lim="800000"/>
            <a:headEnd/>
            <a:tailEnd/>
          </a:ln>
        </p:spPr>
        <p:txBody>
          <a:bodyPr lIns="101599" tIns="50799" rIns="101599" bIns="50799">
            <a:spAutoFit/>
          </a:bodyPr>
          <a:lstStyle/>
          <a:p>
            <a:pPr algn="ctr" defTabSz="1016000">
              <a:buFont typeface="Arial" charset="0"/>
              <a:buNone/>
            </a:pPr>
            <a:r>
              <a:rPr lang="zh-CN" altLang="en-US" sz="2700" b="1">
                <a:solidFill>
                  <a:srgbClr val="FEFFFF"/>
                </a:solidFill>
              </a:rPr>
              <a:t> </a:t>
            </a:r>
            <a:r>
              <a:rPr lang="zh-CN" altLang="en-US" sz="1800" b="1"/>
              <a:t>土地资源紧张与荒费</a:t>
            </a:r>
          </a:p>
        </p:txBody>
      </p:sp>
      <p:pic>
        <p:nvPicPr>
          <p:cNvPr id="61455" name="Picture 32" descr="t010577ea7f083451f5"/>
          <p:cNvPicPr>
            <a:picLocks noChangeAspect="1" noChangeArrowheads="1"/>
          </p:cNvPicPr>
          <p:nvPr/>
        </p:nvPicPr>
        <p:blipFill>
          <a:blip r:embed="rId3"/>
          <a:srcRect/>
          <a:stretch>
            <a:fillRect/>
          </a:stretch>
        </p:blipFill>
        <p:spPr bwMode="auto">
          <a:xfrm>
            <a:off x="6527800" y="260350"/>
            <a:ext cx="2438400" cy="1973263"/>
          </a:xfrm>
          <a:prstGeom prst="rect">
            <a:avLst/>
          </a:prstGeom>
          <a:noFill/>
          <a:ln w="9525">
            <a:noFill/>
            <a:miter lim="800000"/>
            <a:headEnd/>
            <a:tailEnd/>
          </a:ln>
        </p:spPr>
      </p:pic>
      <p:pic>
        <p:nvPicPr>
          <p:cNvPr id="61456" name="Picture 34" descr="t013be5d842997d2473"/>
          <p:cNvPicPr>
            <a:picLocks noChangeAspect="1" noChangeArrowheads="1"/>
          </p:cNvPicPr>
          <p:nvPr/>
        </p:nvPicPr>
        <p:blipFill>
          <a:blip r:embed="rId4"/>
          <a:srcRect/>
          <a:stretch>
            <a:fillRect/>
          </a:stretch>
        </p:blipFill>
        <p:spPr bwMode="auto">
          <a:xfrm>
            <a:off x="8524875" y="2571750"/>
            <a:ext cx="3463925" cy="1881188"/>
          </a:xfrm>
          <a:prstGeom prst="rect">
            <a:avLst/>
          </a:prstGeom>
          <a:noFill/>
          <a:ln w="9525">
            <a:noFill/>
            <a:miter lim="800000"/>
            <a:headEnd/>
            <a:tailEnd/>
          </a:ln>
        </p:spPr>
      </p:pic>
      <p:sp>
        <p:nvSpPr>
          <p:cNvPr id="102436" name="AutoShape 36"/>
          <p:cNvSpPr>
            <a:spLocks noChangeArrowheads="1"/>
          </p:cNvSpPr>
          <p:nvPr/>
        </p:nvSpPr>
        <p:spPr bwMode="gray">
          <a:xfrm>
            <a:off x="9840913" y="981075"/>
            <a:ext cx="1976437" cy="1020763"/>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lgn="ctr">
              <a:buFont typeface="Arial" pitchFamily="34" charset="0"/>
              <a:buNone/>
              <a:defRPr/>
            </a:pPr>
            <a:r>
              <a:rPr lang="zh-CN" altLang="en-US" sz="1800" b="1">
                <a:latin typeface="Arial" pitchFamily="34" charset="0"/>
                <a:ea typeface="宋体" pitchFamily="2" charset="-122"/>
              </a:rPr>
              <a:t>阳光与土地</a:t>
            </a:r>
          </a:p>
          <a:p>
            <a:pPr algn="ctr">
              <a:buFont typeface="Arial" pitchFamily="34" charset="0"/>
              <a:buNone/>
              <a:defRPr/>
            </a:pPr>
            <a:r>
              <a:rPr lang="zh-CN" altLang="en-US" sz="1800" b="1">
                <a:latin typeface="Arial" pitchFamily="34" charset="0"/>
                <a:ea typeface="宋体" pitchFamily="2" charset="-122"/>
              </a:rPr>
              <a:t>的完美结合</a:t>
            </a:r>
          </a:p>
        </p:txBody>
      </p:sp>
      <p:sp>
        <p:nvSpPr>
          <p:cNvPr id="102437" name="AutoShape 37"/>
          <p:cNvSpPr>
            <a:spLocks noChangeArrowheads="1"/>
          </p:cNvSpPr>
          <p:nvPr/>
        </p:nvSpPr>
        <p:spPr bwMode="gray">
          <a:xfrm>
            <a:off x="8596313" y="4857750"/>
            <a:ext cx="3352800" cy="1020763"/>
          </a:xfrm>
          <a:prstGeom prst="roundRect">
            <a:avLst>
              <a:gd name="adj" fmla="val 11921"/>
            </a:avLst>
          </a:prstGeom>
          <a:solidFill>
            <a:schemeClr val="accent1"/>
          </a:solidFill>
          <a:ln w="25400">
            <a:solidFill>
              <a:srgbClr val="FEFEFE"/>
            </a:solidFill>
            <a:round/>
            <a:headEnd/>
            <a:tailEnd/>
          </a:ln>
          <a:effectLst>
            <a:outerShdw dist="53882" dir="2700000" algn="ctr" rotWithShape="0">
              <a:srgbClr val="000000">
                <a:alpha val="50000"/>
              </a:srgbClr>
            </a:outerShdw>
          </a:effectLst>
        </p:spPr>
        <p:txBody>
          <a:bodyPr wrap="none" anchor="ctr"/>
          <a:lstStyle/>
          <a:p>
            <a:pPr algn="ctr">
              <a:buFont typeface="Arial" pitchFamily="34" charset="0"/>
              <a:buNone/>
              <a:defRPr/>
            </a:pPr>
            <a:r>
              <a:rPr lang="zh-CN" altLang="en-US" sz="1800" b="1">
                <a:latin typeface="Arial" pitchFamily="34" charset="0"/>
                <a:ea typeface="宋体" pitchFamily="2" charset="-122"/>
              </a:rPr>
              <a:t>光伏需要固定</a:t>
            </a:r>
          </a:p>
          <a:p>
            <a:pPr algn="ctr">
              <a:buFont typeface="Arial" pitchFamily="34" charset="0"/>
              <a:buNone/>
              <a:defRPr/>
            </a:pPr>
            <a:r>
              <a:rPr lang="zh-CN" altLang="en-US" sz="1800" b="1">
                <a:latin typeface="Arial" pitchFamily="34" charset="0"/>
                <a:ea typeface="宋体" pitchFamily="2" charset="-122"/>
              </a:rPr>
              <a:t>接受一定强度</a:t>
            </a:r>
          </a:p>
          <a:p>
            <a:pPr algn="ctr">
              <a:buFont typeface="Arial" pitchFamily="34" charset="0"/>
              <a:buNone/>
              <a:defRPr/>
            </a:pPr>
            <a:r>
              <a:rPr lang="zh-CN" altLang="en-US" sz="1800" b="1">
                <a:latin typeface="Arial" pitchFamily="34" charset="0"/>
                <a:ea typeface="宋体" pitchFamily="2" charset="-122"/>
              </a:rPr>
              <a:t>光照的空间</a:t>
            </a:r>
            <a:endParaRPr lang="zh-CN" altLang="en-US" sz="1800">
              <a:latin typeface="Arial" pitchFamily="34" charset="0"/>
              <a:ea typeface="宋体" pitchFamily="2" charset="-122"/>
            </a:endParaRPr>
          </a:p>
        </p:txBody>
      </p:sp>
      <p:sp>
        <p:nvSpPr>
          <p:cNvPr id="61459" name="Rectangle 40"/>
          <p:cNvSpPr>
            <a:spLocks noChangeArrowheads="1"/>
          </p:cNvSpPr>
          <p:nvPr/>
        </p:nvSpPr>
        <p:spPr bwMode="auto">
          <a:xfrm>
            <a:off x="7381875" y="1071563"/>
            <a:ext cx="858838" cy="366712"/>
          </a:xfrm>
          <a:prstGeom prst="rect">
            <a:avLst/>
          </a:prstGeom>
          <a:noFill/>
          <a:ln w="9525">
            <a:noFill/>
            <a:miter lim="800000"/>
            <a:headEnd/>
            <a:tailEnd/>
          </a:ln>
        </p:spPr>
        <p:txBody>
          <a:bodyPr wrap="none">
            <a:spAutoFit/>
          </a:bodyPr>
          <a:lstStyle/>
          <a:p>
            <a:pPr>
              <a:buFont typeface="Arial" charset="0"/>
              <a:buNone/>
            </a:pPr>
            <a:r>
              <a:rPr lang="zh-CN" altLang="en-US" sz="1800" b="1"/>
              <a:t>太阳</a:t>
            </a:r>
          </a:p>
        </p:txBody>
      </p:sp>
      <p:sp>
        <p:nvSpPr>
          <p:cNvPr id="61460" name="Text Box 43"/>
          <p:cNvSpPr txBox="1">
            <a:spLocks noChangeArrowheads="1"/>
          </p:cNvSpPr>
          <p:nvPr/>
        </p:nvSpPr>
        <p:spPr bwMode="white">
          <a:xfrm>
            <a:off x="6299200" y="3810000"/>
            <a:ext cx="2032000" cy="512763"/>
          </a:xfrm>
          <a:prstGeom prst="rect">
            <a:avLst/>
          </a:prstGeom>
          <a:noFill/>
          <a:ln w="9525" algn="ctr">
            <a:noFill/>
            <a:miter lim="800000"/>
            <a:headEnd/>
            <a:tailEnd/>
          </a:ln>
        </p:spPr>
        <p:txBody>
          <a:bodyPr lIns="101599" tIns="50799" rIns="101599" bIns="50799">
            <a:spAutoFit/>
          </a:bodyPr>
          <a:lstStyle/>
          <a:p>
            <a:pPr algn="ctr" defTabSz="1016000">
              <a:spcBef>
                <a:spcPct val="50000"/>
              </a:spcBef>
            </a:pPr>
            <a:r>
              <a:rPr lang="zh-CN" altLang="en-US" sz="2700" b="1">
                <a:solidFill>
                  <a:srgbClr val="FEFFFF"/>
                </a:solidFill>
              </a:rPr>
              <a:t> </a:t>
            </a:r>
            <a:endParaRPr lang="zh-CN" altLang="en-US" sz="2400" b="1">
              <a:solidFill>
                <a:schemeClr val="hlink"/>
              </a:solidFill>
            </a:endParaRPr>
          </a:p>
        </p:txBody>
      </p:sp>
      <p:sp>
        <p:nvSpPr>
          <p:cNvPr id="61461" name="Rectangle 46"/>
          <p:cNvSpPr>
            <a:spLocks noChangeArrowheads="1"/>
          </p:cNvSpPr>
          <p:nvPr/>
        </p:nvSpPr>
        <p:spPr bwMode="auto">
          <a:xfrm>
            <a:off x="6604000" y="3962400"/>
            <a:ext cx="1473200" cy="366713"/>
          </a:xfrm>
          <a:prstGeom prst="rect">
            <a:avLst/>
          </a:prstGeom>
          <a:noFill/>
          <a:ln w="9525">
            <a:noFill/>
            <a:miter lim="800000"/>
            <a:headEnd/>
            <a:tailEnd/>
          </a:ln>
        </p:spPr>
        <p:txBody>
          <a:bodyPr wrap="none">
            <a:spAutoFit/>
          </a:bodyPr>
          <a:lstStyle/>
          <a:p>
            <a:pPr algn="ctr" defTabSz="1016000">
              <a:buFont typeface="Arial" charset="0"/>
              <a:buNone/>
            </a:pPr>
            <a:r>
              <a:rPr lang="zh-CN" altLang="en-US" sz="1800" b="1"/>
              <a:t>雾霾严重</a:t>
            </a:r>
          </a:p>
        </p:txBody>
      </p:sp>
      <p:sp>
        <p:nvSpPr>
          <p:cNvPr id="61462" name="AutoShape 9"/>
          <p:cNvSpPr>
            <a:spLocks noChangeArrowheads="1"/>
          </p:cNvSpPr>
          <p:nvPr/>
        </p:nvSpPr>
        <p:spPr bwMode="gray">
          <a:xfrm>
            <a:off x="5892800" y="2895600"/>
            <a:ext cx="458788" cy="269875"/>
          </a:xfrm>
          <a:prstGeom prst="rightArrow">
            <a:avLst>
              <a:gd name="adj1" fmla="val 50000"/>
              <a:gd name="adj2" fmla="val 70833"/>
            </a:avLst>
          </a:prstGeom>
          <a:solidFill>
            <a:schemeClr val="tx1"/>
          </a:solidFill>
          <a:ln w="9525">
            <a:noFill/>
            <a:miter lim="800000"/>
            <a:headEnd/>
            <a:tailEnd/>
          </a:ln>
        </p:spPr>
        <p:txBody>
          <a:bodyPr wrap="none" anchor="ctr"/>
          <a:lstStyle/>
          <a:p>
            <a:pPr>
              <a:buFont typeface="Arial" charset="0"/>
              <a:buNone/>
            </a:pPr>
            <a:endParaRPr lang="zh-CN" altLang="en-US" sz="1800"/>
          </a:p>
        </p:txBody>
      </p:sp>
      <p:sp>
        <p:nvSpPr>
          <p:cNvPr id="61463" name="AutoShape 25"/>
          <p:cNvSpPr>
            <a:spLocks noChangeArrowheads="1"/>
          </p:cNvSpPr>
          <p:nvPr/>
        </p:nvSpPr>
        <p:spPr bwMode="gray">
          <a:xfrm>
            <a:off x="5892800" y="5257800"/>
            <a:ext cx="457200" cy="269875"/>
          </a:xfrm>
          <a:prstGeom prst="rightArrow">
            <a:avLst>
              <a:gd name="adj1" fmla="val 50000"/>
              <a:gd name="adj2" fmla="val 70588"/>
            </a:avLst>
          </a:prstGeom>
          <a:solidFill>
            <a:schemeClr val="tx1"/>
          </a:solidFill>
          <a:ln w="9525">
            <a:noFill/>
            <a:miter lim="800000"/>
            <a:headEnd/>
            <a:tailEnd/>
          </a:ln>
        </p:spPr>
        <p:txBody>
          <a:bodyPr wrap="none" anchor="ctr"/>
          <a:lstStyle/>
          <a:p>
            <a:pPr>
              <a:buFont typeface="Arial" charset="0"/>
              <a:buNone/>
            </a:pPr>
            <a:endParaRPr lang="zh-CN" altLang="en-US" sz="1800"/>
          </a:p>
        </p:txBody>
      </p:sp>
      <p:sp>
        <p:nvSpPr>
          <p:cNvPr id="61464" name="AutoShape 25"/>
          <p:cNvSpPr>
            <a:spLocks noChangeArrowheads="1"/>
          </p:cNvSpPr>
          <p:nvPr/>
        </p:nvSpPr>
        <p:spPr bwMode="gray">
          <a:xfrm>
            <a:off x="5892800" y="4038600"/>
            <a:ext cx="457200" cy="269875"/>
          </a:xfrm>
          <a:prstGeom prst="rightArrow">
            <a:avLst>
              <a:gd name="adj1" fmla="val 50000"/>
              <a:gd name="adj2" fmla="val 70588"/>
            </a:avLst>
          </a:prstGeom>
          <a:solidFill>
            <a:schemeClr val="tx1"/>
          </a:solidFill>
          <a:ln w="9525">
            <a:noFill/>
            <a:miter lim="800000"/>
            <a:headEnd/>
            <a:tailEnd/>
          </a:ln>
        </p:spPr>
        <p:txBody>
          <a:bodyPr wrap="none" anchor="ctr"/>
          <a:lstStyle/>
          <a:p>
            <a:pPr>
              <a:buFont typeface="Arial" charset="0"/>
              <a:buNone/>
            </a:pPr>
            <a:endParaRPr lang="zh-CN" altLang="en-US" sz="1800"/>
          </a:p>
        </p:txBody>
      </p:sp>
      <p:sp>
        <p:nvSpPr>
          <p:cNvPr id="39" name="Freeform 15"/>
          <p:cNvSpPr>
            <a:spLocks/>
          </p:cNvSpPr>
          <p:nvPr/>
        </p:nvSpPr>
        <p:spPr bwMode="gray">
          <a:xfrm>
            <a:off x="4064000" y="2514600"/>
            <a:ext cx="984250" cy="5111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buFont typeface="Arial" pitchFamily="34" charset="0"/>
              <a:buNone/>
              <a:defRPr/>
            </a:pPr>
            <a:endParaRPr lang="zh-CN" altLang="en-US" sz="1800">
              <a:latin typeface="Arial" pitchFamily="34" charset="0"/>
              <a:ea typeface="宋体" pitchFamily="2" charset="-122"/>
            </a:endParaRPr>
          </a:p>
        </p:txBody>
      </p:sp>
      <p:sp>
        <p:nvSpPr>
          <p:cNvPr id="40" name="Freeform 15"/>
          <p:cNvSpPr>
            <a:spLocks/>
          </p:cNvSpPr>
          <p:nvPr/>
        </p:nvSpPr>
        <p:spPr bwMode="gray">
          <a:xfrm>
            <a:off x="4064000" y="3733800"/>
            <a:ext cx="984250" cy="5111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buFont typeface="Arial" pitchFamily="34" charset="0"/>
              <a:buNone/>
              <a:defRPr/>
            </a:pPr>
            <a:endParaRPr lang="zh-CN" altLang="en-US" sz="1800">
              <a:latin typeface="Arial" pitchFamily="34" charset="0"/>
              <a:ea typeface="宋体" pitchFamily="2" charset="-122"/>
            </a:endParaRPr>
          </a:p>
        </p:txBody>
      </p:sp>
      <p:sp>
        <p:nvSpPr>
          <p:cNvPr id="41" name="Freeform 15"/>
          <p:cNvSpPr>
            <a:spLocks/>
          </p:cNvSpPr>
          <p:nvPr/>
        </p:nvSpPr>
        <p:spPr bwMode="gray">
          <a:xfrm>
            <a:off x="6400800" y="3810000"/>
            <a:ext cx="984250" cy="5111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buFont typeface="Arial" pitchFamily="34" charset="0"/>
              <a:buNone/>
              <a:defRPr/>
            </a:pPr>
            <a:endParaRPr lang="zh-CN" altLang="en-US" sz="1800">
              <a:latin typeface="Arial" pitchFamily="34" charset="0"/>
              <a:ea typeface="宋体" pitchFamily="2" charset="-122"/>
            </a:endParaRPr>
          </a:p>
        </p:txBody>
      </p:sp>
      <p:sp>
        <p:nvSpPr>
          <p:cNvPr id="42" name="Freeform 15"/>
          <p:cNvSpPr>
            <a:spLocks/>
          </p:cNvSpPr>
          <p:nvPr/>
        </p:nvSpPr>
        <p:spPr bwMode="gray">
          <a:xfrm>
            <a:off x="4064000" y="4953000"/>
            <a:ext cx="984250" cy="5111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buFont typeface="Arial" pitchFamily="34" charset="0"/>
              <a:buNone/>
              <a:defRPr/>
            </a:pPr>
            <a:endParaRPr lang="zh-CN" altLang="en-US" sz="1800">
              <a:latin typeface="Arial" pitchFamily="34" charset="0"/>
              <a:ea typeface="宋体" pitchFamily="2" charset="-122"/>
            </a:endParaRPr>
          </a:p>
        </p:txBody>
      </p:sp>
      <p:sp>
        <p:nvSpPr>
          <p:cNvPr id="43" name="Freeform 15"/>
          <p:cNvSpPr>
            <a:spLocks/>
          </p:cNvSpPr>
          <p:nvPr/>
        </p:nvSpPr>
        <p:spPr bwMode="gray">
          <a:xfrm>
            <a:off x="6400800" y="4953000"/>
            <a:ext cx="984250" cy="5111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buFont typeface="Arial" pitchFamily="34" charset="0"/>
              <a:buNone/>
              <a:defRPr/>
            </a:pPr>
            <a:endParaRPr lang="zh-CN" altLang="en-US" sz="1800">
              <a:latin typeface="Arial" pitchFamily="34" charset="0"/>
              <a:ea typeface="宋体" pitchFamily="2" charset="-122"/>
            </a:endParaRPr>
          </a:p>
        </p:txBody>
      </p:sp>
      <p:sp>
        <p:nvSpPr>
          <p:cNvPr id="44" name="Freeform 15"/>
          <p:cNvSpPr>
            <a:spLocks/>
          </p:cNvSpPr>
          <p:nvPr/>
        </p:nvSpPr>
        <p:spPr bwMode="gray">
          <a:xfrm>
            <a:off x="9956800" y="685800"/>
            <a:ext cx="984250" cy="5111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buFont typeface="Arial" pitchFamily="34" charset="0"/>
              <a:buNone/>
              <a:defRPr/>
            </a:pPr>
            <a:endParaRPr lang="zh-CN" altLang="en-US" sz="1800">
              <a:latin typeface="Arial" pitchFamily="34" charset="0"/>
              <a:ea typeface="宋体" pitchFamily="2" charset="-122"/>
            </a:endParaRPr>
          </a:p>
        </p:txBody>
      </p:sp>
      <p:sp>
        <p:nvSpPr>
          <p:cNvPr id="96292" name="Rectangle 36"/>
          <p:cNvSpPr>
            <a:spLocks noChangeArrowheads="1"/>
          </p:cNvSpPr>
          <p:nvPr/>
        </p:nvSpPr>
        <p:spPr bwMode="auto">
          <a:xfrm>
            <a:off x="407988" y="1268413"/>
            <a:ext cx="6040437" cy="94615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none">
            <a:spAutoFit/>
          </a:bodyPr>
          <a:lstStyle/>
          <a:p>
            <a:pPr>
              <a:buFont typeface="Arial" charset="0"/>
              <a:buNone/>
            </a:pPr>
            <a:r>
              <a:rPr lang="zh-CN" altLang="en-US" sz="2800" b="1">
                <a:solidFill>
                  <a:srgbClr val="0000FF"/>
                </a:solidFill>
              </a:rPr>
              <a:t>农业光伏</a:t>
            </a:r>
            <a:r>
              <a:rPr lang="en-US" altLang="zh-CN" sz="2800" b="1">
                <a:solidFill>
                  <a:srgbClr val="0000FF"/>
                </a:solidFill>
              </a:rPr>
              <a:t>-—</a:t>
            </a:r>
            <a:r>
              <a:rPr lang="zh-CN" altLang="en-US" sz="2800" b="1">
                <a:solidFill>
                  <a:srgbClr val="0000FF"/>
                </a:solidFill>
              </a:rPr>
              <a:t>光伏产业的新增长点</a:t>
            </a:r>
          </a:p>
          <a:p>
            <a:pPr>
              <a:buFont typeface="Arial" charset="0"/>
              <a:buNone/>
            </a:pPr>
            <a:r>
              <a:rPr lang="en-US" altLang="zh-CN" sz="2800" b="1">
                <a:solidFill>
                  <a:srgbClr val="0000FF"/>
                </a:solidFill>
              </a:rPr>
              <a:t>                      ----</a:t>
            </a:r>
            <a:r>
              <a:rPr lang="zh-CN" altLang="en-US" sz="2800" b="1">
                <a:solidFill>
                  <a:srgbClr val="0000FF"/>
                </a:solidFill>
              </a:rPr>
              <a:t>城镇化建设的新动力</a:t>
            </a:r>
          </a:p>
        </p:txBody>
      </p:sp>
      <p:sp>
        <p:nvSpPr>
          <p:cNvPr id="61472"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61473"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1474" name="标题 2"/>
          <p:cNvSpPr txBox="1">
            <a:spLocks noChangeArrowheads="1"/>
          </p:cNvSpPr>
          <p:nvPr/>
        </p:nvSpPr>
        <p:spPr bwMode="black">
          <a:xfrm>
            <a:off x="166688" y="-76200"/>
            <a:ext cx="751363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农业光伏产业前景</a:t>
            </a:r>
            <a:endParaRPr lang="en-US" altLang="zh-CN" sz="4200" b="1">
              <a:solidFill>
                <a:schemeClr val="bg1"/>
              </a:solidFill>
              <a:ea typeface="黑体" pitchFamily="49" charset="-122"/>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62466"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2467" name="标题 2"/>
          <p:cNvSpPr txBox="1">
            <a:spLocks noChangeArrowheads="1"/>
          </p:cNvSpPr>
          <p:nvPr/>
        </p:nvSpPr>
        <p:spPr bwMode="black">
          <a:xfrm>
            <a:off x="166688" y="-76200"/>
            <a:ext cx="8953500"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农业光伏的优势</a:t>
            </a:r>
            <a:endParaRPr lang="en-US" altLang="zh-CN" sz="4200" b="1">
              <a:solidFill>
                <a:schemeClr val="bg1"/>
              </a:solidFill>
              <a:ea typeface="黑体" pitchFamily="49" charset="-122"/>
              <a:sym typeface="+mn-lt"/>
            </a:endParaRPr>
          </a:p>
        </p:txBody>
      </p:sp>
      <p:sp>
        <p:nvSpPr>
          <p:cNvPr id="62468" name="TextBox 64"/>
          <p:cNvSpPr>
            <a:spLocks noChangeAspect="1" noChangeArrowheads="1"/>
          </p:cNvSpPr>
          <p:nvPr/>
        </p:nvSpPr>
        <p:spPr bwMode="auto">
          <a:xfrm rot="-600000">
            <a:off x="766763" y="4797425"/>
            <a:ext cx="4032250" cy="644525"/>
          </a:xfrm>
          <a:prstGeom prst="rect">
            <a:avLst/>
          </a:prstGeom>
          <a:noFill/>
          <a:ln w="9525">
            <a:noFill/>
            <a:miter lim="800000"/>
            <a:headEnd/>
            <a:tailEnd/>
          </a:ln>
        </p:spPr>
        <p:txBody>
          <a:bodyPr lIns="96762" tIns="48381" rIns="96762" bIns="48381">
            <a:spAutoFit/>
          </a:bodyPr>
          <a:lstStyle/>
          <a:p>
            <a:r>
              <a:rPr lang="zh-CN" altLang="en-US" sz="3600" b="1">
                <a:solidFill>
                  <a:schemeClr val="bg1"/>
                </a:solidFill>
                <a:latin typeface="微软雅黑" pitchFamily="34" charset="-122"/>
                <a:ea typeface="微软雅黑" pitchFamily="34" charset="-122"/>
                <a:sym typeface="微软雅黑" pitchFamily="34" charset="-122"/>
              </a:rPr>
              <a:t>隆基清洁能源</a:t>
            </a:r>
          </a:p>
        </p:txBody>
      </p:sp>
      <p:pic>
        <p:nvPicPr>
          <p:cNvPr id="62469" name="Picture 6"/>
          <p:cNvPicPr>
            <a:picLocks noChangeAspect="1" noChangeArrowheads="1"/>
          </p:cNvPicPr>
          <p:nvPr/>
        </p:nvPicPr>
        <p:blipFill>
          <a:blip r:embed="rId2"/>
          <a:srcRect/>
          <a:stretch>
            <a:fillRect/>
          </a:stretch>
        </p:blipFill>
        <p:spPr bwMode="auto">
          <a:xfrm>
            <a:off x="766763" y="1125538"/>
            <a:ext cx="10656887" cy="504666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3490"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0000"/>
              </a:solidFill>
              <a:sym typeface="Calibri" pitchFamily="34" charset="0"/>
            </a:endParaRPr>
          </a:p>
        </p:txBody>
      </p:sp>
      <p:sp>
        <p:nvSpPr>
          <p:cNvPr id="9222" name="AutoShape 9"/>
          <p:cNvSpPr>
            <a:spLocks noChangeArrowheads="1"/>
          </p:cNvSpPr>
          <p:nvPr/>
        </p:nvSpPr>
        <p:spPr bwMode="auto">
          <a:xfrm>
            <a:off x="4826000" y="2946400"/>
            <a:ext cx="3071813" cy="1574800"/>
          </a:xfrm>
          <a:prstGeom prst="hexagon">
            <a:avLst>
              <a:gd name="adj" fmla="val 27001"/>
              <a:gd name="vf" fmla="val 115470"/>
            </a:avLst>
          </a:prstGeom>
          <a:ln>
            <a:headEnd/>
            <a:tailEnd/>
          </a:ln>
        </p:spPr>
        <p:style>
          <a:lnRef idx="2">
            <a:schemeClr val="accent2"/>
          </a:lnRef>
          <a:fillRef idx="1">
            <a:schemeClr val="lt1"/>
          </a:fillRef>
          <a:effectRef idx="0">
            <a:schemeClr val="accent2"/>
          </a:effectRef>
          <a:fontRef idx="minor">
            <a:schemeClr val="dk1"/>
          </a:fontRef>
        </p:style>
        <p:txBody>
          <a:bodyPr wrap="none" lIns="76190" tIns="0" rIns="0" bIns="0" anchor="ctr"/>
          <a:lstStyle/>
          <a:p>
            <a:pPr>
              <a:defRPr/>
            </a:pPr>
            <a:endParaRPr lang="zh-CN" altLang="zh-CN">
              <a:solidFill>
                <a:srgbClr val="000000"/>
              </a:solidFill>
              <a:sym typeface="Arial" charset="0"/>
            </a:endParaRPr>
          </a:p>
        </p:txBody>
      </p:sp>
      <p:grpSp>
        <p:nvGrpSpPr>
          <p:cNvPr id="2" name="组合 4"/>
          <p:cNvGrpSpPr>
            <a:grpSpLocks/>
          </p:cNvGrpSpPr>
          <p:nvPr/>
        </p:nvGrpSpPr>
        <p:grpSpPr bwMode="auto">
          <a:xfrm>
            <a:off x="1952625" y="2071688"/>
            <a:ext cx="3071813" cy="1573212"/>
            <a:chOff x="0" y="0"/>
            <a:chExt cx="2904640" cy="1486356"/>
          </a:xfrm>
        </p:grpSpPr>
        <p:sp>
          <p:nvSpPr>
            <p:cNvPr id="9242" name="AutoShape 7"/>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3" name="Text Box 11"/>
            <p:cNvSpPr>
              <a:spLocks noChangeArrowheads="1"/>
            </p:cNvSpPr>
            <p:nvPr/>
          </p:nvSpPr>
          <p:spPr bwMode="auto">
            <a:xfrm flipH="1">
              <a:off x="190709" y="528688"/>
              <a:ext cx="2523223" cy="436365"/>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公司简介</a:t>
              </a:r>
            </a:p>
          </p:txBody>
        </p:sp>
      </p:grpSp>
      <p:grpSp>
        <p:nvGrpSpPr>
          <p:cNvPr id="3" name="组合 7167"/>
          <p:cNvGrpSpPr>
            <a:grpSpLocks/>
          </p:cNvGrpSpPr>
          <p:nvPr/>
        </p:nvGrpSpPr>
        <p:grpSpPr bwMode="auto">
          <a:xfrm>
            <a:off x="2057400" y="3811588"/>
            <a:ext cx="3073400" cy="1574800"/>
            <a:chOff x="0" y="0"/>
            <a:chExt cx="2904640" cy="1486356"/>
          </a:xfrm>
        </p:grpSpPr>
        <p:sp>
          <p:nvSpPr>
            <p:cNvPr id="9240" name="AutoShape 6"/>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1" name="Text Box 13"/>
            <p:cNvSpPr>
              <a:spLocks noChangeArrowheads="1"/>
            </p:cNvSpPr>
            <p:nvPr/>
          </p:nvSpPr>
          <p:spPr bwMode="auto">
            <a:xfrm flipH="1">
              <a:off x="283618" y="521619"/>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联系我们</a:t>
              </a:r>
            </a:p>
          </p:txBody>
        </p:sp>
      </p:grpSp>
      <p:grpSp>
        <p:nvGrpSpPr>
          <p:cNvPr id="4" name="组合 7168"/>
          <p:cNvGrpSpPr>
            <a:grpSpLocks/>
          </p:cNvGrpSpPr>
          <p:nvPr/>
        </p:nvGrpSpPr>
        <p:grpSpPr bwMode="auto">
          <a:xfrm>
            <a:off x="4881563" y="4643438"/>
            <a:ext cx="3073400" cy="1573212"/>
            <a:chOff x="0" y="67494"/>
            <a:chExt cx="2904640" cy="1486356"/>
          </a:xfrm>
        </p:grpSpPr>
        <p:sp>
          <p:nvSpPr>
            <p:cNvPr id="9238" name="AutoShape 5"/>
            <p:cNvSpPr>
              <a:spLocks noChangeArrowheads="1"/>
            </p:cNvSpPr>
            <p:nvPr/>
          </p:nvSpPr>
          <p:spPr bwMode="auto">
            <a:xfrm>
              <a:off x="0" y="67494"/>
              <a:ext cx="2904640" cy="1486356"/>
            </a:xfrm>
            <a:prstGeom prst="hexagon">
              <a:avLst>
                <a:gd name="adj" fmla="val 27042"/>
                <a:gd name="vf" fmla="val 115470"/>
              </a:avLst>
            </a:prstGeom>
            <a:ln>
              <a:headEnd/>
              <a:tailEnd/>
            </a:ln>
          </p:spPr>
          <p:style>
            <a:lnRef idx="0">
              <a:schemeClr val="accent2"/>
            </a:lnRef>
            <a:fillRef idx="3">
              <a:schemeClr val="accent2"/>
            </a:fillRef>
            <a:effectRef idx="3">
              <a:schemeClr val="accent2"/>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9" name="Text Box 14"/>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解决方案</a:t>
              </a:r>
            </a:p>
          </p:txBody>
        </p:sp>
      </p:grpSp>
      <p:grpSp>
        <p:nvGrpSpPr>
          <p:cNvPr id="5" name="组合 5"/>
          <p:cNvGrpSpPr>
            <a:grpSpLocks/>
          </p:cNvGrpSpPr>
          <p:nvPr/>
        </p:nvGrpSpPr>
        <p:grpSpPr bwMode="auto">
          <a:xfrm>
            <a:off x="4810125" y="1214438"/>
            <a:ext cx="3071813" cy="1573212"/>
            <a:chOff x="0" y="0"/>
            <a:chExt cx="2904640" cy="1486356"/>
          </a:xfrm>
        </p:grpSpPr>
        <p:sp>
          <p:nvSpPr>
            <p:cNvPr id="9236" name="AutoShape 3"/>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7" name="Text Box 15"/>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议题背景</a:t>
              </a:r>
            </a:p>
          </p:txBody>
        </p:sp>
      </p:grpSp>
      <p:grpSp>
        <p:nvGrpSpPr>
          <p:cNvPr id="6" name="组合 6"/>
          <p:cNvGrpSpPr>
            <a:grpSpLocks/>
          </p:cNvGrpSpPr>
          <p:nvPr/>
        </p:nvGrpSpPr>
        <p:grpSpPr bwMode="auto">
          <a:xfrm>
            <a:off x="7596188" y="2071688"/>
            <a:ext cx="3071812" cy="1574800"/>
            <a:chOff x="0" y="0"/>
            <a:chExt cx="2904640" cy="1486356"/>
          </a:xfrm>
        </p:grpSpPr>
        <p:sp>
          <p:nvSpPr>
            <p:cNvPr id="9234" name="AutoShape 4"/>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5" name="Text Box 15"/>
            <p:cNvSpPr>
              <a:spLocks noChangeArrowheads="1"/>
            </p:cNvSpPr>
            <p:nvPr/>
          </p:nvSpPr>
          <p:spPr bwMode="auto">
            <a:xfrm flipH="1">
              <a:off x="165393" y="430900"/>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农业光伏</a:t>
              </a:r>
            </a:p>
          </p:txBody>
        </p:sp>
      </p:grpSp>
      <p:grpSp>
        <p:nvGrpSpPr>
          <p:cNvPr id="7" name="组合 8"/>
          <p:cNvGrpSpPr>
            <a:grpSpLocks/>
          </p:cNvGrpSpPr>
          <p:nvPr/>
        </p:nvGrpSpPr>
        <p:grpSpPr bwMode="auto">
          <a:xfrm>
            <a:off x="7667625" y="3786188"/>
            <a:ext cx="3071813" cy="1574800"/>
            <a:chOff x="0" y="0"/>
            <a:chExt cx="2904640" cy="1486356"/>
          </a:xfrm>
        </p:grpSpPr>
        <p:sp>
          <p:nvSpPr>
            <p:cNvPr id="9232" name="AutoShape 8"/>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3" name="Text Box 15"/>
            <p:cNvSpPr>
              <a:spLocks noChangeArrowheads="1"/>
            </p:cNvSpPr>
            <p:nvPr/>
          </p:nvSpPr>
          <p:spPr bwMode="auto">
            <a:xfrm flipH="1">
              <a:off x="189237" y="551414"/>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产业前景</a:t>
              </a:r>
            </a:p>
          </p:txBody>
        </p:sp>
      </p:grpSp>
      <p:pic>
        <p:nvPicPr>
          <p:cNvPr id="28" name="Picture 2" descr="E:\公司宣传\布展资料\前封面\LOGO.png"/>
          <p:cNvPicPr>
            <a:picLocks noChangeAspect="1" noChangeArrowheads="1"/>
          </p:cNvPicPr>
          <p:nvPr/>
        </p:nvPicPr>
        <p:blipFill>
          <a:blip r:embed="rId2"/>
          <a:srcRect/>
          <a:stretch>
            <a:fillRect/>
          </a:stretch>
        </p:blipFill>
        <p:spPr bwMode="auto">
          <a:xfrm>
            <a:off x="5310188" y="3571875"/>
            <a:ext cx="2166937" cy="322263"/>
          </a:xfrm>
          <a:prstGeom prst="rect">
            <a:avLst/>
          </a:prstGeom>
          <a:noFill/>
          <a:ln w="9525">
            <a:noFill/>
            <a:miter lim="800000"/>
            <a:headEnd/>
            <a:tailEnd/>
          </a:ln>
        </p:spPr>
      </p:pic>
      <p:sp>
        <p:nvSpPr>
          <p:cNvPr id="29"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a:solidFill>
                  <a:schemeClr val="bg1"/>
                </a:solidFill>
                <a:latin typeface="+mj-lt"/>
                <a:ea typeface="+mj-ea"/>
                <a:cs typeface="+mj-cs"/>
              </a:rPr>
              <a:t>目  录</a:t>
            </a:r>
            <a:endParaRPr lang="zh-CN" altLang="en-US" sz="4200" b="1" kern="0" dirty="0">
              <a:solidFill>
                <a:schemeClr val="bg1"/>
              </a:solidFill>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1+#ppt_w/2"/>
                                          </p:val>
                                        </p:tav>
                                        <p:tav tm="100000">
                                          <p:val>
                                            <p:strVal val="#ppt_x"/>
                                          </p:val>
                                        </p:tav>
                                      </p:tavLst>
                                    </p:anim>
                                    <p:anim calcmode="lin" valueType="num">
                                      <p:cBhvr>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1+#ppt_w/2"/>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0-#ppt_w/2"/>
                                          </p:val>
                                        </p:tav>
                                        <p:tav tm="100000">
                                          <p:val>
                                            <p:strVal val="#ppt_x"/>
                                          </p:val>
                                        </p:tav>
                                      </p:tavLst>
                                    </p:anim>
                                    <p:anim calcmode="lin" valueType="num">
                                      <p:cBhvr>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0-#ppt_w/2"/>
                                          </p:val>
                                        </p:tav>
                                        <p:tav tm="100000">
                                          <p:val>
                                            <p:strVal val="#ppt_x"/>
                                          </p:val>
                                        </p:tav>
                                      </p:tavLst>
                                    </p:anim>
                                    <p:anim calcmode="lin" valueType="num">
                                      <p:cBhvr>
                                        <p:cTn id="28" dur="500" fill="hold"/>
                                        <p:tgtEl>
                                          <p:spTgt spid="4"/>
                                        </p:tgtEl>
                                        <p:attrNameLst>
                                          <p:attrName>ppt_y</p:attrName>
                                        </p:attrNameLst>
                                      </p:cBhvr>
                                      <p:tavLst>
                                        <p:tav tm="0">
                                          <p:val>
                                            <p:strVal val="0-#ppt_h/2"/>
                                          </p:val>
                                        </p:tav>
                                        <p:tav tm="100000">
                                          <p:val>
                                            <p:strVal val="#ppt_y"/>
                                          </p:val>
                                        </p:tav>
                                      </p:tavLst>
                                    </p:anim>
                                  </p:childTnLst>
                                </p:cTn>
                              </p:par>
                              <p:par>
                                <p:cTn id="29" presetID="25"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矩形 22"/>
          <p:cNvSpPr>
            <a:spLocks noChangeArrowheads="1"/>
          </p:cNvSpPr>
          <p:nvPr/>
        </p:nvSpPr>
        <p:spPr bwMode="auto">
          <a:xfrm>
            <a:off x="6353196" y="2157410"/>
            <a:ext cx="2743200" cy="700086"/>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w="25400">
            <a:solidFill>
              <a:srgbClr val="89A4A7"/>
            </a:solidFill>
            <a:miter lim="800000"/>
            <a:headEnd/>
            <a:tailEnd/>
          </a:ln>
        </p:spPr>
        <p:txBody>
          <a:bodyPr anchor="ctr"/>
          <a:lstStyle/>
          <a:p>
            <a:pPr algn="ctr">
              <a:buFont typeface="Arial" pitchFamily="34" charset="0"/>
              <a:buNone/>
              <a:defRPr/>
            </a:pPr>
            <a:endParaRPr lang="en-US" altLang="zh-C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pitchFamily="2" charset="-122"/>
              <a:ea typeface="微软雅黑" pitchFamily="34" charset="-122"/>
            </a:endParaRPr>
          </a:p>
          <a:p>
            <a:pPr algn="ctr">
              <a:buFont typeface="Arial" pitchFamily="34" charset="0"/>
              <a:buNone/>
              <a:defRPr/>
            </a:pPr>
            <a:r>
              <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pitchFamily="2" charset="-122"/>
                <a:ea typeface="微软雅黑" pitchFamily="34" charset="-122"/>
              </a:rPr>
              <a:t>农业模块</a:t>
            </a:r>
          </a:p>
          <a:p>
            <a:pPr algn="ctr">
              <a:buFont typeface="Arial" pitchFamily="34" charset="0"/>
              <a:buNone/>
              <a:defRPr/>
            </a:pPr>
            <a:endParaRPr lang="en-US" altLang="zh-C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64514" name="矩形 37"/>
          <p:cNvSpPr>
            <a:spLocks noChangeArrowheads="1"/>
          </p:cNvSpPr>
          <p:nvPr/>
        </p:nvSpPr>
        <p:spPr bwMode="auto">
          <a:xfrm>
            <a:off x="5595938" y="5786438"/>
            <a:ext cx="1249362" cy="563562"/>
          </a:xfrm>
          <a:prstGeom prst="rect">
            <a:avLst/>
          </a:prstGeom>
          <a:solidFill>
            <a:srgbClr val="FF0000"/>
          </a:solidFill>
          <a:ln w="25400">
            <a:solidFill>
              <a:srgbClr val="89A4A7"/>
            </a:solidFill>
            <a:miter lim="800000"/>
            <a:headEnd/>
            <a:tailEnd/>
          </a:ln>
        </p:spPr>
        <p:txBody>
          <a:bodyPr lIns="90170" tIns="46990" rIns="90170" bIns="46990" anchor="ctr"/>
          <a:lstStyle/>
          <a:p>
            <a:pPr algn="ctr">
              <a:buFont typeface="Arial" charset="0"/>
              <a:buNone/>
            </a:pPr>
            <a:r>
              <a:rPr lang="zh-CN" altLang="en-US" b="1">
                <a:latin typeface="微软雅黑" pitchFamily="34" charset="-122"/>
                <a:ea typeface="微软雅黑" pitchFamily="34" charset="-122"/>
              </a:rPr>
              <a:t>政策</a:t>
            </a:r>
          </a:p>
        </p:txBody>
      </p:sp>
      <p:sp>
        <p:nvSpPr>
          <p:cNvPr id="60422" name="Rectangle 20"/>
          <p:cNvSpPr>
            <a:spLocks noChangeArrowheads="1"/>
          </p:cNvSpPr>
          <p:nvPr/>
        </p:nvSpPr>
        <p:spPr bwMode="auto">
          <a:xfrm>
            <a:off x="8096250" y="5781675"/>
            <a:ext cx="1219200" cy="576263"/>
          </a:xfrm>
          <a:prstGeom prst="rect">
            <a:avLst/>
          </a:prstGeom>
          <a:solidFill>
            <a:schemeClr val="accent5">
              <a:lumMod val="60000"/>
              <a:lumOff val="40000"/>
            </a:schemeClr>
          </a:solidFill>
          <a:ln w="9525">
            <a:solidFill>
              <a:schemeClr val="tx1"/>
            </a:solidFill>
            <a:miter lim="800000"/>
            <a:headEnd/>
            <a:tailEnd/>
          </a:ln>
        </p:spPr>
        <p:txBody>
          <a:bodyPr wrap="none" lIns="90170" tIns="46990" rIns="90170" bIns="46990" anchor="ctr"/>
          <a:lstStyle/>
          <a:p>
            <a:pPr algn="ctr">
              <a:buFont typeface="Arial" pitchFamily="34" charset="0"/>
              <a:buNone/>
              <a:defRPr/>
            </a:pPr>
            <a:r>
              <a:rPr lang="zh-CN" altLang="en-US" b="1">
                <a:latin typeface="微软雅黑" pitchFamily="34" charset="-122"/>
                <a:ea typeface="微软雅黑" pitchFamily="34" charset="-122"/>
              </a:rPr>
              <a:t>市场</a:t>
            </a:r>
          </a:p>
        </p:txBody>
      </p:sp>
      <p:sp>
        <p:nvSpPr>
          <p:cNvPr id="83974" name="Rectangle 36"/>
          <p:cNvSpPr>
            <a:spLocks noChangeArrowheads="1"/>
          </p:cNvSpPr>
          <p:nvPr/>
        </p:nvSpPr>
        <p:spPr bwMode="auto">
          <a:xfrm>
            <a:off x="3101996" y="2157410"/>
            <a:ext cx="2743200" cy="771524"/>
          </a:xfrm>
          <a:prstGeom prst="rect">
            <a:avLst/>
          </a:prstGeom>
          <a:gradFill>
            <a:gsLst>
              <a:gs pos="0">
                <a:srgbClr val="FF3399"/>
              </a:gs>
              <a:gs pos="25000">
                <a:srgbClr val="FF6633"/>
              </a:gs>
              <a:gs pos="50000">
                <a:srgbClr val="FFFF00"/>
              </a:gs>
              <a:gs pos="75000">
                <a:srgbClr val="01A78F"/>
              </a:gs>
              <a:gs pos="100000">
                <a:srgbClr val="3366FF"/>
              </a:gs>
            </a:gsLst>
            <a:lin ang="5400000" scaled="0"/>
          </a:gradFill>
          <a:ln w="9525">
            <a:noFill/>
            <a:miter lim="800000"/>
            <a:headEnd/>
            <a:tailEnd/>
          </a:ln>
          <a:effectLst>
            <a:prstShdw prst="shdw17" dist="17961" dir="2700000">
              <a:srgbClr val="708688"/>
            </a:prstShdw>
          </a:effectLst>
        </p:spPr>
        <p:txBody>
          <a:bodyPr wrap="none" anchor="ctr"/>
          <a:lstStyle/>
          <a:p>
            <a:pPr algn="ctr">
              <a:buFont typeface="Arial" pitchFamily="34" charset="0"/>
              <a:buNone/>
              <a:defRPr/>
            </a:pPr>
            <a:r>
              <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pitchFamily="2" charset="-122"/>
                <a:ea typeface="微软雅黑" pitchFamily="34" charset="-122"/>
              </a:rPr>
              <a:t>光伏模块</a:t>
            </a:r>
            <a:endParaRPr lang="en-US" altLang="zh-C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pitchFamily="2" charset="-122"/>
              <a:ea typeface="微软雅黑" pitchFamily="34" charset="-122"/>
            </a:endParaRPr>
          </a:p>
        </p:txBody>
      </p:sp>
      <p:sp>
        <p:nvSpPr>
          <p:cNvPr id="64517" name="Rectangle 37"/>
          <p:cNvSpPr>
            <a:spLocks noChangeArrowheads="1"/>
          </p:cNvSpPr>
          <p:nvPr/>
        </p:nvSpPr>
        <p:spPr bwMode="auto">
          <a:xfrm>
            <a:off x="3667125" y="5786438"/>
            <a:ext cx="1123950" cy="500062"/>
          </a:xfrm>
          <a:prstGeom prst="rect">
            <a:avLst/>
          </a:prstGeom>
          <a:solidFill>
            <a:srgbClr val="00B050"/>
          </a:solidFill>
          <a:ln w="9525">
            <a:noFill/>
            <a:miter lim="800000"/>
            <a:headEnd/>
            <a:tailEnd/>
          </a:ln>
          <a:effectLst>
            <a:prstShdw prst="shdw17" dist="17961" dir="2700000">
              <a:srgbClr val="708688"/>
            </a:prstShdw>
          </a:effectLst>
        </p:spPr>
        <p:txBody>
          <a:bodyPr wrap="none" anchor="ctr"/>
          <a:lstStyle/>
          <a:p>
            <a:pPr algn="ctr">
              <a:buFont typeface="Arial" charset="0"/>
              <a:buNone/>
            </a:pPr>
            <a:r>
              <a:rPr lang="zh-CN" altLang="en-US" b="1"/>
              <a:t>人才</a:t>
            </a:r>
          </a:p>
        </p:txBody>
      </p:sp>
      <p:sp>
        <p:nvSpPr>
          <p:cNvPr id="60427" name="Rectangle 38"/>
          <p:cNvSpPr>
            <a:spLocks noChangeArrowheads="1"/>
          </p:cNvSpPr>
          <p:nvPr/>
        </p:nvSpPr>
        <p:spPr bwMode="auto">
          <a:xfrm>
            <a:off x="1809750" y="5786438"/>
            <a:ext cx="1117600" cy="500062"/>
          </a:xfrm>
          <a:prstGeom prst="rect">
            <a:avLst/>
          </a:prstGeom>
          <a:solidFill>
            <a:schemeClr val="bg1">
              <a:lumMod val="75000"/>
            </a:schemeClr>
          </a:solidFill>
          <a:ln w="9525">
            <a:noFill/>
            <a:miter lim="800000"/>
            <a:headEnd/>
            <a:tailEnd/>
          </a:ln>
          <a:effectLst>
            <a:prstShdw prst="shdw17" dist="17961" dir="2700000">
              <a:srgbClr val="708688"/>
            </a:prstShdw>
          </a:effectLst>
        </p:spPr>
        <p:txBody>
          <a:bodyPr wrap="none" anchor="ctr"/>
          <a:lstStyle/>
          <a:p>
            <a:pPr algn="ctr">
              <a:buFont typeface="Arial" pitchFamily="34" charset="0"/>
              <a:buNone/>
              <a:defRPr/>
            </a:pPr>
            <a:r>
              <a:rPr lang="zh-CN" altLang="en-US" b="1">
                <a:latin typeface="Arial" pitchFamily="34" charset="0"/>
                <a:ea typeface="宋体" pitchFamily="2" charset="-122"/>
              </a:rPr>
              <a:t>管理</a:t>
            </a:r>
          </a:p>
        </p:txBody>
      </p:sp>
      <p:sp>
        <p:nvSpPr>
          <p:cNvPr id="83978" name="Rectangle 40"/>
          <p:cNvSpPr>
            <a:spLocks noChangeArrowheads="1"/>
          </p:cNvSpPr>
          <p:nvPr/>
        </p:nvSpPr>
        <p:spPr bwMode="auto">
          <a:xfrm>
            <a:off x="3068640" y="981074"/>
            <a:ext cx="5994400" cy="804852"/>
          </a:xfrm>
          <a:prstGeom prst="rect">
            <a:avLst/>
          </a:prstGeom>
          <a:gradFill>
            <a:gsLst>
              <a:gs pos="0">
                <a:srgbClr val="03D4A8"/>
              </a:gs>
              <a:gs pos="25000">
                <a:srgbClr val="21D6E0"/>
              </a:gs>
              <a:gs pos="75000">
                <a:srgbClr val="0087E6"/>
              </a:gs>
              <a:gs pos="100000">
                <a:srgbClr val="005CBF"/>
              </a:gs>
            </a:gsLst>
            <a:lin ang="5400000" scaled="0"/>
          </a:gradFill>
          <a:ln w="9525">
            <a:noFill/>
            <a:miter lim="800000"/>
            <a:headEnd/>
            <a:tailEnd/>
          </a:ln>
          <a:effectLst>
            <a:prstShdw prst="shdw17" dist="17961" dir="2700000">
              <a:srgbClr val="708688"/>
            </a:prstShdw>
          </a:effectLst>
        </p:spPr>
        <p:txBody>
          <a:bodyPr wrap="none" anchor="ctr"/>
          <a:lstStyle/>
          <a:p>
            <a:pPr algn="ctr">
              <a:buFont typeface="Arial" pitchFamily="34" charset="0"/>
              <a:buNone/>
              <a:defRPr/>
            </a:pPr>
            <a:r>
              <a:rPr lang="zh-CN"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宋体" pitchFamily="2" charset="-122"/>
                <a:ea typeface="微软雅黑" pitchFamily="34" charset="-122"/>
              </a:rPr>
              <a:t>农业光伏</a:t>
            </a:r>
          </a:p>
        </p:txBody>
      </p:sp>
      <p:sp>
        <p:nvSpPr>
          <p:cNvPr id="64520" name="Line 16"/>
          <p:cNvSpPr>
            <a:spLocks noChangeShapeType="1"/>
          </p:cNvSpPr>
          <p:nvPr/>
        </p:nvSpPr>
        <p:spPr bwMode="auto">
          <a:xfrm>
            <a:off x="5264150" y="1371600"/>
            <a:ext cx="0" cy="2362200"/>
          </a:xfrm>
          <a:prstGeom prst="line">
            <a:avLst/>
          </a:prstGeom>
          <a:noFill/>
          <a:ln w="9525">
            <a:noFill/>
            <a:round/>
            <a:headEnd/>
            <a:tailEnd/>
          </a:ln>
        </p:spPr>
        <p:txBody>
          <a:bodyPr anchor="ctr"/>
          <a:lstStyle/>
          <a:p>
            <a:endParaRPr lang="zh-CN" altLang="en-US"/>
          </a:p>
        </p:txBody>
      </p:sp>
      <p:sp>
        <p:nvSpPr>
          <p:cNvPr id="64521" name="AutoShape 18"/>
          <p:cNvSpPr>
            <a:spLocks/>
          </p:cNvSpPr>
          <p:nvPr/>
        </p:nvSpPr>
        <p:spPr bwMode="auto">
          <a:xfrm>
            <a:off x="9734550" y="1600200"/>
            <a:ext cx="406400" cy="1981200"/>
          </a:xfrm>
          <a:prstGeom prst="leftBrace">
            <a:avLst>
              <a:gd name="adj1" fmla="val 40625"/>
              <a:gd name="adj2" fmla="val 50000"/>
            </a:avLst>
          </a:prstGeom>
          <a:noFill/>
          <a:ln w="9525">
            <a:noFill/>
            <a:round/>
            <a:headEnd/>
            <a:tailEnd/>
          </a:ln>
        </p:spPr>
        <p:txBody>
          <a:bodyPr wrap="none" anchor="ctr"/>
          <a:lstStyle/>
          <a:p>
            <a:pPr>
              <a:buFont typeface="Arial" charset="0"/>
              <a:buNone/>
            </a:pPr>
            <a:endParaRPr lang="zh-CN" altLang="en-US" sz="1800"/>
          </a:p>
        </p:txBody>
      </p:sp>
      <p:sp>
        <p:nvSpPr>
          <p:cNvPr id="64522" name="Rectangle 38"/>
          <p:cNvSpPr>
            <a:spLocks noChangeArrowheads="1"/>
          </p:cNvSpPr>
          <p:nvPr/>
        </p:nvSpPr>
        <p:spPr bwMode="auto">
          <a:xfrm>
            <a:off x="10193338" y="5748338"/>
            <a:ext cx="1117600" cy="609600"/>
          </a:xfrm>
          <a:prstGeom prst="rect">
            <a:avLst/>
          </a:prstGeom>
          <a:solidFill>
            <a:srgbClr val="FFFF00"/>
          </a:solidFill>
          <a:ln w="9525">
            <a:noFill/>
            <a:miter lim="800000"/>
            <a:headEnd/>
            <a:tailEnd/>
          </a:ln>
          <a:effectLst>
            <a:prstShdw prst="shdw17" dist="17961" dir="2700000">
              <a:srgbClr val="708688"/>
            </a:prstShdw>
          </a:effectLst>
        </p:spPr>
        <p:txBody>
          <a:bodyPr wrap="none" anchor="ctr"/>
          <a:lstStyle/>
          <a:p>
            <a:pPr algn="ctr">
              <a:buFont typeface="Arial" charset="0"/>
              <a:buNone/>
            </a:pPr>
            <a:r>
              <a:rPr lang="zh-CN" altLang="en-US" b="1"/>
              <a:t>资金</a:t>
            </a:r>
          </a:p>
        </p:txBody>
      </p:sp>
      <p:sp>
        <p:nvSpPr>
          <p:cNvPr id="64523"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4524" name="标题 2"/>
          <p:cNvSpPr txBox="1">
            <a:spLocks noChangeArrowheads="1"/>
          </p:cNvSpPr>
          <p:nvPr/>
        </p:nvSpPr>
        <p:spPr bwMode="black">
          <a:xfrm>
            <a:off x="0" y="0"/>
            <a:ext cx="8953500" cy="1141413"/>
          </a:xfrm>
          <a:prstGeom prst="rect">
            <a:avLst/>
          </a:prstGeom>
          <a:noFill/>
          <a:ln w="9525" algn="ctr">
            <a:noFill/>
            <a:miter lim="800000"/>
            <a:headEnd/>
            <a:tailEnd/>
          </a:ln>
        </p:spPr>
        <p:txBody>
          <a:bodyPr anchor="ctr"/>
          <a:lstStyle/>
          <a:p>
            <a:pPr eaLnBrk="0" hangingPunct="0">
              <a:lnSpc>
                <a:spcPct val="90000"/>
              </a:lnSpc>
            </a:pPr>
            <a:r>
              <a:rPr lang="en-US" altLang="zh-CN" sz="4200" b="1">
                <a:solidFill>
                  <a:schemeClr val="bg1"/>
                </a:solidFill>
                <a:ea typeface="黑体" pitchFamily="49" charset="-122"/>
                <a:sym typeface="+mn-lt"/>
              </a:rPr>
              <a:t> </a:t>
            </a:r>
            <a:r>
              <a:rPr lang="zh-CN" altLang="en-US" sz="4200" b="1">
                <a:solidFill>
                  <a:schemeClr val="bg1"/>
                </a:solidFill>
                <a:ea typeface="黑体" pitchFamily="49" charset="-122"/>
                <a:sym typeface="+mn-lt"/>
              </a:rPr>
              <a:t>解决方案</a:t>
            </a:r>
            <a:r>
              <a:rPr lang="en-US" altLang="zh-CN" sz="4200" b="1">
                <a:solidFill>
                  <a:schemeClr val="bg1"/>
                </a:solidFill>
                <a:ea typeface="黑体" pitchFamily="49" charset="-122"/>
                <a:sym typeface="+mn-lt"/>
              </a:rPr>
              <a:t>--</a:t>
            </a:r>
            <a:r>
              <a:rPr lang="zh-CN" altLang="en-US" sz="4200" b="1">
                <a:solidFill>
                  <a:schemeClr val="bg1"/>
                </a:solidFill>
                <a:ea typeface="黑体" pitchFamily="49" charset="-122"/>
                <a:sym typeface="+mn-lt"/>
              </a:rPr>
              <a:t>商业模式</a:t>
            </a:r>
          </a:p>
        </p:txBody>
      </p:sp>
      <p:sp>
        <p:nvSpPr>
          <p:cNvPr id="83992" name="Rectangle 3"/>
          <p:cNvSpPr>
            <a:spLocks noChangeArrowheads="1"/>
          </p:cNvSpPr>
          <p:nvPr/>
        </p:nvSpPr>
        <p:spPr bwMode="black">
          <a:xfrm>
            <a:off x="523836" y="3143248"/>
            <a:ext cx="5357850" cy="2407226"/>
          </a:xfrm>
          <a:prstGeom prst="rect">
            <a:avLst/>
          </a:prstGeom>
          <a:solidFill>
            <a:srgbClr val="FFC000"/>
          </a:solidFill>
          <a:ln w="9525">
            <a:noFill/>
            <a:miter lim="800000"/>
            <a:headEnd/>
            <a:tailEnd/>
          </a:ln>
          <a:scene3d>
            <a:camera prst="orthographicFront"/>
            <a:lightRig rig="threePt" dir="t"/>
          </a:scene3d>
          <a:sp3d>
            <a:bevelT/>
          </a:sp3d>
        </p:spPr>
        <p:txBody>
          <a:bodyPr lIns="0" tIns="144000" rIns="0" bIns="144000">
            <a:spAutoFit/>
          </a:bodyPr>
          <a:lstStyle/>
          <a:p>
            <a:pPr marL="400050" indent="-400050" eaLnBrk="0" hangingPunct="0">
              <a:lnSpc>
                <a:spcPct val="200000"/>
              </a:lnSpc>
              <a:buClr>
                <a:srgbClr val="DA251B"/>
              </a:buClr>
              <a:defRPr/>
            </a:pPr>
            <a:r>
              <a:rPr lang="zh-CN" altLang="en-US" sz="1800" spc="110" dirty="0">
                <a:latin typeface="黑体" pitchFamily="49" charset="-122"/>
                <a:ea typeface="黑体" pitchFamily="49" charset="-122"/>
              </a:rPr>
              <a:t>成立光伏发电公司，主支架体系和上部光伏发电</a:t>
            </a:r>
            <a:endParaRPr lang="en-US" altLang="zh-CN" sz="1800" spc="110" dirty="0">
              <a:latin typeface="黑体" pitchFamily="49" charset="-122"/>
              <a:ea typeface="黑体" pitchFamily="49" charset="-122"/>
            </a:endParaRPr>
          </a:p>
          <a:p>
            <a:pPr marL="400050" indent="-400050" eaLnBrk="0" hangingPunct="0">
              <a:lnSpc>
                <a:spcPct val="200000"/>
              </a:lnSpc>
              <a:buClr>
                <a:srgbClr val="DA251B"/>
              </a:buClr>
              <a:defRPr/>
            </a:pPr>
            <a:r>
              <a:rPr lang="zh-CN" altLang="en-US" sz="1800" spc="110" dirty="0">
                <a:latin typeface="黑体" pitchFamily="49" charset="-122"/>
                <a:ea typeface="黑体" pitchFamily="49" charset="-122"/>
              </a:rPr>
              <a:t>属于其资产。光伏发电用于补贴土地费用，为农</a:t>
            </a:r>
            <a:endParaRPr lang="en-US" altLang="zh-CN" sz="1800" spc="110" dirty="0">
              <a:latin typeface="黑体" pitchFamily="49" charset="-122"/>
              <a:ea typeface="黑体" pitchFamily="49" charset="-122"/>
            </a:endParaRPr>
          </a:p>
          <a:p>
            <a:pPr marL="400050" indent="-400050" eaLnBrk="0" hangingPunct="0">
              <a:lnSpc>
                <a:spcPct val="200000"/>
              </a:lnSpc>
              <a:buClr>
                <a:srgbClr val="DA251B"/>
              </a:buClr>
              <a:defRPr/>
            </a:pPr>
            <a:r>
              <a:rPr lang="zh-CN" altLang="en-US" sz="1800" spc="110" dirty="0">
                <a:latin typeface="黑体" pitchFamily="49" charset="-122"/>
                <a:ea typeface="黑体" pitchFamily="49" charset="-122"/>
              </a:rPr>
              <a:t>业模块提供能源支持。根据农业需要进行阳光</a:t>
            </a:r>
            <a:endParaRPr lang="en-US" altLang="zh-CN" sz="1800" spc="110" dirty="0">
              <a:latin typeface="黑体" pitchFamily="49" charset="-122"/>
              <a:ea typeface="黑体" pitchFamily="49" charset="-122"/>
            </a:endParaRPr>
          </a:p>
          <a:p>
            <a:pPr marL="400050" indent="-400050" eaLnBrk="0" hangingPunct="0">
              <a:lnSpc>
                <a:spcPct val="200000"/>
              </a:lnSpc>
              <a:buClr>
                <a:srgbClr val="DA251B"/>
              </a:buClr>
              <a:defRPr/>
            </a:pPr>
            <a:r>
              <a:rPr lang="zh-CN" altLang="en-US" sz="1800" spc="110" dirty="0">
                <a:latin typeface="黑体" pitchFamily="49" charset="-122"/>
                <a:ea typeface="黑体" pitchFamily="49" charset="-122"/>
              </a:rPr>
              <a:t>调节。农业富余阳光发电并网。</a:t>
            </a:r>
          </a:p>
        </p:txBody>
      </p:sp>
      <p:sp>
        <p:nvSpPr>
          <p:cNvPr id="83993" name="Rectangle 3"/>
          <p:cNvSpPr>
            <a:spLocks noChangeArrowheads="1"/>
          </p:cNvSpPr>
          <p:nvPr/>
        </p:nvSpPr>
        <p:spPr bwMode="black">
          <a:xfrm>
            <a:off x="6310314" y="3143248"/>
            <a:ext cx="5643602" cy="2428892"/>
          </a:xfrm>
          <a:prstGeom prst="rect">
            <a:avLst/>
          </a:prstGeom>
          <a:solidFill>
            <a:schemeClr val="bg2">
              <a:lumMod val="50000"/>
            </a:schemeClr>
          </a:solidFill>
          <a:ln w="9525">
            <a:noFill/>
            <a:miter lim="800000"/>
            <a:headEnd/>
            <a:tailEnd/>
          </a:ln>
          <a:scene3d>
            <a:camera prst="orthographicFront"/>
            <a:lightRig rig="threePt" dir="t"/>
          </a:scene3d>
          <a:sp3d>
            <a:bevelT/>
          </a:sp3d>
        </p:spPr>
        <p:txBody>
          <a:bodyPr/>
          <a:lstStyle/>
          <a:p>
            <a:pPr marL="400050" indent="-400050" eaLnBrk="0" hangingPunct="0">
              <a:lnSpc>
                <a:spcPct val="200000"/>
              </a:lnSpc>
              <a:buClr>
                <a:srgbClr val="DA251B"/>
              </a:buClr>
              <a:defRPr/>
            </a:pPr>
            <a:r>
              <a:rPr lang="zh-CN" altLang="en-US" sz="1800" dirty="0">
                <a:latin typeface="黑体" pitchFamily="49" charset="-122"/>
                <a:ea typeface="黑体" pitchFamily="49" charset="-122"/>
              </a:rPr>
              <a:t>农业公司依据资源禀赋投资农业设施，</a:t>
            </a:r>
            <a:endParaRPr lang="en-US" altLang="zh-CN" sz="1800" dirty="0">
              <a:latin typeface="黑体" pitchFamily="49" charset="-122"/>
              <a:ea typeface="黑体" pitchFamily="49" charset="-122"/>
            </a:endParaRPr>
          </a:p>
          <a:p>
            <a:pPr marL="400050" indent="-400050" eaLnBrk="0" hangingPunct="0">
              <a:lnSpc>
                <a:spcPct val="200000"/>
              </a:lnSpc>
              <a:buClr>
                <a:srgbClr val="DA251B"/>
              </a:buClr>
              <a:defRPr/>
            </a:pPr>
            <a:r>
              <a:rPr lang="zh-CN" altLang="en-US" sz="1800" dirty="0">
                <a:latin typeface="黑体" pitchFamily="49" charset="-122"/>
                <a:ea typeface="黑体" pitchFamily="49" charset="-122"/>
              </a:rPr>
              <a:t>开展农业生产。</a:t>
            </a:r>
          </a:p>
          <a:p>
            <a:pPr marL="400050" indent="-400050" eaLnBrk="0" hangingPunct="0">
              <a:lnSpc>
                <a:spcPct val="200000"/>
              </a:lnSpc>
              <a:buClr>
                <a:srgbClr val="DA251B"/>
              </a:buClr>
              <a:defRPr/>
            </a:pPr>
            <a:r>
              <a:rPr lang="zh-CN" altLang="en-US" sz="1800" dirty="0">
                <a:latin typeface="黑体" pitchFamily="49" charset="-122"/>
                <a:ea typeface="黑体" pitchFamily="49" charset="-122"/>
              </a:rPr>
              <a:t>待农业可以盈利，可分享部分利润补贴</a:t>
            </a:r>
            <a:endParaRPr lang="en-US" altLang="zh-CN" sz="1800" dirty="0">
              <a:latin typeface="黑体" pitchFamily="49" charset="-122"/>
              <a:ea typeface="黑体" pitchFamily="49" charset="-122"/>
            </a:endParaRPr>
          </a:p>
          <a:p>
            <a:pPr marL="400050" indent="-400050" eaLnBrk="0" hangingPunct="0">
              <a:lnSpc>
                <a:spcPct val="200000"/>
              </a:lnSpc>
              <a:buClr>
                <a:srgbClr val="DA251B"/>
              </a:buClr>
              <a:defRPr/>
            </a:pPr>
            <a:r>
              <a:rPr lang="zh-CN" altLang="en-US" sz="1800" dirty="0">
                <a:latin typeface="黑体" pitchFamily="49" charset="-122"/>
                <a:ea typeface="黑体" pitchFamily="49" charset="-122"/>
              </a:rPr>
              <a:t>光伏土地租金。</a:t>
            </a:r>
          </a:p>
          <a:p>
            <a:pPr marL="400050" indent="-400050" eaLnBrk="0" hangingPunct="0">
              <a:lnSpc>
                <a:spcPct val="200000"/>
              </a:lnSpc>
              <a:buClr>
                <a:srgbClr val="DA251B"/>
              </a:buClr>
              <a:defRPr/>
            </a:pPr>
            <a:endParaRPr lang="zh-CN" altLang="en-US" sz="1800" dirty="0">
              <a:latin typeface="黑体" pitchFamily="49" charset="-122"/>
              <a:ea typeface="黑体" pitchFamily="49" charset="-122"/>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24"/>
          <p:cNvGrpSpPr>
            <a:grpSpLocks/>
          </p:cNvGrpSpPr>
          <p:nvPr/>
        </p:nvGrpSpPr>
        <p:grpSpPr bwMode="auto">
          <a:xfrm>
            <a:off x="595313" y="1066800"/>
            <a:ext cx="10818812" cy="5081588"/>
            <a:chOff x="-44" y="89"/>
            <a:chExt cx="4760" cy="2332"/>
          </a:xfrm>
        </p:grpSpPr>
        <p:sp>
          <p:nvSpPr>
            <p:cNvPr id="65550" name="Oval 7"/>
            <p:cNvSpPr>
              <a:spLocks noChangeArrowheads="1"/>
            </p:cNvSpPr>
            <p:nvPr/>
          </p:nvSpPr>
          <p:spPr bwMode="auto">
            <a:xfrm rot="-1543678">
              <a:off x="1452" y="2229"/>
              <a:ext cx="672" cy="192"/>
            </a:xfrm>
            <a:prstGeom prst="ellipse">
              <a:avLst/>
            </a:prstGeom>
            <a:gradFill rotWithShape="1">
              <a:gsLst>
                <a:gs pos="0">
                  <a:srgbClr val="5F5F5F"/>
                </a:gs>
                <a:gs pos="100000">
                  <a:srgbClr val="84A5CA"/>
                </a:gs>
              </a:gsLst>
              <a:lin ang="0" scaled="1"/>
            </a:gradFill>
            <a:ln w="9525">
              <a:noFill/>
              <a:round/>
              <a:headEnd/>
              <a:tailEnd/>
            </a:ln>
          </p:spPr>
          <p:txBody>
            <a:bodyPr wrap="none" anchor="ctr"/>
            <a:lstStyle/>
            <a:p>
              <a:pPr>
                <a:buFont typeface="Arial" charset="0"/>
                <a:buNone/>
              </a:pPr>
              <a:endParaRPr lang="zh-CN" altLang="en-US" sz="1800">
                <a:latin typeface="Calibri" pitchFamily="34" charset="0"/>
              </a:endParaRPr>
            </a:p>
          </p:txBody>
        </p:sp>
        <p:sp>
          <p:nvSpPr>
            <p:cNvPr id="65551" name="Oval 5"/>
            <p:cNvSpPr>
              <a:spLocks noChangeArrowheads="1"/>
            </p:cNvSpPr>
            <p:nvPr/>
          </p:nvSpPr>
          <p:spPr bwMode="auto">
            <a:xfrm rot="-1543678">
              <a:off x="2364" y="453"/>
              <a:ext cx="672" cy="192"/>
            </a:xfrm>
            <a:prstGeom prst="ellipse">
              <a:avLst/>
            </a:prstGeom>
            <a:gradFill rotWithShape="1">
              <a:gsLst>
                <a:gs pos="0">
                  <a:srgbClr val="5F5F5F"/>
                </a:gs>
                <a:gs pos="100000">
                  <a:srgbClr val="84A5CA"/>
                </a:gs>
              </a:gsLst>
              <a:lin ang="0" scaled="1"/>
            </a:gradFill>
            <a:ln w="9525">
              <a:noFill/>
              <a:round/>
              <a:headEnd/>
              <a:tailEnd/>
            </a:ln>
          </p:spPr>
          <p:txBody>
            <a:bodyPr wrap="none" anchor="ctr"/>
            <a:lstStyle/>
            <a:p>
              <a:pPr>
                <a:buFont typeface="Arial" charset="0"/>
                <a:buNone/>
              </a:pPr>
              <a:endParaRPr lang="zh-CN" altLang="en-US" sz="1800">
                <a:latin typeface="Calibri" pitchFamily="34" charset="0"/>
              </a:endParaRPr>
            </a:p>
          </p:txBody>
        </p:sp>
        <p:grpSp>
          <p:nvGrpSpPr>
            <p:cNvPr id="65552" name="Freeform 4"/>
            <p:cNvGrpSpPr>
              <a:grpSpLocks/>
            </p:cNvGrpSpPr>
            <p:nvPr/>
          </p:nvGrpSpPr>
          <p:grpSpPr bwMode="auto">
            <a:xfrm>
              <a:off x="521" y="430"/>
              <a:ext cx="3800" cy="1667"/>
              <a:chOff x="0" y="0"/>
              <a:chExt cx="4462272" cy="3633216"/>
            </a:xfrm>
          </p:grpSpPr>
          <p:pic>
            <p:nvPicPr>
              <p:cNvPr id="65582" name="Freeform 4"/>
              <p:cNvPicPr>
                <a:picLocks noEditPoints="1" noChangeArrowheads="1"/>
              </p:cNvPicPr>
              <p:nvPr/>
            </p:nvPicPr>
            <p:blipFill>
              <a:blip r:embed="rId2"/>
              <a:srcRect/>
              <a:stretch>
                <a:fillRect/>
              </a:stretch>
            </p:blipFill>
            <p:spPr bwMode="auto">
              <a:xfrm>
                <a:off x="0" y="0"/>
                <a:ext cx="4462272" cy="3633216"/>
              </a:xfrm>
              <a:prstGeom prst="rect">
                <a:avLst/>
              </a:prstGeom>
              <a:noFill/>
              <a:ln w="9525">
                <a:noFill/>
                <a:miter lim="800000"/>
                <a:headEnd/>
                <a:tailEnd/>
              </a:ln>
            </p:spPr>
          </p:pic>
          <p:sp>
            <p:nvSpPr>
              <p:cNvPr id="65583" name="Text Box 8"/>
              <p:cNvSpPr txBox="1">
                <a:spLocks noChangeArrowheads="1"/>
              </p:cNvSpPr>
              <p:nvPr/>
            </p:nvSpPr>
            <p:spPr bwMode="auto">
              <a:xfrm rot="-1358057">
                <a:off x="-18696" y="131066"/>
                <a:ext cx="4507487" cy="3327272"/>
              </a:xfrm>
              <a:prstGeom prst="rect">
                <a:avLst/>
              </a:prstGeom>
              <a:noFill/>
              <a:ln w="9525">
                <a:noFill/>
                <a:miter lim="800000"/>
                <a:headEnd/>
                <a:tailEnd/>
              </a:ln>
            </p:spPr>
            <p:txBody>
              <a:bodyPr/>
              <a:lstStyle/>
              <a:p>
                <a:pPr>
                  <a:buFont typeface="Arial" charset="0"/>
                  <a:buNone/>
                </a:pPr>
                <a:endParaRPr lang="zh-CN" altLang="en-US" sz="1800">
                  <a:solidFill>
                    <a:srgbClr val="FFFFFF"/>
                  </a:solidFill>
                  <a:ea typeface="微软雅黑" pitchFamily="34" charset="-122"/>
                </a:endParaRPr>
              </a:p>
            </p:txBody>
          </p:sp>
        </p:grpSp>
        <p:sp>
          <p:nvSpPr>
            <p:cNvPr id="65553" name="Oval 6"/>
            <p:cNvSpPr>
              <a:spLocks noChangeArrowheads="1"/>
            </p:cNvSpPr>
            <p:nvPr/>
          </p:nvSpPr>
          <p:spPr bwMode="auto">
            <a:xfrm rot="-1543678">
              <a:off x="4044" y="549"/>
              <a:ext cx="672" cy="192"/>
            </a:xfrm>
            <a:prstGeom prst="ellipse">
              <a:avLst/>
            </a:prstGeom>
            <a:gradFill rotWithShape="1">
              <a:gsLst>
                <a:gs pos="0">
                  <a:srgbClr val="5F5F5F"/>
                </a:gs>
                <a:gs pos="100000">
                  <a:srgbClr val="84A5CA"/>
                </a:gs>
              </a:gsLst>
              <a:lin ang="0" scaled="1"/>
            </a:gradFill>
            <a:ln w="9525">
              <a:noFill/>
              <a:round/>
              <a:headEnd/>
              <a:tailEnd/>
            </a:ln>
          </p:spPr>
          <p:txBody>
            <a:bodyPr wrap="none" anchor="ctr"/>
            <a:lstStyle/>
            <a:p>
              <a:pPr>
                <a:buFont typeface="Arial" charset="0"/>
                <a:buNone/>
              </a:pPr>
              <a:endParaRPr lang="zh-CN" altLang="en-US" sz="1800">
                <a:latin typeface="Calibri" pitchFamily="34" charset="0"/>
              </a:endParaRPr>
            </a:p>
          </p:txBody>
        </p:sp>
        <p:sp>
          <p:nvSpPr>
            <p:cNvPr id="65554" name="Oval 8"/>
            <p:cNvSpPr>
              <a:spLocks noChangeArrowheads="1"/>
            </p:cNvSpPr>
            <p:nvPr/>
          </p:nvSpPr>
          <p:spPr bwMode="auto">
            <a:xfrm rot="-1543678">
              <a:off x="3084" y="1845"/>
              <a:ext cx="672" cy="192"/>
            </a:xfrm>
            <a:prstGeom prst="ellipse">
              <a:avLst/>
            </a:prstGeom>
            <a:gradFill rotWithShape="1">
              <a:gsLst>
                <a:gs pos="0">
                  <a:srgbClr val="5F5F5F"/>
                </a:gs>
                <a:gs pos="100000">
                  <a:srgbClr val="84A5CA"/>
                </a:gs>
              </a:gsLst>
              <a:lin ang="0" scaled="1"/>
            </a:gradFill>
            <a:ln w="9525">
              <a:noFill/>
              <a:round/>
              <a:headEnd/>
              <a:tailEnd/>
            </a:ln>
          </p:spPr>
          <p:txBody>
            <a:bodyPr wrap="none" anchor="ctr"/>
            <a:lstStyle/>
            <a:p>
              <a:pPr>
                <a:buFont typeface="Arial" charset="0"/>
                <a:buNone/>
              </a:pPr>
              <a:endParaRPr lang="zh-CN" altLang="en-US" sz="1800">
                <a:latin typeface="Calibri" pitchFamily="34" charset="0"/>
              </a:endParaRPr>
            </a:p>
          </p:txBody>
        </p:sp>
        <p:sp>
          <p:nvSpPr>
            <p:cNvPr id="65555" name="Oval 9"/>
            <p:cNvSpPr>
              <a:spLocks noChangeArrowheads="1"/>
            </p:cNvSpPr>
            <p:nvPr/>
          </p:nvSpPr>
          <p:spPr bwMode="auto">
            <a:xfrm rot="-1543678">
              <a:off x="893" y="1158"/>
              <a:ext cx="672" cy="192"/>
            </a:xfrm>
            <a:prstGeom prst="ellipse">
              <a:avLst/>
            </a:prstGeom>
            <a:gradFill rotWithShape="1">
              <a:gsLst>
                <a:gs pos="0">
                  <a:srgbClr val="5F5F5F"/>
                </a:gs>
                <a:gs pos="100000">
                  <a:srgbClr val="84A5CA"/>
                </a:gs>
              </a:gsLst>
              <a:lin ang="0" scaled="1"/>
            </a:gradFill>
            <a:ln w="9525">
              <a:noFill/>
              <a:round/>
              <a:headEnd/>
              <a:tailEnd/>
            </a:ln>
          </p:spPr>
          <p:txBody>
            <a:bodyPr wrap="none" anchor="ctr"/>
            <a:lstStyle/>
            <a:p>
              <a:pPr>
                <a:buFont typeface="Arial" charset="0"/>
                <a:buNone/>
              </a:pPr>
              <a:endParaRPr lang="zh-CN" altLang="en-US" sz="1800">
                <a:latin typeface="Calibri" pitchFamily="34" charset="0"/>
              </a:endParaRPr>
            </a:p>
          </p:txBody>
        </p:sp>
        <p:grpSp>
          <p:nvGrpSpPr>
            <p:cNvPr id="65556" name="Oval 10"/>
            <p:cNvGrpSpPr>
              <a:grpSpLocks/>
            </p:cNvGrpSpPr>
            <p:nvPr/>
          </p:nvGrpSpPr>
          <p:grpSpPr bwMode="auto">
            <a:xfrm>
              <a:off x="1793" y="89"/>
              <a:ext cx="1106" cy="582"/>
              <a:chOff x="0" y="0"/>
              <a:chExt cx="1298448" cy="1267968"/>
            </a:xfrm>
          </p:grpSpPr>
          <p:pic>
            <p:nvPicPr>
              <p:cNvPr id="65580" name="Oval 10"/>
              <p:cNvPicPr>
                <a:picLocks noChangeArrowheads="1"/>
              </p:cNvPicPr>
              <p:nvPr/>
            </p:nvPicPr>
            <p:blipFill>
              <a:blip r:embed="rId3"/>
              <a:srcRect/>
              <a:stretch>
                <a:fillRect/>
              </a:stretch>
            </p:blipFill>
            <p:spPr bwMode="auto">
              <a:xfrm>
                <a:off x="0" y="0"/>
                <a:ext cx="1298448" cy="1267968"/>
              </a:xfrm>
              <a:prstGeom prst="rect">
                <a:avLst/>
              </a:prstGeom>
              <a:noFill/>
              <a:ln w="9525">
                <a:noFill/>
                <a:miter lim="800000"/>
                <a:headEnd/>
                <a:tailEnd/>
              </a:ln>
            </p:spPr>
          </p:pic>
          <p:sp>
            <p:nvSpPr>
              <p:cNvPr id="65581" name="Text Box 14"/>
              <p:cNvSpPr txBox="1">
                <a:spLocks noChangeArrowheads="1"/>
              </p:cNvSpPr>
              <p:nvPr/>
            </p:nvSpPr>
            <p:spPr bwMode="auto">
              <a:xfrm>
                <a:off x="361563" y="339471"/>
                <a:ext cx="682217" cy="609494"/>
              </a:xfrm>
              <a:prstGeom prst="rect">
                <a:avLst/>
              </a:prstGeom>
              <a:noFill/>
              <a:ln w="9525">
                <a:noFill/>
                <a:miter lim="800000"/>
                <a:headEnd/>
                <a:tailEnd/>
              </a:ln>
            </p:spPr>
            <p:txBody>
              <a:bodyPr wrap="none" anchor="ctr"/>
              <a:lstStyle/>
              <a:p>
                <a:pPr algn="ctr">
                  <a:buFont typeface="Arial" charset="0"/>
                  <a:buNone/>
                </a:pPr>
                <a:endParaRPr lang="zh-CN" altLang="en-US" sz="1800">
                  <a:solidFill>
                    <a:srgbClr val="FFFFFF"/>
                  </a:solidFill>
                  <a:ea typeface="微软雅黑" pitchFamily="34" charset="-122"/>
                </a:endParaRPr>
              </a:p>
            </p:txBody>
          </p:sp>
        </p:grpSp>
        <p:grpSp>
          <p:nvGrpSpPr>
            <p:cNvPr id="65557" name="Oval 11"/>
            <p:cNvGrpSpPr>
              <a:grpSpLocks/>
            </p:cNvGrpSpPr>
            <p:nvPr/>
          </p:nvGrpSpPr>
          <p:grpSpPr bwMode="auto">
            <a:xfrm>
              <a:off x="438" y="698"/>
              <a:ext cx="976" cy="627"/>
              <a:chOff x="0" y="0"/>
              <a:chExt cx="1146048" cy="1365504"/>
            </a:xfrm>
          </p:grpSpPr>
          <p:pic>
            <p:nvPicPr>
              <p:cNvPr id="65578" name="Oval 11"/>
              <p:cNvPicPr>
                <a:picLocks noChangeArrowheads="1"/>
              </p:cNvPicPr>
              <p:nvPr/>
            </p:nvPicPr>
            <p:blipFill>
              <a:blip r:embed="rId4"/>
              <a:srcRect/>
              <a:stretch>
                <a:fillRect/>
              </a:stretch>
            </p:blipFill>
            <p:spPr bwMode="auto">
              <a:xfrm>
                <a:off x="0" y="0"/>
                <a:ext cx="1146048" cy="1365504"/>
              </a:xfrm>
              <a:prstGeom prst="rect">
                <a:avLst/>
              </a:prstGeom>
              <a:noFill/>
              <a:ln w="9525">
                <a:noFill/>
                <a:miter lim="800000"/>
                <a:headEnd/>
                <a:tailEnd/>
              </a:ln>
            </p:spPr>
          </p:pic>
          <p:sp>
            <p:nvSpPr>
              <p:cNvPr id="65579" name="Text Box 17"/>
              <p:cNvSpPr txBox="1">
                <a:spLocks noChangeArrowheads="1"/>
              </p:cNvSpPr>
              <p:nvPr/>
            </p:nvSpPr>
            <p:spPr bwMode="auto">
              <a:xfrm>
                <a:off x="213028" y="218377"/>
                <a:ext cx="727286" cy="890559"/>
              </a:xfrm>
              <a:prstGeom prst="rect">
                <a:avLst/>
              </a:prstGeom>
              <a:noFill/>
              <a:ln w="9525">
                <a:noFill/>
                <a:miter lim="800000"/>
                <a:headEnd/>
                <a:tailEnd/>
              </a:ln>
            </p:spPr>
            <p:txBody>
              <a:bodyPr wrap="none" anchor="ctr"/>
              <a:lstStyle/>
              <a:p>
                <a:pPr algn="ctr">
                  <a:buFont typeface="Arial" charset="0"/>
                  <a:buNone/>
                </a:pPr>
                <a:endParaRPr lang="zh-CN" altLang="en-US" sz="1800">
                  <a:solidFill>
                    <a:srgbClr val="FFFFFF"/>
                  </a:solidFill>
                  <a:ea typeface="微软雅黑" pitchFamily="34" charset="-122"/>
                </a:endParaRPr>
              </a:p>
            </p:txBody>
          </p:sp>
        </p:grpSp>
        <p:grpSp>
          <p:nvGrpSpPr>
            <p:cNvPr id="65558" name="Oval 12"/>
            <p:cNvGrpSpPr>
              <a:grpSpLocks/>
            </p:cNvGrpSpPr>
            <p:nvPr/>
          </p:nvGrpSpPr>
          <p:grpSpPr bwMode="auto">
            <a:xfrm>
              <a:off x="1071" y="1759"/>
              <a:ext cx="1142" cy="599"/>
              <a:chOff x="0" y="0"/>
              <a:chExt cx="1341120" cy="1304544"/>
            </a:xfrm>
          </p:grpSpPr>
          <p:pic>
            <p:nvPicPr>
              <p:cNvPr id="65576" name="Oval 12"/>
              <p:cNvPicPr>
                <a:picLocks noChangeArrowheads="1"/>
              </p:cNvPicPr>
              <p:nvPr/>
            </p:nvPicPr>
            <p:blipFill>
              <a:blip r:embed="rId5"/>
              <a:srcRect/>
              <a:stretch>
                <a:fillRect/>
              </a:stretch>
            </p:blipFill>
            <p:spPr bwMode="auto">
              <a:xfrm>
                <a:off x="0" y="0"/>
                <a:ext cx="1341120" cy="1304544"/>
              </a:xfrm>
              <a:prstGeom prst="rect">
                <a:avLst/>
              </a:prstGeom>
              <a:noFill/>
              <a:ln w="9525">
                <a:noFill/>
                <a:miter lim="800000"/>
                <a:headEnd/>
                <a:tailEnd/>
              </a:ln>
            </p:spPr>
          </p:pic>
          <p:sp>
            <p:nvSpPr>
              <p:cNvPr id="65577" name="Text Box 20"/>
              <p:cNvSpPr txBox="1">
                <a:spLocks noChangeArrowheads="1"/>
              </p:cNvSpPr>
              <p:nvPr/>
            </p:nvSpPr>
            <p:spPr bwMode="auto">
              <a:xfrm>
                <a:off x="238421" y="210936"/>
                <a:ext cx="869257" cy="847416"/>
              </a:xfrm>
              <a:prstGeom prst="rect">
                <a:avLst/>
              </a:prstGeom>
              <a:noFill/>
              <a:ln w="9525">
                <a:noFill/>
                <a:miter lim="800000"/>
                <a:headEnd/>
                <a:tailEnd/>
              </a:ln>
            </p:spPr>
            <p:txBody>
              <a:bodyPr wrap="none" anchor="ctr"/>
              <a:lstStyle/>
              <a:p>
                <a:pPr algn="ctr">
                  <a:buFont typeface="Arial" charset="0"/>
                  <a:buNone/>
                </a:pPr>
                <a:endParaRPr lang="zh-CN" altLang="en-US" sz="1800">
                  <a:solidFill>
                    <a:srgbClr val="FFFFFF"/>
                  </a:solidFill>
                  <a:ea typeface="微软雅黑" pitchFamily="34" charset="-122"/>
                </a:endParaRPr>
              </a:p>
            </p:txBody>
          </p:sp>
        </p:grpSp>
        <p:grpSp>
          <p:nvGrpSpPr>
            <p:cNvPr id="65559" name="Oval 13"/>
            <p:cNvGrpSpPr>
              <a:grpSpLocks/>
            </p:cNvGrpSpPr>
            <p:nvPr/>
          </p:nvGrpSpPr>
          <p:grpSpPr bwMode="auto">
            <a:xfrm>
              <a:off x="2925" y="1423"/>
              <a:ext cx="1121" cy="593"/>
              <a:chOff x="0" y="0"/>
              <a:chExt cx="1316736" cy="1292352"/>
            </a:xfrm>
          </p:grpSpPr>
          <p:pic>
            <p:nvPicPr>
              <p:cNvPr id="65574" name="Oval 13"/>
              <p:cNvPicPr>
                <a:picLocks noChangeArrowheads="1"/>
              </p:cNvPicPr>
              <p:nvPr/>
            </p:nvPicPr>
            <p:blipFill>
              <a:blip r:embed="rId6"/>
              <a:srcRect/>
              <a:stretch>
                <a:fillRect/>
              </a:stretch>
            </p:blipFill>
            <p:spPr bwMode="auto">
              <a:xfrm>
                <a:off x="0" y="0"/>
                <a:ext cx="1316736" cy="1292352"/>
              </a:xfrm>
              <a:prstGeom prst="rect">
                <a:avLst/>
              </a:prstGeom>
              <a:noFill/>
              <a:ln w="9525">
                <a:noFill/>
                <a:miter lim="800000"/>
                <a:headEnd/>
                <a:tailEnd/>
              </a:ln>
            </p:spPr>
          </p:pic>
          <p:sp>
            <p:nvSpPr>
              <p:cNvPr id="65575" name="Text Box 23"/>
              <p:cNvSpPr txBox="1">
                <a:spLocks noChangeArrowheads="1"/>
              </p:cNvSpPr>
              <p:nvPr/>
            </p:nvSpPr>
            <p:spPr bwMode="auto">
              <a:xfrm>
                <a:off x="236207" y="208410"/>
                <a:ext cx="850162" cy="838172"/>
              </a:xfrm>
              <a:prstGeom prst="rect">
                <a:avLst/>
              </a:prstGeom>
              <a:noFill/>
              <a:ln w="9525">
                <a:noFill/>
                <a:miter lim="800000"/>
                <a:headEnd/>
                <a:tailEnd/>
              </a:ln>
            </p:spPr>
            <p:txBody>
              <a:bodyPr wrap="none" anchor="ctr"/>
              <a:lstStyle/>
              <a:p>
                <a:pPr algn="ctr">
                  <a:buFont typeface="Arial" charset="0"/>
                  <a:buNone/>
                </a:pPr>
                <a:endParaRPr lang="zh-CN" altLang="en-US" sz="1800">
                  <a:solidFill>
                    <a:srgbClr val="FFFFFF"/>
                  </a:solidFill>
                  <a:ea typeface="微软雅黑" pitchFamily="34" charset="-122"/>
                </a:endParaRPr>
              </a:p>
            </p:txBody>
          </p:sp>
        </p:grpSp>
        <p:grpSp>
          <p:nvGrpSpPr>
            <p:cNvPr id="65560" name="Oval 14"/>
            <p:cNvGrpSpPr>
              <a:grpSpLocks/>
            </p:cNvGrpSpPr>
            <p:nvPr/>
          </p:nvGrpSpPr>
          <p:grpSpPr bwMode="auto">
            <a:xfrm>
              <a:off x="3537" y="340"/>
              <a:ext cx="961" cy="610"/>
              <a:chOff x="0" y="0"/>
              <a:chExt cx="1127760" cy="1328928"/>
            </a:xfrm>
          </p:grpSpPr>
          <p:pic>
            <p:nvPicPr>
              <p:cNvPr id="65572" name="Oval 14"/>
              <p:cNvPicPr>
                <a:picLocks noChangeArrowheads="1"/>
              </p:cNvPicPr>
              <p:nvPr/>
            </p:nvPicPr>
            <p:blipFill>
              <a:blip r:embed="rId7"/>
              <a:srcRect/>
              <a:stretch>
                <a:fillRect/>
              </a:stretch>
            </p:blipFill>
            <p:spPr bwMode="auto">
              <a:xfrm>
                <a:off x="0" y="0"/>
                <a:ext cx="1127760" cy="1328928"/>
              </a:xfrm>
              <a:prstGeom prst="rect">
                <a:avLst/>
              </a:prstGeom>
              <a:noFill/>
              <a:ln w="9525">
                <a:noFill/>
                <a:miter lim="800000"/>
                <a:headEnd/>
                <a:tailEnd/>
              </a:ln>
            </p:spPr>
          </p:pic>
          <p:sp>
            <p:nvSpPr>
              <p:cNvPr id="65573" name="Text Box 26"/>
              <p:cNvSpPr txBox="1">
                <a:spLocks noChangeArrowheads="1"/>
              </p:cNvSpPr>
              <p:nvPr/>
            </p:nvSpPr>
            <p:spPr bwMode="auto">
              <a:xfrm>
                <a:off x="207764" y="216893"/>
                <a:ext cx="716493" cy="861283"/>
              </a:xfrm>
              <a:prstGeom prst="rect">
                <a:avLst/>
              </a:prstGeom>
              <a:noFill/>
              <a:ln w="9525">
                <a:noFill/>
                <a:miter lim="800000"/>
                <a:headEnd/>
                <a:tailEnd/>
              </a:ln>
            </p:spPr>
            <p:txBody>
              <a:bodyPr wrap="none" anchor="ctr"/>
              <a:lstStyle/>
              <a:p>
                <a:pPr algn="ctr">
                  <a:buFont typeface="Arial" charset="0"/>
                  <a:buNone/>
                </a:pPr>
                <a:endParaRPr lang="zh-CN" altLang="en-US" sz="1800" b="1">
                  <a:solidFill>
                    <a:srgbClr val="FFFFFF"/>
                  </a:solidFill>
                  <a:ea typeface="微软雅黑" pitchFamily="34" charset="-122"/>
                </a:endParaRPr>
              </a:p>
            </p:txBody>
          </p:sp>
        </p:grpSp>
        <p:sp>
          <p:nvSpPr>
            <p:cNvPr id="65561" name="Text Box 15"/>
            <p:cNvSpPr txBox="1">
              <a:spLocks noChangeArrowheads="1"/>
            </p:cNvSpPr>
            <p:nvPr/>
          </p:nvSpPr>
          <p:spPr bwMode="auto">
            <a:xfrm>
              <a:off x="671" y="839"/>
              <a:ext cx="416" cy="295"/>
            </a:xfrm>
            <a:prstGeom prst="rect">
              <a:avLst/>
            </a:prstGeom>
            <a:noFill/>
            <a:ln w="9525">
              <a:noFill/>
              <a:miter lim="800000"/>
              <a:headEnd/>
              <a:tailEnd/>
            </a:ln>
          </p:spPr>
          <p:txBody>
            <a:bodyPr>
              <a:spAutoFit/>
            </a:bodyPr>
            <a:lstStyle/>
            <a:p>
              <a:pPr algn="ctr" eaLnBrk="0" hangingPunct="0">
                <a:buFont typeface="Arial" charset="0"/>
                <a:buNone/>
              </a:pPr>
              <a:r>
                <a:rPr lang="zh-CN" altLang="en-US" sz="1800" b="1">
                  <a:solidFill>
                    <a:schemeClr val="bg1"/>
                  </a:solidFill>
                </a:rPr>
                <a:t>蔬菜大</a:t>
              </a:r>
              <a:endParaRPr lang="en-US" altLang="zh-CN" sz="1800" b="1">
                <a:solidFill>
                  <a:schemeClr val="bg1"/>
                </a:solidFill>
              </a:endParaRPr>
            </a:p>
            <a:p>
              <a:pPr algn="ctr" eaLnBrk="0" hangingPunct="0">
                <a:buFont typeface="Arial" charset="0"/>
                <a:buNone/>
              </a:pPr>
              <a:r>
                <a:rPr lang="zh-CN" altLang="en-US" sz="1800" b="1">
                  <a:solidFill>
                    <a:schemeClr val="bg1"/>
                  </a:solidFill>
                </a:rPr>
                <a:t>棚改造</a:t>
              </a:r>
            </a:p>
          </p:txBody>
        </p:sp>
        <p:sp>
          <p:nvSpPr>
            <p:cNvPr id="65562" name="Text Box 16"/>
            <p:cNvSpPr txBox="1">
              <a:spLocks noChangeArrowheads="1"/>
            </p:cNvSpPr>
            <p:nvPr/>
          </p:nvSpPr>
          <p:spPr bwMode="auto">
            <a:xfrm>
              <a:off x="2043" y="180"/>
              <a:ext cx="627" cy="294"/>
            </a:xfrm>
            <a:prstGeom prst="rect">
              <a:avLst/>
            </a:prstGeom>
            <a:noFill/>
            <a:ln w="9525">
              <a:noFill/>
              <a:miter lim="800000"/>
              <a:headEnd/>
              <a:tailEnd/>
            </a:ln>
          </p:spPr>
          <p:txBody>
            <a:bodyPr>
              <a:spAutoFit/>
            </a:bodyPr>
            <a:lstStyle/>
            <a:p>
              <a:pPr algn="ctr" eaLnBrk="0" hangingPunct="0">
                <a:buFont typeface="Arial" charset="0"/>
                <a:buNone/>
              </a:pPr>
              <a:r>
                <a:rPr lang="zh-CN" altLang="en-US" sz="1800" b="1">
                  <a:solidFill>
                    <a:schemeClr val="bg1"/>
                  </a:solidFill>
                  <a:latin typeface="Verdana" pitchFamily="34" charset="0"/>
                </a:rPr>
                <a:t>菌菇</a:t>
              </a:r>
            </a:p>
            <a:p>
              <a:pPr algn="ctr" eaLnBrk="0" hangingPunct="0">
                <a:buFont typeface="Arial" charset="0"/>
                <a:buNone/>
              </a:pPr>
              <a:r>
                <a:rPr lang="zh-CN" altLang="en-US" sz="1800" b="1">
                  <a:solidFill>
                    <a:schemeClr val="bg1"/>
                  </a:solidFill>
                  <a:latin typeface="Verdana" pitchFamily="34" charset="0"/>
                </a:rPr>
                <a:t>种植</a:t>
              </a:r>
            </a:p>
          </p:txBody>
        </p:sp>
        <p:sp>
          <p:nvSpPr>
            <p:cNvPr id="65563" name="Text Box 17"/>
            <p:cNvSpPr txBox="1">
              <a:spLocks noChangeArrowheads="1"/>
            </p:cNvSpPr>
            <p:nvPr/>
          </p:nvSpPr>
          <p:spPr bwMode="auto">
            <a:xfrm>
              <a:off x="3844" y="490"/>
              <a:ext cx="562" cy="294"/>
            </a:xfrm>
            <a:prstGeom prst="rect">
              <a:avLst/>
            </a:prstGeom>
            <a:noFill/>
            <a:ln w="9525">
              <a:noFill/>
              <a:miter lim="800000"/>
              <a:headEnd/>
              <a:tailEnd/>
            </a:ln>
          </p:spPr>
          <p:txBody>
            <a:bodyPr>
              <a:spAutoFit/>
            </a:bodyPr>
            <a:lstStyle/>
            <a:p>
              <a:pPr eaLnBrk="0" hangingPunct="0">
                <a:buFont typeface="Arial" charset="0"/>
                <a:buNone/>
              </a:pPr>
              <a:r>
                <a:rPr lang="zh-CN" altLang="en-US" sz="1800" b="1">
                  <a:solidFill>
                    <a:schemeClr val="bg1"/>
                  </a:solidFill>
                  <a:latin typeface="Verdana" pitchFamily="34" charset="0"/>
                </a:rPr>
                <a:t>渔光</a:t>
              </a:r>
            </a:p>
            <a:p>
              <a:pPr eaLnBrk="0" hangingPunct="0">
                <a:buFont typeface="Arial" charset="0"/>
                <a:buNone/>
              </a:pPr>
              <a:r>
                <a:rPr lang="zh-CN" altLang="en-US" sz="1800" b="1">
                  <a:solidFill>
                    <a:schemeClr val="bg1"/>
                  </a:solidFill>
                  <a:latin typeface="Verdana" pitchFamily="34" charset="0"/>
                </a:rPr>
                <a:t>互补</a:t>
              </a:r>
            </a:p>
          </p:txBody>
        </p:sp>
        <p:sp>
          <p:nvSpPr>
            <p:cNvPr id="65564" name="Text Box 18"/>
            <p:cNvSpPr txBox="1">
              <a:spLocks noChangeArrowheads="1"/>
            </p:cNvSpPr>
            <p:nvPr/>
          </p:nvSpPr>
          <p:spPr bwMode="auto">
            <a:xfrm>
              <a:off x="3263" y="1574"/>
              <a:ext cx="402" cy="294"/>
            </a:xfrm>
            <a:prstGeom prst="rect">
              <a:avLst/>
            </a:prstGeom>
            <a:noFill/>
            <a:ln w="9525">
              <a:noFill/>
              <a:miter lim="800000"/>
              <a:headEnd/>
              <a:tailEnd/>
            </a:ln>
          </p:spPr>
          <p:txBody>
            <a:bodyPr>
              <a:spAutoFit/>
            </a:bodyPr>
            <a:lstStyle/>
            <a:p>
              <a:pPr algn="ctr" eaLnBrk="0" hangingPunct="0">
                <a:buFont typeface="Arial" charset="0"/>
                <a:buNone/>
              </a:pPr>
              <a:r>
                <a:rPr lang="zh-CN" altLang="en-US" sz="1800" b="1">
                  <a:solidFill>
                    <a:schemeClr val="bg1"/>
                  </a:solidFill>
                  <a:latin typeface="Verdana" pitchFamily="34" charset="0"/>
                </a:rPr>
                <a:t>动物</a:t>
              </a:r>
            </a:p>
            <a:p>
              <a:pPr algn="ctr" eaLnBrk="0" hangingPunct="0">
                <a:buFont typeface="Arial" charset="0"/>
                <a:buNone/>
              </a:pPr>
              <a:r>
                <a:rPr lang="zh-CN" altLang="en-US" sz="1800" b="1">
                  <a:solidFill>
                    <a:schemeClr val="bg1"/>
                  </a:solidFill>
                  <a:latin typeface="Verdana" pitchFamily="34" charset="0"/>
                </a:rPr>
                <a:t>养殖</a:t>
              </a:r>
            </a:p>
          </p:txBody>
        </p:sp>
        <p:sp>
          <p:nvSpPr>
            <p:cNvPr id="65565" name="Text Box 19"/>
            <p:cNvSpPr txBox="1">
              <a:spLocks noChangeArrowheads="1"/>
            </p:cNvSpPr>
            <p:nvPr/>
          </p:nvSpPr>
          <p:spPr bwMode="auto">
            <a:xfrm>
              <a:off x="1430" y="1923"/>
              <a:ext cx="466" cy="294"/>
            </a:xfrm>
            <a:prstGeom prst="rect">
              <a:avLst/>
            </a:prstGeom>
            <a:noFill/>
            <a:ln w="9525">
              <a:noFill/>
              <a:miter lim="800000"/>
              <a:headEnd/>
              <a:tailEnd/>
            </a:ln>
          </p:spPr>
          <p:txBody>
            <a:bodyPr>
              <a:spAutoFit/>
            </a:bodyPr>
            <a:lstStyle/>
            <a:p>
              <a:pPr algn="ctr" eaLnBrk="0" hangingPunct="0">
                <a:buFont typeface="Arial" charset="0"/>
                <a:buNone/>
              </a:pPr>
              <a:r>
                <a:rPr lang="zh-CN" altLang="en-US" sz="1800" b="1">
                  <a:solidFill>
                    <a:schemeClr val="bg1"/>
                  </a:solidFill>
                  <a:latin typeface="Verdana" pitchFamily="34" charset="0"/>
                </a:rPr>
                <a:t>荒山</a:t>
              </a:r>
              <a:endParaRPr lang="en-US" altLang="zh-CN" sz="1800" b="1">
                <a:solidFill>
                  <a:schemeClr val="bg1"/>
                </a:solidFill>
                <a:latin typeface="Verdana" pitchFamily="34" charset="0"/>
              </a:endParaRPr>
            </a:p>
            <a:p>
              <a:pPr algn="ctr" eaLnBrk="0" hangingPunct="0">
                <a:buFont typeface="Arial" charset="0"/>
                <a:buNone/>
              </a:pPr>
              <a:r>
                <a:rPr lang="zh-CN" altLang="en-US" sz="1800" b="1">
                  <a:solidFill>
                    <a:schemeClr val="bg1"/>
                  </a:solidFill>
                  <a:latin typeface="Verdana" pitchFamily="34" charset="0"/>
                </a:rPr>
                <a:t>弃地</a:t>
              </a:r>
            </a:p>
          </p:txBody>
        </p:sp>
        <p:sp>
          <p:nvSpPr>
            <p:cNvPr id="88095" name="Text Box 20"/>
            <p:cNvSpPr txBox="1">
              <a:spLocks noChangeArrowheads="1"/>
            </p:cNvSpPr>
            <p:nvPr/>
          </p:nvSpPr>
          <p:spPr bwMode="auto">
            <a:xfrm>
              <a:off x="1787" y="1029"/>
              <a:ext cx="1453" cy="29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eaLnBrk="0" hangingPunct="0">
                <a:buFont typeface="Arial" pitchFamily="34" charset="0"/>
                <a:buNone/>
                <a:defRPr/>
              </a:pPr>
              <a:r>
                <a:rPr lang="zh-CN" altLang="en-US" sz="3600" b="1" dirty="0">
                  <a:latin typeface="Calibri" pitchFamily="34" charset="0"/>
                </a:rPr>
                <a:t>农业光伏产业</a:t>
              </a:r>
            </a:p>
          </p:txBody>
        </p:sp>
        <p:sp>
          <p:nvSpPr>
            <p:cNvPr id="88096" name="Line 21"/>
            <p:cNvSpPr>
              <a:spLocks noChangeShapeType="1"/>
            </p:cNvSpPr>
            <p:nvPr/>
          </p:nvSpPr>
          <p:spPr bwMode="auto">
            <a:xfrm>
              <a:off x="1267" y="270"/>
              <a:ext cx="1025" cy="788"/>
            </a:xfrm>
            <a:prstGeom prst="line">
              <a:avLst/>
            </a:prstGeom>
            <a:ln>
              <a:headEnd/>
              <a:tailEnd type="triangle" w="med" len="med"/>
            </a:ln>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zh-CN" altLang="en-US"/>
            </a:p>
          </p:txBody>
        </p:sp>
        <p:cxnSp>
          <p:nvCxnSpPr>
            <p:cNvPr id="88097" name="AutoShape 22"/>
            <p:cNvCxnSpPr>
              <a:cxnSpLocks noChangeShapeType="1"/>
            </p:cNvCxnSpPr>
            <p:nvPr/>
          </p:nvCxnSpPr>
          <p:spPr bwMode="auto">
            <a:xfrm flipH="1">
              <a:off x="1008" y="270"/>
              <a:ext cx="266" cy="0"/>
            </a:xfrm>
            <a:prstGeom prst="straightConnector1">
              <a:avLst/>
            </a:prstGeom>
            <a:ln>
              <a:headEnd/>
              <a:tailEnd/>
            </a:ln>
          </p:spPr>
          <p:style>
            <a:lnRef idx="1">
              <a:schemeClr val="accent3"/>
            </a:lnRef>
            <a:fillRef idx="0">
              <a:schemeClr val="accent3"/>
            </a:fillRef>
            <a:effectRef idx="0">
              <a:schemeClr val="accent3"/>
            </a:effectRef>
            <a:fontRef idx="minor">
              <a:schemeClr val="tx1"/>
            </a:fontRef>
          </p:style>
        </p:cxnSp>
        <p:sp>
          <p:nvSpPr>
            <p:cNvPr id="65571" name="Text Box 23"/>
            <p:cNvSpPr txBox="1">
              <a:spLocks noChangeArrowheads="1"/>
            </p:cNvSpPr>
            <p:nvPr/>
          </p:nvSpPr>
          <p:spPr bwMode="auto">
            <a:xfrm>
              <a:off x="-44" y="140"/>
              <a:ext cx="1297" cy="210"/>
            </a:xfrm>
            <a:prstGeom prst="rect">
              <a:avLst/>
            </a:prstGeom>
            <a:noFill/>
            <a:ln w="9525">
              <a:noFill/>
              <a:miter lim="800000"/>
              <a:headEnd/>
              <a:tailEnd/>
            </a:ln>
          </p:spPr>
          <p:txBody>
            <a:bodyPr>
              <a:spAutoFit/>
            </a:bodyPr>
            <a:lstStyle/>
            <a:p>
              <a:pPr algn="ctr" eaLnBrk="0" hangingPunct="0">
                <a:buFont typeface="Arial" charset="0"/>
                <a:buNone/>
              </a:pPr>
              <a:r>
                <a:rPr lang="zh-CN" altLang="en-US" sz="2400" b="1">
                  <a:latin typeface="Verdana" pitchFamily="34" charset="0"/>
                </a:rPr>
                <a:t>核心驱动力</a:t>
              </a:r>
            </a:p>
          </p:txBody>
        </p:sp>
      </p:grpSp>
      <p:sp>
        <p:nvSpPr>
          <p:cNvPr id="65538" name="Oval 37"/>
          <p:cNvSpPr>
            <a:spLocks noChangeArrowheads="1"/>
          </p:cNvSpPr>
          <p:nvPr/>
        </p:nvSpPr>
        <p:spPr bwMode="auto">
          <a:xfrm>
            <a:off x="5453063" y="5214938"/>
            <a:ext cx="2336800" cy="1219200"/>
          </a:xfrm>
          <a:prstGeom prst="ellipse">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solidFill>
              <a:schemeClr val="tx1"/>
            </a:solidFill>
            <a:round/>
            <a:headEnd/>
            <a:tailEnd/>
          </a:ln>
        </p:spPr>
        <p:txBody>
          <a:bodyPr wrap="none" anchor="ctr"/>
          <a:lstStyle/>
          <a:p>
            <a:pPr eaLnBrk="0" hangingPunct="0">
              <a:buFont typeface="Arial" charset="0"/>
              <a:buNone/>
            </a:pPr>
            <a:r>
              <a:rPr lang="zh-CN" altLang="en-US" sz="1800" b="1">
                <a:latin typeface="Verdana" pitchFamily="34" charset="0"/>
              </a:rPr>
              <a:t>废弃矿山</a:t>
            </a:r>
          </a:p>
          <a:p>
            <a:pPr eaLnBrk="0" hangingPunct="0">
              <a:buFont typeface="Arial" charset="0"/>
              <a:buNone/>
            </a:pPr>
            <a:r>
              <a:rPr lang="zh-CN" altLang="en-US" sz="1800" b="1">
                <a:latin typeface="Verdana" pitchFamily="34" charset="0"/>
              </a:rPr>
              <a:t>盐碱地</a:t>
            </a:r>
          </a:p>
          <a:p>
            <a:pPr eaLnBrk="0" hangingPunct="0">
              <a:buFont typeface="Arial" charset="0"/>
              <a:buNone/>
            </a:pPr>
            <a:r>
              <a:rPr lang="zh-CN" altLang="en-US" sz="1800" b="1">
                <a:latin typeface="Verdana" pitchFamily="34" charset="0"/>
              </a:rPr>
              <a:t>沙漠</a:t>
            </a:r>
          </a:p>
          <a:p>
            <a:pPr eaLnBrk="0" hangingPunct="0">
              <a:buFont typeface="Arial" charset="0"/>
              <a:buNone/>
            </a:pPr>
            <a:r>
              <a:rPr lang="zh-CN" altLang="en-US" sz="1800" b="1">
                <a:latin typeface="Verdana" pitchFamily="34" charset="0"/>
              </a:rPr>
              <a:t>植被修复</a:t>
            </a:r>
          </a:p>
        </p:txBody>
      </p:sp>
      <p:sp>
        <p:nvSpPr>
          <p:cNvPr id="65539" name="Oval 38"/>
          <p:cNvSpPr>
            <a:spLocks noChangeArrowheads="1"/>
          </p:cNvSpPr>
          <p:nvPr/>
        </p:nvSpPr>
        <p:spPr bwMode="auto">
          <a:xfrm>
            <a:off x="1809750" y="5429250"/>
            <a:ext cx="1727200" cy="990600"/>
          </a:xfrm>
          <a:prstGeom prst="ellipse">
            <a:avLst/>
          </a:prstGeom>
          <a:gradFill rotWithShape="0">
            <a:gsLst>
              <a:gs pos="0">
                <a:srgbClr val="D6B19C"/>
              </a:gs>
              <a:gs pos="30000">
                <a:srgbClr val="D49E6C"/>
              </a:gs>
              <a:gs pos="70000">
                <a:srgbClr val="A65528"/>
              </a:gs>
              <a:gs pos="100000">
                <a:srgbClr val="663012"/>
              </a:gs>
            </a:gsLst>
            <a:lin ang="5400000"/>
          </a:gradFill>
          <a:ln w="9525">
            <a:solidFill>
              <a:schemeClr val="tx1"/>
            </a:solidFill>
            <a:round/>
            <a:headEnd/>
            <a:tailEnd/>
          </a:ln>
        </p:spPr>
        <p:txBody>
          <a:bodyPr wrap="none" anchor="ctr"/>
          <a:lstStyle/>
          <a:p>
            <a:pPr algn="ctr" eaLnBrk="0" hangingPunct="0">
              <a:buFont typeface="Arial" charset="0"/>
              <a:buNone/>
            </a:pPr>
            <a:r>
              <a:rPr lang="zh-CN" altLang="en-US" sz="1800" b="1">
                <a:latin typeface="Verdana" pitchFamily="34" charset="0"/>
              </a:rPr>
              <a:t>煤矿</a:t>
            </a:r>
          </a:p>
          <a:p>
            <a:pPr algn="ctr" eaLnBrk="0" hangingPunct="0">
              <a:buFont typeface="Arial" charset="0"/>
              <a:buNone/>
            </a:pPr>
            <a:r>
              <a:rPr lang="zh-CN" altLang="en-US" sz="1800" b="1">
                <a:latin typeface="Verdana" pitchFamily="34" charset="0"/>
              </a:rPr>
              <a:t>塌陷区</a:t>
            </a:r>
          </a:p>
        </p:txBody>
      </p:sp>
      <p:sp>
        <p:nvSpPr>
          <p:cNvPr id="65540" name="Oval 39"/>
          <p:cNvSpPr>
            <a:spLocks noChangeArrowheads="1"/>
          </p:cNvSpPr>
          <p:nvPr/>
        </p:nvSpPr>
        <p:spPr bwMode="auto">
          <a:xfrm>
            <a:off x="10058400" y="4891088"/>
            <a:ext cx="1219200" cy="914400"/>
          </a:xfrm>
          <a:prstGeom prst="ellipse">
            <a:avLst/>
          </a:prstGeom>
          <a:noFill/>
          <a:ln w="9525">
            <a:noFill/>
            <a:round/>
            <a:headEnd/>
            <a:tailEnd/>
          </a:ln>
        </p:spPr>
        <p:txBody>
          <a:bodyPr wrap="none" anchor="ctr"/>
          <a:lstStyle/>
          <a:p>
            <a:pPr>
              <a:buFont typeface="Arial" charset="0"/>
              <a:buNone/>
            </a:pPr>
            <a:endParaRPr lang="zh-CN" altLang="en-US" sz="1800"/>
          </a:p>
        </p:txBody>
      </p:sp>
      <p:sp>
        <p:nvSpPr>
          <p:cNvPr id="65541" name="Oval 40"/>
          <p:cNvSpPr>
            <a:spLocks noChangeArrowheads="1"/>
          </p:cNvSpPr>
          <p:nvPr/>
        </p:nvSpPr>
        <p:spPr bwMode="auto">
          <a:xfrm>
            <a:off x="9347200" y="5729288"/>
            <a:ext cx="1219200" cy="914400"/>
          </a:xfrm>
          <a:prstGeom prst="ellipse">
            <a:avLst/>
          </a:prstGeom>
          <a:noFill/>
          <a:ln w="9525">
            <a:noFill/>
            <a:round/>
            <a:headEnd/>
            <a:tailEnd/>
          </a:ln>
        </p:spPr>
        <p:txBody>
          <a:bodyPr wrap="none" anchor="ctr"/>
          <a:lstStyle/>
          <a:p>
            <a:pPr>
              <a:buFont typeface="Arial" charset="0"/>
              <a:buNone/>
            </a:pPr>
            <a:endParaRPr lang="zh-CN" altLang="en-US" sz="1800"/>
          </a:p>
        </p:txBody>
      </p:sp>
      <p:sp>
        <p:nvSpPr>
          <p:cNvPr id="65542" name="Oval 38"/>
          <p:cNvSpPr>
            <a:spLocks noChangeArrowheads="1"/>
          </p:cNvSpPr>
          <p:nvPr/>
        </p:nvSpPr>
        <p:spPr bwMode="auto">
          <a:xfrm>
            <a:off x="9347200" y="4814888"/>
            <a:ext cx="1727200" cy="990600"/>
          </a:xfrm>
          <a:prstGeom prst="ellipse">
            <a:avLst/>
          </a:prstGeom>
          <a:gradFill rotWithShape="0">
            <a:gsLst>
              <a:gs pos="0">
                <a:srgbClr val="8488C4"/>
              </a:gs>
              <a:gs pos="53000">
                <a:srgbClr val="D4DEFF"/>
              </a:gs>
              <a:gs pos="83000">
                <a:srgbClr val="D4DEFF"/>
              </a:gs>
              <a:gs pos="100000">
                <a:srgbClr val="96AB94"/>
              </a:gs>
            </a:gsLst>
            <a:lin ang="5400000"/>
          </a:gradFill>
          <a:ln w="9525">
            <a:solidFill>
              <a:schemeClr val="tx1"/>
            </a:solidFill>
            <a:round/>
            <a:headEnd/>
            <a:tailEnd/>
          </a:ln>
        </p:spPr>
        <p:txBody>
          <a:bodyPr wrap="none" anchor="ctr"/>
          <a:lstStyle/>
          <a:p>
            <a:pPr eaLnBrk="0" hangingPunct="0">
              <a:buFont typeface="Arial" charset="0"/>
              <a:buNone/>
            </a:pPr>
            <a:endParaRPr lang="zh-CN" altLang="en-US" sz="1800" b="1">
              <a:latin typeface="Verdana" pitchFamily="34" charset="0"/>
            </a:endParaRPr>
          </a:p>
        </p:txBody>
      </p:sp>
      <p:sp>
        <p:nvSpPr>
          <p:cNvPr id="88105" name="AutoShape 42"/>
          <p:cNvSpPr>
            <a:spLocks noChangeArrowheads="1"/>
          </p:cNvSpPr>
          <p:nvPr/>
        </p:nvSpPr>
        <p:spPr bwMode="auto">
          <a:xfrm>
            <a:off x="9652000" y="4891088"/>
            <a:ext cx="1219200" cy="800100"/>
          </a:xfrm>
          <a:prstGeom prst="flowChartPunchedTape">
            <a:avLst/>
          </a:prstGeom>
          <a:noFill/>
          <a:ln w="9525">
            <a:noFill/>
            <a:miter lim="800000"/>
            <a:headEnd/>
            <a:tailEnd/>
          </a:ln>
        </p:spPr>
        <p:txBody>
          <a:bodyPr wrap="none" anchor="ctr"/>
          <a:lstStyle/>
          <a:p>
            <a:pPr algn="ctr">
              <a:buFont typeface="Arial" pitchFamily="34" charset="0"/>
              <a:buNone/>
              <a:defRPr/>
            </a:pPr>
            <a:r>
              <a:rPr lang="zh-CN" altLang="en-US" sz="1800" b="1" dirty="0">
                <a:solidFill>
                  <a:srgbClr val="00B050"/>
                </a:solidFill>
                <a:effectLst>
                  <a:outerShdw blurRad="38100" dist="38100" dir="2700000" algn="tl">
                    <a:srgbClr val="000000">
                      <a:alpha val="43137"/>
                    </a:srgbClr>
                  </a:outerShdw>
                </a:effectLst>
                <a:latin typeface="Arial" pitchFamily="34" charset="0"/>
                <a:ea typeface="宋体" pitchFamily="2" charset="-122"/>
              </a:rPr>
              <a:t>草原</a:t>
            </a:r>
          </a:p>
          <a:p>
            <a:pPr algn="ctr">
              <a:buFont typeface="Arial" pitchFamily="34" charset="0"/>
              <a:buNone/>
              <a:defRPr/>
            </a:pPr>
            <a:r>
              <a:rPr lang="zh-CN" altLang="en-US" sz="1800" b="1" dirty="0">
                <a:solidFill>
                  <a:srgbClr val="00B050"/>
                </a:solidFill>
                <a:effectLst>
                  <a:outerShdw blurRad="38100" dist="38100" dir="2700000" algn="tl">
                    <a:srgbClr val="000000">
                      <a:alpha val="43137"/>
                    </a:srgbClr>
                  </a:outerShdw>
                </a:effectLst>
                <a:latin typeface="Arial" pitchFamily="34" charset="0"/>
                <a:ea typeface="宋体" pitchFamily="2" charset="-122"/>
              </a:rPr>
              <a:t>牧区</a:t>
            </a:r>
          </a:p>
        </p:txBody>
      </p:sp>
      <p:sp>
        <p:nvSpPr>
          <p:cNvPr id="65544" name="矩形 1"/>
          <p:cNvSpPr>
            <a:spLocks/>
          </p:cNvSpPr>
          <p:nvPr/>
        </p:nvSpPr>
        <p:spPr bwMode="auto">
          <a:xfrm>
            <a:off x="-17463" y="-34925"/>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5545" name="标题 2"/>
          <p:cNvSpPr txBox="1">
            <a:spLocks noChangeArrowheads="1"/>
          </p:cNvSpPr>
          <p:nvPr/>
        </p:nvSpPr>
        <p:spPr bwMode="black">
          <a:xfrm>
            <a:off x="0" y="0"/>
            <a:ext cx="8953500"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解决方案</a:t>
            </a:r>
            <a:r>
              <a:rPr lang="en-US" altLang="zh-CN" sz="4200" b="1">
                <a:solidFill>
                  <a:schemeClr val="bg1"/>
                </a:solidFill>
                <a:ea typeface="黑体" pitchFamily="49" charset="-122"/>
                <a:sym typeface="+mn-lt"/>
              </a:rPr>
              <a:t>--</a:t>
            </a:r>
            <a:r>
              <a:rPr lang="zh-CN" altLang="en-US" sz="4200" b="1">
                <a:solidFill>
                  <a:schemeClr val="bg1"/>
                </a:solidFill>
                <a:ea typeface="黑体" pitchFamily="49" charset="-122"/>
                <a:sym typeface="+mn-lt"/>
              </a:rPr>
              <a:t>应用领域</a:t>
            </a:r>
          </a:p>
        </p:txBody>
      </p:sp>
      <p:sp>
        <p:nvSpPr>
          <p:cNvPr id="44" name="圆角矩形 43"/>
          <p:cNvSpPr/>
          <p:nvPr/>
        </p:nvSpPr>
        <p:spPr bwMode="auto">
          <a:xfrm>
            <a:off x="4738678" y="3071810"/>
            <a:ext cx="3357586" cy="642942"/>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anchor="ctr"/>
          <a:lstStyle/>
          <a:p>
            <a:pPr marL="400050" indent="-400050">
              <a:spcAft>
                <a:spcPct val="20000"/>
              </a:spcAft>
              <a:buClr>
                <a:srgbClr val="228A88"/>
              </a:buClr>
              <a:buFont typeface="Wingdings 2" pitchFamily="18" charset="2"/>
              <a:buNone/>
              <a:defRPr/>
            </a:pPr>
            <a:r>
              <a:rPr lang="zh-CN" altLang="en-US" sz="2800" b="1" dirty="0">
                <a:solidFill>
                  <a:schemeClr val="bg1"/>
                </a:solidFill>
                <a:ea typeface="宋体" pitchFamily="2" charset="-122"/>
              </a:rPr>
              <a:t>农业光伏产业模式</a:t>
            </a:r>
          </a:p>
        </p:txBody>
      </p:sp>
      <p:sp>
        <p:nvSpPr>
          <p:cNvPr id="65549" name="Oval 38"/>
          <p:cNvSpPr>
            <a:spLocks noChangeArrowheads="1"/>
          </p:cNvSpPr>
          <p:nvPr/>
        </p:nvSpPr>
        <p:spPr bwMode="auto">
          <a:xfrm>
            <a:off x="7667625" y="714375"/>
            <a:ext cx="1727200" cy="990600"/>
          </a:xfrm>
          <a:prstGeom prst="ellipse">
            <a:avLst/>
          </a:prstGeom>
          <a:gradFill rotWithShape="0">
            <a:gsLst>
              <a:gs pos="0">
                <a:srgbClr val="000082"/>
              </a:gs>
              <a:gs pos="30000">
                <a:srgbClr val="66008F"/>
              </a:gs>
              <a:gs pos="64999">
                <a:srgbClr val="BA0066"/>
              </a:gs>
              <a:gs pos="89999">
                <a:srgbClr val="FF0000"/>
              </a:gs>
              <a:gs pos="100000">
                <a:srgbClr val="FF8200"/>
              </a:gs>
            </a:gsLst>
            <a:lin ang="5400000"/>
          </a:gradFill>
          <a:ln w="9525">
            <a:solidFill>
              <a:schemeClr val="tx1"/>
            </a:solidFill>
            <a:round/>
            <a:headEnd/>
            <a:tailEnd/>
          </a:ln>
        </p:spPr>
        <p:txBody>
          <a:bodyPr wrap="none" anchor="ctr"/>
          <a:lstStyle/>
          <a:p>
            <a:pPr algn="ctr" eaLnBrk="0" hangingPunct="0">
              <a:buFont typeface="Arial" charset="0"/>
              <a:buNone/>
            </a:pPr>
            <a:r>
              <a:rPr lang="zh-CN" altLang="en-US" sz="1800" b="1">
                <a:solidFill>
                  <a:schemeClr val="bg1"/>
                </a:solidFill>
                <a:latin typeface="Verdana" pitchFamily="34" charset="0"/>
              </a:rPr>
              <a:t>新农村建设</a:t>
            </a:r>
            <a:endParaRPr lang="en-US" altLang="zh-CN" sz="1800" b="1">
              <a:solidFill>
                <a:schemeClr val="bg1"/>
              </a:solidFill>
              <a:latin typeface="Verdana" pitchFamily="34" charset="0"/>
            </a:endParaRPr>
          </a:p>
          <a:p>
            <a:pPr algn="ctr" eaLnBrk="0" hangingPunct="0">
              <a:buFont typeface="Arial" charset="0"/>
              <a:buNone/>
            </a:pPr>
            <a:r>
              <a:rPr lang="zh-CN" altLang="en-US" sz="1800" b="1">
                <a:solidFill>
                  <a:schemeClr val="bg1"/>
                </a:solidFill>
                <a:latin typeface="Verdana" pitchFamily="34" charset="0"/>
              </a:rPr>
              <a:t>光伏扶贫</a:t>
            </a:r>
          </a:p>
        </p:txBody>
      </p:sp>
    </p:spTree>
  </p:cSld>
  <p:clrMapOvr>
    <a:masterClrMapping/>
  </p:clrMapOvr>
  <p:transition advTm="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Grp="1" noChangeArrowheads="1"/>
          </p:cNvSpPr>
          <p:nvPr>
            <p:ph idx="4294967295"/>
          </p:nvPr>
        </p:nvSpPr>
        <p:spPr>
          <a:xfrm>
            <a:off x="695325" y="765175"/>
            <a:ext cx="10972800" cy="4800600"/>
          </a:xfrm>
        </p:spPr>
        <p:txBody>
          <a:bodyPr/>
          <a:lstStyle/>
          <a:p>
            <a:pPr>
              <a:lnSpc>
                <a:spcPct val="80000"/>
              </a:lnSpc>
              <a:buFontTx/>
              <a:buNone/>
            </a:pPr>
            <a:endParaRPr lang="zh-CN" altLang="en-US" sz="2400" smtClean="0">
              <a:solidFill>
                <a:srgbClr val="0000FF"/>
              </a:solidFill>
              <a:latin typeface="黑体" pitchFamily="49" charset="-122"/>
            </a:endParaRPr>
          </a:p>
          <a:p>
            <a:pPr>
              <a:lnSpc>
                <a:spcPct val="80000"/>
              </a:lnSpc>
              <a:buFontTx/>
              <a:buNone/>
            </a:pPr>
            <a:r>
              <a:rPr lang="zh-CN" altLang="en-US" sz="2400" smtClean="0">
                <a:solidFill>
                  <a:srgbClr val="0000FF"/>
                </a:solidFill>
                <a:latin typeface="黑体" pitchFamily="49" charset="-122"/>
              </a:rPr>
              <a:t>农业光伏目前的发展的重点领域还是基于设施农业</a:t>
            </a:r>
            <a:r>
              <a:rPr lang="en-US" altLang="zh-CN" sz="2400" smtClean="0">
                <a:solidFill>
                  <a:srgbClr val="0000FF"/>
                </a:solidFill>
                <a:latin typeface="黑体" pitchFamily="49" charset="-122"/>
              </a:rPr>
              <a:t>-</a:t>
            </a:r>
            <a:r>
              <a:rPr lang="zh-CN" altLang="en-US" sz="2400" smtClean="0">
                <a:solidFill>
                  <a:srgbClr val="0000FF"/>
                </a:solidFill>
                <a:latin typeface="黑体" pitchFamily="49" charset="-122"/>
              </a:rPr>
              <a:t>农业大棚较多。</a:t>
            </a:r>
          </a:p>
          <a:p>
            <a:pPr>
              <a:lnSpc>
                <a:spcPct val="80000"/>
              </a:lnSpc>
              <a:buFontTx/>
              <a:buNone/>
            </a:pPr>
            <a:r>
              <a:rPr lang="zh-CN" altLang="en-US" sz="2400" smtClean="0">
                <a:solidFill>
                  <a:srgbClr val="0000FF"/>
                </a:solidFill>
                <a:latin typeface="黑体" pitchFamily="49" charset="-122"/>
              </a:rPr>
              <a:t>   阴阳结合，按照光伏</a:t>
            </a:r>
            <a:r>
              <a:rPr lang="en-US" altLang="zh-CN" sz="2400" smtClean="0">
                <a:solidFill>
                  <a:srgbClr val="0000FF"/>
                </a:solidFill>
                <a:latin typeface="黑体" pitchFamily="49" charset="-122"/>
              </a:rPr>
              <a:t>——</a:t>
            </a:r>
            <a:r>
              <a:rPr lang="zh-CN" altLang="en-US" sz="2400" smtClean="0">
                <a:solidFill>
                  <a:srgbClr val="0000FF"/>
                </a:solidFill>
                <a:latin typeface="黑体" pitchFamily="49" charset="-122"/>
              </a:rPr>
              <a:t>上面“阳”，农业</a:t>
            </a:r>
            <a:r>
              <a:rPr lang="en-US" altLang="zh-CN" sz="2400" smtClean="0">
                <a:solidFill>
                  <a:srgbClr val="0000FF"/>
                </a:solidFill>
                <a:latin typeface="黑体" pitchFamily="49" charset="-122"/>
              </a:rPr>
              <a:t>——</a:t>
            </a:r>
            <a:r>
              <a:rPr lang="zh-CN" altLang="en-US" sz="2400" smtClean="0">
                <a:solidFill>
                  <a:srgbClr val="0000FF"/>
                </a:solidFill>
                <a:latin typeface="黑体" pitchFamily="49" charset="-122"/>
              </a:rPr>
              <a:t>下面“阴”的阴阳平衡规则分析，重点领域：</a:t>
            </a:r>
          </a:p>
          <a:p>
            <a:pPr>
              <a:lnSpc>
                <a:spcPct val="80000"/>
              </a:lnSpc>
              <a:buFontTx/>
              <a:buNone/>
            </a:pPr>
            <a:r>
              <a:rPr lang="en-US" altLang="zh-CN" sz="2400" smtClean="0">
                <a:solidFill>
                  <a:srgbClr val="0000FF"/>
                </a:solidFill>
                <a:latin typeface="黑体" pitchFamily="49" charset="-122"/>
              </a:rPr>
              <a:t>     ——</a:t>
            </a:r>
            <a:r>
              <a:rPr lang="zh-CN" altLang="en-US" sz="2400" smtClean="0">
                <a:solidFill>
                  <a:srgbClr val="0000FF"/>
                </a:solidFill>
                <a:latin typeface="黑体" pitchFamily="49" charset="-122"/>
              </a:rPr>
              <a:t>光伏菌业</a:t>
            </a:r>
          </a:p>
          <a:p>
            <a:pPr>
              <a:lnSpc>
                <a:spcPct val="80000"/>
              </a:lnSpc>
              <a:buFontTx/>
              <a:buNone/>
            </a:pPr>
            <a:r>
              <a:rPr lang="en-US" altLang="zh-CN" sz="2400" smtClean="0">
                <a:solidFill>
                  <a:srgbClr val="0000FF"/>
                </a:solidFill>
                <a:latin typeface="黑体" pitchFamily="49" charset="-122"/>
              </a:rPr>
              <a:t>     ——</a:t>
            </a:r>
            <a:r>
              <a:rPr lang="zh-CN" altLang="en-US" sz="2400" smtClean="0">
                <a:solidFill>
                  <a:srgbClr val="0000FF"/>
                </a:solidFill>
                <a:latin typeface="黑体" pitchFamily="49" charset="-122"/>
              </a:rPr>
              <a:t>光伏渔业（渔光互补）</a:t>
            </a:r>
          </a:p>
          <a:p>
            <a:pPr>
              <a:lnSpc>
                <a:spcPct val="80000"/>
              </a:lnSpc>
              <a:buFontTx/>
              <a:buNone/>
            </a:pPr>
            <a:r>
              <a:rPr lang="en-US" altLang="zh-CN" sz="2400" smtClean="0">
                <a:solidFill>
                  <a:srgbClr val="0000FF"/>
                </a:solidFill>
                <a:latin typeface="黑体" pitchFamily="49" charset="-122"/>
              </a:rPr>
              <a:t>     ——</a:t>
            </a:r>
            <a:r>
              <a:rPr lang="zh-CN" altLang="en-US" sz="2400" smtClean="0">
                <a:solidFill>
                  <a:srgbClr val="0000FF"/>
                </a:solidFill>
                <a:latin typeface="黑体" pitchFamily="49" charset="-122"/>
              </a:rPr>
              <a:t>光伏动物养殖</a:t>
            </a:r>
          </a:p>
          <a:p>
            <a:pPr>
              <a:lnSpc>
                <a:spcPct val="80000"/>
              </a:lnSpc>
              <a:buFontTx/>
              <a:buNone/>
            </a:pPr>
            <a:r>
              <a:rPr lang="en-US" altLang="zh-CN" sz="2400" smtClean="0">
                <a:solidFill>
                  <a:srgbClr val="0000FF"/>
                </a:solidFill>
                <a:latin typeface="黑体" pitchFamily="49" charset="-122"/>
              </a:rPr>
              <a:t>     ——</a:t>
            </a:r>
            <a:r>
              <a:rPr lang="zh-CN" altLang="en-US" sz="2400" smtClean="0">
                <a:solidFill>
                  <a:srgbClr val="0000FF"/>
                </a:solidFill>
                <a:latin typeface="黑体" pitchFamily="49" charset="-122"/>
              </a:rPr>
              <a:t>光伏荒山荒地滩涂地盐碱地沙漠治理</a:t>
            </a:r>
          </a:p>
          <a:p>
            <a:pPr>
              <a:lnSpc>
                <a:spcPct val="80000"/>
              </a:lnSpc>
              <a:buFontTx/>
              <a:buNone/>
            </a:pPr>
            <a:r>
              <a:rPr lang="en-US" altLang="zh-CN" sz="2400" smtClean="0">
                <a:solidFill>
                  <a:srgbClr val="0000FF"/>
                </a:solidFill>
                <a:latin typeface="黑体" pitchFamily="49" charset="-122"/>
              </a:rPr>
              <a:t>     ——</a:t>
            </a:r>
            <a:r>
              <a:rPr lang="zh-CN" altLang="en-US" sz="2400" smtClean="0">
                <a:solidFill>
                  <a:srgbClr val="0000FF"/>
                </a:solidFill>
                <a:latin typeface="黑体" pitchFamily="49" charset="-122"/>
              </a:rPr>
              <a:t>光伏蔬菜瓜果花卉（喜阴）（航天蔬菜）</a:t>
            </a:r>
          </a:p>
          <a:p>
            <a:pPr>
              <a:lnSpc>
                <a:spcPct val="80000"/>
              </a:lnSpc>
              <a:buFontTx/>
              <a:buNone/>
            </a:pPr>
            <a:r>
              <a:rPr lang="en-US" altLang="zh-CN" sz="2400" smtClean="0">
                <a:solidFill>
                  <a:srgbClr val="0000FF"/>
                </a:solidFill>
                <a:latin typeface="黑体" pitchFamily="49" charset="-122"/>
              </a:rPr>
              <a:t>     ——</a:t>
            </a:r>
            <a:r>
              <a:rPr lang="zh-CN" altLang="en-US" sz="2400" smtClean="0">
                <a:solidFill>
                  <a:srgbClr val="FF0000"/>
                </a:solidFill>
                <a:latin typeface="黑体" pitchFamily="49" charset="-122"/>
              </a:rPr>
              <a:t>新农村建设，光伏扶贫</a:t>
            </a:r>
          </a:p>
        </p:txBody>
      </p:sp>
      <p:sp>
        <p:nvSpPr>
          <p:cNvPr id="66562"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6563"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6564" name="标题 2"/>
          <p:cNvSpPr txBox="1">
            <a:spLocks noChangeArrowheads="1"/>
          </p:cNvSpPr>
          <p:nvPr/>
        </p:nvSpPr>
        <p:spPr bwMode="black">
          <a:xfrm>
            <a:off x="0" y="0"/>
            <a:ext cx="8953500"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解决方案</a:t>
            </a:r>
            <a:r>
              <a:rPr lang="en-US" altLang="zh-CN" sz="4200" b="1">
                <a:solidFill>
                  <a:schemeClr val="bg1"/>
                </a:solidFill>
                <a:ea typeface="黑体" pitchFamily="49" charset="-122"/>
                <a:sym typeface="+mn-lt"/>
              </a:rPr>
              <a:t>--</a:t>
            </a:r>
            <a:r>
              <a:rPr lang="zh-CN" altLang="en-US" sz="4200" b="1">
                <a:solidFill>
                  <a:schemeClr val="bg1"/>
                </a:solidFill>
                <a:ea typeface="黑体" pitchFamily="49" charset="-122"/>
                <a:sym typeface="+mn-lt"/>
              </a:rPr>
              <a:t>农光互补</a:t>
            </a:r>
            <a:endParaRPr lang="en-US" altLang="zh-CN" sz="4200" b="1">
              <a:solidFill>
                <a:schemeClr val="bg1"/>
              </a:solidFill>
              <a:ea typeface="黑体" pitchFamily="49" charset="-122"/>
              <a:sym typeface="+mn-lt"/>
            </a:endParaRPr>
          </a:p>
        </p:txBody>
      </p:sp>
      <p:pic>
        <p:nvPicPr>
          <p:cNvPr id="66565" name="Picture 3" descr="3"/>
          <p:cNvPicPr>
            <a:picLocks noChangeAspect="1" noChangeArrowheads="1"/>
          </p:cNvPicPr>
          <p:nvPr/>
        </p:nvPicPr>
        <p:blipFill>
          <a:blip r:embed="rId2"/>
          <a:srcRect/>
          <a:stretch>
            <a:fillRect/>
          </a:stretch>
        </p:blipFill>
        <p:spPr bwMode="auto">
          <a:xfrm>
            <a:off x="623888" y="4797425"/>
            <a:ext cx="2735262" cy="1509713"/>
          </a:xfrm>
          <a:prstGeom prst="rect">
            <a:avLst/>
          </a:prstGeom>
          <a:noFill/>
          <a:ln w="9525">
            <a:noFill/>
            <a:miter lim="800000"/>
            <a:headEnd/>
            <a:tailEnd/>
          </a:ln>
        </p:spPr>
      </p:pic>
      <p:pic>
        <p:nvPicPr>
          <p:cNvPr id="66566" name="Picture 4" descr="2"/>
          <p:cNvPicPr>
            <a:picLocks noChangeAspect="1" noChangeArrowheads="1"/>
          </p:cNvPicPr>
          <p:nvPr/>
        </p:nvPicPr>
        <p:blipFill>
          <a:blip r:embed="rId3"/>
          <a:srcRect/>
          <a:stretch>
            <a:fillRect/>
          </a:stretch>
        </p:blipFill>
        <p:spPr bwMode="auto">
          <a:xfrm>
            <a:off x="3648075" y="4724400"/>
            <a:ext cx="3024188" cy="1704975"/>
          </a:xfrm>
          <a:prstGeom prst="rect">
            <a:avLst/>
          </a:prstGeom>
          <a:noFill/>
          <a:ln w="9525">
            <a:noFill/>
            <a:miter lim="800000"/>
            <a:headEnd/>
            <a:tailEnd/>
          </a:ln>
        </p:spPr>
      </p:pic>
      <p:pic>
        <p:nvPicPr>
          <p:cNvPr id="66567" name="Picture 2"/>
          <p:cNvPicPr>
            <a:picLocks noChangeAspect="1" noChangeArrowheads="1"/>
          </p:cNvPicPr>
          <p:nvPr/>
        </p:nvPicPr>
        <p:blipFill>
          <a:blip r:embed="rId4"/>
          <a:srcRect/>
          <a:stretch>
            <a:fillRect/>
          </a:stretch>
        </p:blipFill>
        <p:spPr bwMode="auto">
          <a:xfrm>
            <a:off x="6743700" y="4845050"/>
            <a:ext cx="5041900" cy="1584325"/>
          </a:xfrm>
          <a:prstGeom prst="rect">
            <a:avLst/>
          </a:prstGeom>
          <a:noFill/>
          <a:ln w="9525">
            <a:noFill/>
            <a:miter lim="800000"/>
            <a:headEnd/>
            <a:tailEnd/>
          </a:ln>
        </p:spPr>
      </p:pic>
      <p:pic>
        <p:nvPicPr>
          <p:cNvPr id="66568" name="Picture 10" descr="t011750dd8fbd1c4fa7"/>
          <p:cNvPicPr>
            <a:picLocks noChangeAspect="1" noChangeArrowheads="1"/>
          </p:cNvPicPr>
          <p:nvPr/>
        </p:nvPicPr>
        <p:blipFill>
          <a:blip r:embed="rId5">
            <a:lum bright="12000"/>
          </a:blip>
          <a:srcRect/>
          <a:stretch>
            <a:fillRect/>
          </a:stretch>
        </p:blipFill>
        <p:spPr bwMode="auto">
          <a:xfrm>
            <a:off x="7680325" y="2708275"/>
            <a:ext cx="4176713" cy="20367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9523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95236" name="标题 2"/>
          <p:cNvSpPr txBox="1">
            <a:spLocks noChangeArrowheads="1"/>
          </p:cNvSpPr>
          <p:nvPr/>
        </p:nvSpPr>
        <p:spPr bwMode="black">
          <a:xfrm>
            <a:off x="479425" y="0"/>
            <a:ext cx="10080625" cy="908050"/>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光伏阵列对农业日照需求的影响有多少？</a:t>
            </a:r>
            <a:endParaRPr lang="en-US" altLang="zh-CN" sz="4200" b="1">
              <a:solidFill>
                <a:schemeClr val="bg1"/>
              </a:solidFill>
              <a:ea typeface="黑体" pitchFamily="49" charset="-122"/>
            </a:endParaRPr>
          </a:p>
        </p:txBody>
      </p:sp>
      <p:sp>
        <p:nvSpPr>
          <p:cNvPr id="95237" name="TextBox 64"/>
          <p:cNvSpPr>
            <a:spLocks noChangeArrowheads="1"/>
          </p:cNvSpPr>
          <p:nvPr/>
        </p:nvSpPr>
        <p:spPr bwMode="auto">
          <a:xfrm>
            <a:off x="911225" y="1052513"/>
            <a:ext cx="8208963" cy="481012"/>
          </a:xfrm>
          <a:prstGeom prst="rect">
            <a:avLst/>
          </a:prstGeom>
          <a:noFill/>
          <a:ln w="9525">
            <a:noFill/>
            <a:miter lim="800000"/>
            <a:headEnd/>
            <a:tailEnd/>
          </a:ln>
        </p:spPr>
        <p:txBody>
          <a:bodyPr lIns="96762" tIns="48381" rIns="96762" bIns="48381">
            <a:spAutoFit/>
          </a:bodyPr>
          <a:lstStyle/>
          <a:p>
            <a:pPr>
              <a:lnSpc>
                <a:spcPct val="115000"/>
              </a:lnSpc>
            </a:pPr>
            <a:r>
              <a:rPr lang="zh-CN" altLang="en-US" sz="2200" b="1">
                <a:solidFill>
                  <a:srgbClr val="0070C0"/>
                </a:solidFill>
                <a:latin typeface="微软雅黑" pitchFamily="34" charset="-122"/>
                <a:ea typeface="微软雅黑" pitchFamily="34" charset="-122"/>
                <a:sym typeface="微软雅黑" pitchFamily="34" charset="-122"/>
              </a:rPr>
              <a:t>光伏阵列体系对农业生产到底有没有影响？影响有多大？</a:t>
            </a:r>
          </a:p>
        </p:txBody>
      </p:sp>
      <p:pic>
        <p:nvPicPr>
          <p:cNvPr id="95238" name="Picture 6"/>
          <p:cNvPicPr>
            <a:picLocks noChangeAspect="1" noChangeArrowheads="1"/>
          </p:cNvPicPr>
          <p:nvPr/>
        </p:nvPicPr>
        <p:blipFill>
          <a:blip r:embed="rId2"/>
          <a:srcRect l="9969" t="18707" r="9785" b="18294"/>
          <a:stretch>
            <a:fillRect/>
          </a:stretch>
        </p:blipFill>
        <p:spPr bwMode="auto">
          <a:xfrm>
            <a:off x="766763" y="1557338"/>
            <a:ext cx="10440987" cy="4824412"/>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矩形 11"/>
          <p:cNvSpPr>
            <a:spLocks noChangeArrowheads="1"/>
          </p:cNvSpPr>
          <p:nvPr/>
        </p:nvSpPr>
        <p:spPr bwMode="auto">
          <a:xfrm>
            <a:off x="3863975" y="5521325"/>
            <a:ext cx="8137525" cy="1374775"/>
          </a:xfrm>
          <a:prstGeom prst="rect">
            <a:avLst/>
          </a:prstGeom>
          <a:noFill/>
          <a:ln w="9525">
            <a:noFill/>
            <a:miter lim="800000"/>
            <a:headEnd/>
            <a:tailEnd/>
          </a:ln>
        </p:spPr>
        <p:txBody>
          <a:bodyPr anchor="ctr">
            <a:spAutoFit/>
          </a:bodyPr>
          <a:lstStyle/>
          <a:p>
            <a:pPr defTabSz="1087438">
              <a:lnSpc>
                <a:spcPct val="150000"/>
              </a:lnSpc>
            </a:pPr>
            <a:r>
              <a:rPr lang="en-US" altLang="zh-CN" sz="2800" b="1">
                <a:solidFill>
                  <a:srgbClr val="B5E9F4"/>
                </a:solidFill>
                <a:latin typeface="微软雅黑" pitchFamily="34" charset="-122"/>
                <a:ea typeface="微软雅黑" pitchFamily="34" charset="-122"/>
                <a:cs typeface="经典繁仿黑"/>
              </a:rPr>
              <a:t>— </a:t>
            </a:r>
            <a:r>
              <a:rPr lang="zh-CN" altLang="en-US" sz="2800" b="1">
                <a:solidFill>
                  <a:srgbClr val="B5E9F4"/>
                </a:solidFill>
                <a:latin typeface="微软雅黑" pitchFamily="34" charset="-122"/>
                <a:ea typeface="微软雅黑" pitchFamily="34" charset="-122"/>
                <a:cs typeface="经典繁仿黑"/>
              </a:rPr>
              <a:t>国利英核与隆基清洁能源公司共同携手开发建成</a:t>
            </a:r>
            <a:endParaRPr lang="en-US" altLang="zh-CN" sz="2800" b="1">
              <a:solidFill>
                <a:srgbClr val="B5E9F4"/>
              </a:solidFill>
              <a:latin typeface="微软雅黑" pitchFamily="34" charset="-122"/>
              <a:ea typeface="微软雅黑" pitchFamily="34" charset="-122"/>
              <a:cs typeface="经典繁仿黑"/>
            </a:endParaRPr>
          </a:p>
        </p:txBody>
      </p:sp>
      <p:pic>
        <p:nvPicPr>
          <p:cNvPr id="13" name="图片 12"/>
          <p:cNvPicPr>
            <a:picLocks noChangeAspect="1"/>
          </p:cNvPicPr>
          <p:nvPr/>
        </p:nvPicPr>
        <p:blipFill>
          <a:blip r:embed="rId3"/>
          <a:srcRect/>
          <a:stretch>
            <a:fillRect/>
          </a:stretch>
        </p:blipFill>
        <p:spPr bwMode="auto">
          <a:xfrm>
            <a:off x="952500" y="5000625"/>
            <a:ext cx="1824038" cy="1430338"/>
          </a:xfrm>
          <a:prstGeom prst="rect">
            <a:avLst/>
          </a:prstGeom>
          <a:noFill/>
          <a:ln w="9525">
            <a:noFill/>
            <a:miter lim="800000"/>
            <a:headEnd/>
            <a:tailEnd/>
          </a:ln>
        </p:spPr>
      </p:pic>
      <p:pic>
        <p:nvPicPr>
          <p:cNvPr id="67586" name="图片 9" descr="d:\My Documents\国利英核企业介绍\13光伏方阵远景.jpg"/>
          <p:cNvPicPr>
            <a:picLocks noChangeAspect="1" noChangeArrowheads="1"/>
          </p:cNvPicPr>
          <p:nvPr/>
        </p:nvPicPr>
        <p:blipFill>
          <a:blip r:embed="rId4"/>
          <a:srcRect/>
          <a:stretch>
            <a:fillRect/>
          </a:stretch>
        </p:blipFill>
        <p:spPr bwMode="auto">
          <a:xfrm>
            <a:off x="0" y="357188"/>
            <a:ext cx="12192000" cy="6500812"/>
          </a:xfrm>
          <a:prstGeom prst="rect">
            <a:avLst/>
          </a:prstGeom>
          <a:noFill/>
          <a:ln w="9525">
            <a:noFill/>
            <a:miter lim="800000"/>
            <a:headEnd/>
            <a:tailEnd/>
          </a:ln>
        </p:spPr>
      </p:pic>
      <p:sp>
        <p:nvSpPr>
          <p:cNvPr id="6758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758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7590" name="标题 2"/>
          <p:cNvSpPr txBox="1">
            <a:spLocks noChangeArrowheads="1"/>
          </p:cNvSpPr>
          <p:nvPr/>
        </p:nvSpPr>
        <p:spPr bwMode="black">
          <a:xfrm>
            <a:off x="15875" y="-34925"/>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-1</a:t>
            </a:r>
            <a:endParaRPr lang="zh-CN" altLang="en-US" sz="4200" b="1">
              <a:solidFill>
                <a:schemeClr val="bg1"/>
              </a:solidFill>
              <a:ea typeface="黑体" pitchFamily="49" charset="-122"/>
              <a:sym typeface="+mn-lt"/>
            </a:endParaRPr>
          </a:p>
        </p:txBody>
      </p:sp>
      <p:sp>
        <p:nvSpPr>
          <p:cNvPr id="67591" name="文本框 1"/>
          <p:cNvSpPr txBox="1">
            <a:spLocks noChangeArrowheads="1"/>
          </p:cNvSpPr>
          <p:nvPr/>
        </p:nvSpPr>
        <p:spPr bwMode="auto">
          <a:xfrm>
            <a:off x="1631950" y="1176338"/>
            <a:ext cx="9218613" cy="1139825"/>
          </a:xfrm>
          <a:prstGeom prst="rect">
            <a:avLst/>
          </a:prstGeom>
          <a:noFill/>
          <a:ln w="9525">
            <a:noFill/>
            <a:miter lim="800000"/>
            <a:headEnd/>
            <a:tailEnd/>
          </a:ln>
        </p:spPr>
        <p:txBody>
          <a:bodyPr>
            <a:spAutoFit/>
          </a:bodyPr>
          <a:lstStyle/>
          <a:p>
            <a:r>
              <a:rPr lang="zh-CN" altLang="en-US" sz="3200" b="1">
                <a:solidFill>
                  <a:schemeClr val="bg1"/>
                </a:solidFill>
                <a:latin typeface="微软雅黑" pitchFamily="34" charset="-122"/>
                <a:ea typeface="微软雅黑" pitchFamily="34" charset="-122"/>
                <a:cs typeface="经典繁仿黑"/>
              </a:rPr>
              <a:t>国内首个柔性支架</a:t>
            </a:r>
            <a:r>
              <a:rPr lang="en-US" altLang="zh-CN" sz="3200" b="1">
                <a:solidFill>
                  <a:schemeClr val="bg1"/>
                </a:solidFill>
                <a:latin typeface="微软雅黑" pitchFamily="34" charset="-122"/>
                <a:ea typeface="微软雅黑" pitchFamily="34" charset="-122"/>
                <a:cs typeface="经典繁仿黑"/>
              </a:rPr>
              <a:t>+</a:t>
            </a:r>
            <a:r>
              <a:rPr lang="zh-CN" altLang="en-US" sz="3200" b="1">
                <a:solidFill>
                  <a:schemeClr val="bg1"/>
                </a:solidFill>
                <a:latin typeface="微软雅黑" pitchFamily="34" charset="-122"/>
                <a:ea typeface="微软雅黑" pitchFamily="34" charset="-122"/>
                <a:cs typeface="经典繁仿黑"/>
              </a:rPr>
              <a:t>高效单晶光伏电站示范项目</a:t>
            </a:r>
          </a:p>
          <a:p>
            <a:endParaRPr lang="zh-CN" altLang="en-US" sz="3600">
              <a:solidFill>
                <a:schemeClr val="bg1"/>
              </a:solidFill>
              <a:ea typeface="微软雅黑" pitchFamily="34" charset="-122"/>
              <a:cs typeface="经典繁仿黑"/>
            </a:endParaRPr>
          </a:p>
        </p:txBody>
      </p:sp>
    </p:spTree>
  </p:cSld>
  <p:clrMapOvr>
    <a:masterClrMapping/>
  </p:clrMapOvr>
  <p:transition spd="slow" advClick="0" advTm="6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250"/>
                                        <p:tgtEl>
                                          <p:spTgt spid="13"/>
                                        </p:tgtEl>
                                      </p:cBhvr>
                                    </p:animEffect>
                                    <p:anim calcmode="lin" valueType="num">
                                      <p:cBhvr>
                                        <p:cTn id="8" dur="3250" fill="hold"/>
                                        <p:tgtEl>
                                          <p:spTgt spid="13"/>
                                        </p:tgtEl>
                                        <p:attrNameLst>
                                          <p:attrName>ppt_x</p:attrName>
                                        </p:attrNameLst>
                                      </p:cBhvr>
                                      <p:tavLst>
                                        <p:tav tm="0">
                                          <p:val>
                                            <p:strVal val="#ppt_x"/>
                                          </p:val>
                                        </p:tav>
                                        <p:tav tm="100000">
                                          <p:val>
                                            <p:strVal val="#ppt_x"/>
                                          </p:val>
                                        </p:tav>
                                      </p:tavLst>
                                    </p:anim>
                                    <p:anim calcmode="lin" valueType="num">
                                      <p:cBhvr>
                                        <p:cTn id="9" dur="3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d:\My Documents\国利英核企业介绍\5光伏方阵俯视图.JPG"/>
          <p:cNvPicPr/>
          <p:nvPr/>
        </p:nvPicPr>
        <p:blipFill>
          <a:blip r:embed="rId3"/>
          <a:srcRect/>
          <a:stretch>
            <a:fillRect/>
          </a:stretch>
        </p:blipFill>
        <p:spPr bwMode="auto">
          <a:xfrm>
            <a:off x="0" y="1700213"/>
            <a:ext cx="5951538" cy="4729162"/>
          </a:xfrm>
          <a:prstGeom prst="rect">
            <a:avLst/>
          </a:prstGeom>
          <a:ln>
            <a:noFill/>
          </a:ln>
          <a:effectLst>
            <a:outerShdw blurRad="292100" dist="139700" dir="2700000" algn="tl" rotWithShape="0">
              <a:srgbClr val="333333">
                <a:alpha val="65000"/>
              </a:srgbClr>
            </a:outerShdw>
          </a:effectLst>
        </p:spPr>
      </p:pic>
      <p:pic>
        <p:nvPicPr>
          <p:cNvPr id="35" name="内容占位符 3" descr="d:\My Documents\国利英核企业介绍\9池边绿地安装.jpg"/>
          <p:cNvPicPr>
            <a:picLocks/>
          </p:cNvPicPr>
          <p:nvPr/>
        </p:nvPicPr>
        <p:blipFill>
          <a:blip r:embed="rId4"/>
          <a:srcRect/>
          <a:stretch>
            <a:fillRect/>
          </a:stretch>
        </p:blipFill>
        <p:spPr bwMode="auto">
          <a:xfrm>
            <a:off x="6143625" y="1773238"/>
            <a:ext cx="6048375" cy="4608512"/>
          </a:xfrm>
          <a:prstGeom prst="rect">
            <a:avLst/>
          </a:prstGeom>
          <a:ln>
            <a:noFill/>
          </a:ln>
          <a:effectLst>
            <a:outerShdw blurRad="292100" dist="139700" dir="2700000" algn="tl" rotWithShape="0">
              <a:srgbClr val="333333">
                <a:alpha val="65000"/>
              </a:srgbClr>
            </a:outerShdw>
          </a:effectLst>
        </p:spPr>
      </p:pic>
      <p:sp>
        <p:nvSpPr>
          <p:cNvPr id="6963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9636"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69637" name="标题 2"/>
          <p:cNvSpPr txBox="1">
            <a:spLocks noChangeArrowheads="1"/>
          </p:cNvSpPr>
          <p:nvPr/>
        </p:nvSpPr>
        <p:spPr bwMode="black">
          <a:xfrm>
            <a:off x="0" y="0"/>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-1</a:t>
            </a:r>
            <a:endParaRPr lang="zh-CN" altLang="en-US" sz="4200" b="1">
              <a:solidFill>
                <a:schemeClr val="bg1"/>
              </a:solidFill>
              <a:ea typeface="黑体" pitchFamily="49" charset="-122"/>
              <a:sym typeface="+mn-lt"/>
            </a:endParaRPr>
          </a:p>
        </p:txBody>
      </p:sp>
      <p:sp>
        <p:nvSpPr>
          <p:cNvPr id="69638" name="内容占位符 7"/>
          <p:cNvSpPr>
            <a:spLocks noChangeArrowheads="1"/>
          </p:cNvSpPr>
          <p:nvPr/>
        </p:nvSpPr>
        <p:spPr bwMode="auto">
          <a:xfrm>
            <a:off x="-31750" y="844550"/>
            <a:ext cx="12223750" cy="928688"/>
          </a:xfrm>
          <a:prstGeom prst="rect">
            <a:avLst/>
          </a:prstGeom>
          <a:solidFill>
            <a:schemeClr val="accent1"/>
          </a:solidFill>
          <a:ln w="9525">
            <a:noFill/>
            <a:miter lim="800000"/>
            <a:headEnd/>
            <a:tailEnd/>
          </a:ln>
        </p:spPr>
        <p:txBody>
          <a:bodyPr lIns="91433" tIns="45716" rIns="91433" bIns="45716"/>
          <a:lstStyle/>
          <a:p>
            <a:pPr marL="400050" indent="-400050" defTabSz="0" eaLnBrk="0" hangingPunct="0">
              <a:lnSpc>
                <a:spcPct val="150000"/>
              </a:lnSpc>
              <a:spcAft>
                <a:spcPct val="20000"/>
              </a:spcAft>
              <a:buClr>
                <a:srgbClr val="DA251B"/>
              </a:buClr>
              <a:buFont typeface="Wingdings 2" pitchFamily="18" charset="2"/>
              <a:buNone/>
            </a:pPr>
            <a:r>
              <a:rPr lang="zh-CN" altLang="en-US" sz="2400" b="1">
                <a:solidFill>
                  <a:schemeClr val="bg1"/>
                </a:solidFill>
                <a:latin typeface="微软雅黑" pitchFamily="34" charset="-122"/>
                <a:ea typeface="微软雅黑" pitchFamily="34" charset="-122"/>
              </a:rPr>
              <a:t> 农业光伏电站对鱼塘、灌木果树、农业种植没有遮挡死，有利于土地种植利用。</a:t>
            </a:r>
          </a:p>
          <a:p>
            <a:pPr marL="400050" indent="-400050" defTabSz="0" eaLnBrk="0" hangingPunct="0">
              <a:lnSpc>
                <a:spcPct val="150000"/>
              </a:lnSpc>
              <a:spcAft>
                <a:spcPct val="20000"/>
              </a:spcAft>
              <a:buClr>
                <a:srgbClr val="DA251B"/>
              </a:buClr>
              <a:buFont typeface="Wingdings 2" pitchFamily="18" charset="2"/>
              <a:buNone/>
            </a:pPr>
            <a:r>
              <a:rPr lang="zh-CN" altLang="en-US" sz="2400" b="1">
                <a:solidFill>
                  <a:schemeClr val="bg1"/>
                </a:solidFill>
                <a:latin typeface="华文黑体"/>
                <a:ea typeface="华文黑体"/>
                <a:cs typeface="华文黑体"/>
              </a:rPr>
              <a:t>   </a:t>
            </a: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7"/>
          <p:cNvPicPr>
            <a:picLocks noChangeAspect="1" noChangeArrowheads="1"/>
          </p:cNvPicPr>
          <p:nvPr/>
        </p:nvPicPr>
        <p:blipFill>
          <a:blip r:embed="rId2"/>
          <a:srcRect/>
          <a:stretch>
            <a:fillRect/>
          </a:stretch>
        </p:blipFill>
        <p:spPr bwMode="auto">
          <a:xfrm>
            <a:off x="-17463" y="1773238"/>
            <a:ext cx="5959476" cy="4724400"/>
          </a:xfrm>
          <a:prstGeom prst="rect">
            <a:avLst/>
          </a:prstGeom>
          <a:noFill/>
          <a:ln w="9525">
            <a:noFill/>
            <a:miter lim="800000"/>
            <a:headEnd/>
            <a:tailEnd/>
          </a:ln>
        </p:spPr>
      </p:pic>
      <p:pic>
        <p:nvPicPr>
          <p:cNvPr id="71682" name="Picture 2"/>
          <p:cNvPicPr>
            <a:picLocks noChangeAspect="1" noChangeArrowheads="1"/>
          </p:cNvPicPr>
          <p:nvPr/>
        </p:nvPicPr>
        <p:blipFill>
          <a:blip r:embed="rId3"/>
          <a:srcRect l="9969" t="5902" r="9798" b="14366"/>
          <a:stretch>
            <a:fillRect/>
          </a:stretch>
        </p:blipFill>
        <p:spPr bwMode="auto">
          <a:xfrm>
            <a:off x="5942013" y="1701800"/>
            <a:ext cx="6249987" cy="4795838"/>
          </a:xfrm>
          <a:prstGeom prst="rect">
            <a:avLst/>
          </a:prstGeom>
          <a:noFill/>
          <a:ln w="9525">
            <a:noFill/>
            <a:miter lim="800000"/>
            <a:headEnd/>
            <a:tailEnd/>
          </a:ln>
        </p:spPr>
      </p:pic>
      <p:sp>
        <p:nvSpPr>
          <p:cNvPr id="71683" name="内容占位符 7"/>
          <p:cNvSpPr>
            <a:spLocks noChangeArrowheads="1"/>
          </p:cNvSpPr>
          <p:nvPr/>
        </p:nvSpPr>
        <p:spPr bwMode="auto">
          <a:xfrm>
            <a:off x="-31750" y="844550"/>
            <a:ext cx="12223750" cy="928688"/>
          </a:xfrm>
          <a:prstGeom prst="rect">
            <a:avLst/>
          </a:prstGeom>
          <a:solidFill>
            <a:schemeClr val="accent1"/>
          </a:solidFill>
          <a:ln w="9525">
            <a:noFill/>
            <a:miter lim="800000"/>
            <a:headEnd/>
            <a:tailEnd/>
          </a:ln>
        </p:spPr>
        <p:txBody>
          <a:bodyPr lIns="91433" tIns="45716" rIns="91433" bIns="45716"/>
          <a:lstStyle/>
          <a:p>
            <a:pPr marL="400050" indent="-400050" defTabSz="0" eaLnBrk="0" hangingPunct="0">
              <a:lnSpc>
                <a:spcPct val="150000"/>
              </a:lnSpc>
              <a:spcAft>
                <a:spcPct val="20000"/>
              </a:spcAft>
              <a:buClr>
                <a:srgbClr val="DA251B"/>
              </a:buClr>
              <a:buFont typeface="Wingdings 2" pitchFamily="18" charset="2"/>
              <a:buNone/>
            </a:pPr>
            <a:r>
              <a:rPr lang="zh-CN" altLang="en-US" sz="2800" b="1">
                <a:solidFill>
                  <a:schemeClr val="bg1"/>
                </a:solidFill>
                <a:latin typeface="微软雅黑" pitchFamily="34" charset="-122"/>
                <a:ea typeface="微软雅黑" pitchFamily="34" charset="-122"/>
              </a:rPr>
              <a:t>高支架建设 </a:t>
            </a:r>
            <a:r>
              <a:rPr lang="en-US" altLang="zh-CN" sz="2800" b="1">
                <a:solidFill>
                  <a:schemeClr val="bg1"/>
                </a:solidFill>
                <a:latin typeface="微软雅黑" pitchFamily="34" charset="-122"/>
                <a:ea typeface="微软雅黑" pitchFamily="34" charset="-122"/>
              </a:rPr>
              <a:t>— </a:t>
            </a:r>
            <a:r>
              <a:rPr lang="zh-CN" altLang="en-US" sz="2800" b="1">
                <a:solidFill>
                  <a:schemeClr val="bg1"/>
                </a:solidFill>
                <a:latin typeface="微软雅黑" pitchFamily="34" charset="-122"/>
                <a:ea typeface="微软雅黑" pitchFamily="34" charset="-122"/>
              </a:rPr>
              <a:t>对场地没有遮挡死，有利于土地种植利用。</a:t>
            </a:r>
          </a:p>
          <a:p>
            <a:pPr marL="400050" indent="-400050" defTabSz="0" eaLnBrk="0" hangingPunct="0">
              <a:lnSpc>
                <a:spcPct val="150000"/>
              </a:lnSpc>
              <a:spcAft>
                <a:spcPct val="20000"/>
              </a:spcAft>
              <a:buClr>
                <a:srgbClr val="DA251B"/>
              </a:buClr>
              <a:buFont typeface="Wingdings 2" pitchFamily="18" charset="2"/>
              <a:buNone/>
            </a:pPr>
            <a:r>
              <a:rPr lang="zh-CN" altLang="en-US" sz="2800" b="1">
                <a:solidFill>
                  <a:schemeClr val="bg1"/>
                </a:solidFill>
                <a:latin typeface="华文黑体"/>
                <a:ea typeface="华文黑体"/>
                <a:cs typeface="华文黑体"/>
              </a:rPr>
              <a:t>   </a:t>
            </a:r>
          </a:p>
        </p:txBody>
      </p:sp>
      <p:sp>
        <p:nvSpPr>
          <p:cNvPr id="71684"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7168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1686" name="标题 2"/>
          <p:cNvSpPr txBox="1">
            <a:spLocks noChangeArrowheads="1"/>
          </p:cNvSpPr>
          <p:nvPr/>
        </p:nvSpPr>
        <p:spPr bwMode="black">
          <a:xfrm>
            <a:off x="166688" y="-76200"/>
            <a:ext cx="8953500" cy="1141413"/>
          </a:xfrm>
          <a:prstGeom prst="rect">
            <a:avLst/>
          </a:prstGeom>
          <a:noFill/>
          <a:ln w="9525" algn="ctr">
            <a:noFill/>
            <a:miter lim="800000"/>
            <a:headEnd/>
            <a:tailEnd/>
          </a:ln>
        </p:spPr>
        <p:txBody>
          <a:bodyPr anchor="ctr"/>
          <a:lstStyle/>
          <a:p>
            <a:pPr eaLnBrk="0" hangingPunct="0">
              <a:lnSpc>
                <a:spcPct val="90000"/>
              </a:lnSpc>
            </a:pPr>
            <a:r>
              <a:rPr lang="en-US" altLang="zh-CN" sz="4200" b="1">
                <a:solidFill>
                  <a:schemeClr val="bg1"/>
                </a:solidFill>
                <a:ea typeface="黑体" pitchFamily="49" charset="-122"/>
                <a:sym typeface="+mn-lt"/>
              </a:rPr>
              <a:t>5.4</a:t>
            </a:r>
            <a:r>
              <a:rPr lang="zh-CN" altLang="en-US" sz="4200" b="1">
                <a:solidFill>
                  <a:schemeClr val="bg1"/>
                </a:solidFill>
                <a:ea typeface="黑体" pitchFamily="49" charset="-122"/>
                <a:sym typeface="+mn-lt"/>
              </a:rPr>
              <a:t>简易高支架种植</a:t>
            </a:r>
            <a:endParaRPr lang="en-US" altLang="zh-CN" sz="4200" b="1">
              <a:solidFill>
                <a:schemeClr val="bg1"/>
              </a:solidFill>
              <a:ea typeface="黑体" pitchFamily="49" charset="-122"/>
              <a:sym typeface="+mn-lt"/>
            </a:endParaRPr>
          </a:p>
        </p:txBody>
      </p:sp>
      <p:sp>
        <p:nvSpPr>
          <p:cNvPr id="71687"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168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1689" name="标题 2"/>
          <p:cNvSpPr txBox="1">
            <a:spLocks noChangeArrowheads="1"/>
          </p:cNvSpPr>
          <p:nvPr/>
        </p:nvSpPr>
        <p:spPr bwMode="black">
          <a:xfrm>
            <a:off x="84138" y="-117475"/>
            <a:ext cx="976788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-2</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171" name="标题 2"/>
          <p:cNvSpPr>
            <a:spLocks noGrp="1" noChangeArrowheads="1"/>
          </p:cNvSpPr>
          <p:nvPr>
            <p:ph type="title"/>
          </p:nvPr>
        </p:nvSpPr>
        <p:spPr>
          <a:xfrm>
            <a:off x="963613" y="4406900"/>
            <a:ext cx="10363200" cy="1362075"/>
          </a:xfrm>
        </p:spPr>
        <p:txBody>
          <a:bodyPr/>
          <a:lstStyle/>
          <a:p>
            <a:pPr>
              <a:defRPr/>
            </a:pPr>
            <a:r>
              <a:rPr lang="zh-CN" altLang="en-US" sz="4200" smtClean="0">
                <a:solidFill>
                  <a:schemeClr val="bg1"/>
                </a:solidFill>
              </a:rPr>
              <a:t>目  录</a:t>
            </a:r>
          </a:p>
        </p:txBody>
      </p:sp>
      <p:sp>
        <p:nvSpPr>
          <p:cNvPr id="43011"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0000"/>
              </a:solidFill>
              <a:sym typeface="Calibri" pitchFamily="34" charset="0"/>
            </a:endParaRPr>
          </a:p>
        </p:txBody>
      </p:sp>
      <p:sp>
        <p:nvSpPr>
          <p:cNvPr id="9222" name="AutoShape 9"/>
          <p:cNvSpPr>
            <a:spLocks noChangeArrowheads="1"/>
          </p:cNvSpPr>
          <p:nvPr/>
        </p:nvSpPr>
        <p:spPr bwMode="auto">
          <a:xfrm>
            <a:off x="4826000" y="2946400"/>
            <a:ext cx="3071813" cy="1574800"/>
          </a:xfrm>
          <a:prstGeom prst="hexagon">
            <a:avLst>
              <a:gd name="adj" fmla="val 27001"/>
              <a:gd name="vf" fmla="val 115470"/>
            </a:avLst>
          </a:prstGeom>
          <a:ln>
            <a:headEnd/>
            <a:tailEnd/>
          </a:ln>
        </p:spPr>
        <p:style>
          <a:lnRef idx="2">
            <a:schemeClr val="accent2"/>
          </a:lnRef>
          <a:fillRef idx="1">
            <a:schemeClr val="lt1"/>
          </a:fillRef>
          <a:effectRef idx="0">
            <a:schemeClr val="accent2"/>
          </a:effectRef>
          <a:fontRef idx="minor">
            <a:schemeClr val="dk1"/>
          </a:fontRef>
        </p:style>
        <p:txBody>
          <a:bodyPr wrap="none" lIns="76190" tIns="0" rIns="0" bIns="0" anchor="ctr"/>
          <a:lstStyle/>
          <a:p>
            <a:pPr>
              <a:defRPr/>
            </a:pPr>
            <a:endParaRPr lang="zh-CN" altLang="zh-CN">
              <a:solidFill>
                <a:srgbClr val="000000"/>
              </a:solidFill>
              <a:sym typeface="Arial" charset="0"/>
            </a:endParaRPr>
          </a:p>
        </p:txBody>
      </p:sp>
      <p:grpSp>
        <p:nvGrpSpPr>
          <p:cNvPr id="2" name="组合 4"/>
          <p:cNvGrpSpPr>
            <a:grpSpLocks/>
          </p:cNvGrpSpPr>
          <p:nvPr/>
        </p:nvGrpSpPr>
        <p:grpSpPr bwMode="auto">
          <a:xfrm>
            <a:off x="4826000" y="1219200"/>
            <a:ext cx="3071813" cy="1573213"/>
            <a:chOff x="0" y="0"/>
            <a:chExt cx="2904640" cy="1486356"/>
          </a:xfrm>
        </p:grpSpPr>
        <p:sp>
          <p:nvSpPr>
            <p:cNvPr id="9242" name="AutoShape 7"/>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3" name="Text Box 11"/>
            <p:cNvSpPr>
              <a:spLocks noChangeArrowheads="1"/>
            </p:cNvSpPr>
            <p:nvPr/>
          </p:nvSpPr>
          <p:spPr bwMode="auto">
            <a:xfrm flipH="1">
              <a:off x="190709" y="528688"/>
              <a:ext cx="2523223" cy="436365"/>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议题背景</a:t>
              </a:r>
            </a:p>
          </p:txBody>
        </p:sp>
      </p:grpSp>
      <p:grpSp>
        <p:nvGrpSpPr>
          <p:cNvPr id="3" name="组合 7167"/>
          <p:cNvGrpSpPr>
            <a:grpSpLocks/>
          </p:cNvGrpSpPr>
          <p:nvPr/>
        </p:nvGrpSpPr>
        <p:grpSpPr bwMode="auto">
          <a:xfrm>
            <a:off x="2057400" y="3811588"/>
            <a:ext cx="3073400" cy="1574800"/>
            <a:chOff x="0" y="0"/>
            <a:chExt cx="2904640" cy="1486356"/>
          </a:xfrm>
        </p:grpSpPr>
        <p:sp>
          <p:nvSpPr>
            <p:cNvPr id="9240" name="AutoShape 6"/>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1" name="Text Box 13"/>
            <p:cNvSpPr>
              <a:spLocks noChangeArrowheads="1"/>
            </p:cNvSpPr>
            <p:nvPr/>
          </p:nvSpPr>
          <p:spPr bwMode="auto">
            <a:xfrm flipH="1">
              <a:off x="283618" y="521619"/>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联系我们</a:t>
              </a:r>
            </a:p>
          </p:txBody>
        </p:sp>
      </p:grpSp>
      <p:grpSp>
        <p:nvGrpSpPr>
          <p:cNvPr id="4" name="组合 7168"/>
          <p:cNvGrpSpPr>
            <a:grpSpLocks/>
          </p:cNvGrpSpPr>
          <p:nvPr/>
        </p:nvGrpSpPr>
        <p:grpSpPr bwMode="auto">
          <a:xfrm>
            <a:off x="2057400" y="2092325"/>
            <a:ext cx="3073400" cy="1573213"/>
            <a:chOff x="0" y="0"/>
            <a:chExt cx="2904640" cy="1486356"/>
          </a:xfrm>
        </p:grpSpPr>
        <p:sp>
          <p:nvSpPr>
            <p:cNvPr id="9238" name="AutoShape 5"/>
            <p:cNvSpPr>
              <a:spLocks noChangeArrowheads="1"/>
            </p:cNvSpPr>
            <p:nvPr/>
          </p:nvSpPr>
          <p:spPr bwMode="auto">
            <a:xfrm>
              <a:off x="0" y="0"/>
              <a:ext cx="2904640" cy="1486356"/>
            </a:xfrm>
            <a:prstGeom prst="hexagon">
              <a:avLst>
                <a:gd name="adj" fmla="val 27042"/>
                <a:gd name="vf" fmla="val 115470"/>
              </a:avLst>
            </a:prstGeom>
            <a:ln>
              <a:headEnd/>
              <a:tailEnd/>
            </a:ln>
          </p:spPr>
          <p:style>
            <a:lnRef idx="0">
              <a:schemeClr val="accent2"/>
            </a:lnRef>
            <a:fillRef idx="3">
              <a:schemeClr val="accent2"/>
            </a:fillRef>
            <a:effectRef idx="3">
              <a:schemeClr val="accent2"/>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9" name="Text Box 14"/>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公司简介</a:t>
              </a:r>
            </a:p>
          </p:txBody>
        </p:sp>
      </p:grpSp>
      <p:grpSp>
        <p:nvGrpSpPr>
          <p:cNvPr id="5" name="组合 5"/>
          <p:cNvGrpSpPr>
            <a:grpSpLocks/>
          </p:cNvGrpSpPr>
          <p:nvPr/>
        </p:nvGrpSpPr>
        <p:grpSpPr bwMode="auto">
          <a:xfrm>
            <a:off x="7594600" y="2092325"/>
            <a:ext cx="3071813" cy="1573213"/>
            <a:chOff x="0" y="0"/>
            <a:chExt cx="2904640" cy="1486356"/>
          </a:xfrm>
        </p:grpSpPr>
        <p:sp>
          <p:nvSpPr>
            <p:cNvPr id="9236" name="AutoShape 3"/>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7" name="Text Box 15"/>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农业光伏</a:t>
              </a:r>
            </a:p>
          </p:txBody>
        </p:sp>
      </p:grpSp>
      <p:grpSp>
        <p:nvGrpSpPr>
          <p:cNvPr id="6" name="组合 6"/>
          <p:cNvGrpSpPr>
            <a:grpSpLocks/>
          </p:cNvGrpSpPr>
          <p:nvPr/>
        </p:nvGrpSpPr>
        <p:grpSpPr bwMode="auto">
          <a:xfrm>
            <a:off x="7594600" y="3811588"/>
            <a:ext cx="3071813" cy="1574800"/>
            <a:chOff x="0" y="0"/>
            <a:chExt cx="2904640" cy="1486356"/>
          </a:xfrm>
        </p:grpSpPr>
        <p:sp>
          <p:nvSpPr>
            <p:cNvPr id="9234" name="AutoShape 4"/>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5" name="Text Box 15"/>
            <p:cNvSpPr>
              <a:spLocks noChangeArrowheads="1"/>
            </p:cNvSpPr>
            <p:nvPr/>
          </p:nvSpPr>
          <p:spPr bwMode="auto">
            <a:xfrm flipH="1">
              <a:off x="165393" y="430900"/>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产业前景</a:t>
              </a:r>
            </a:p>
          </p:txBody>
        </p:sp>
      </p:grpSp>
      <p:grpSp>
        <p:nvGrpSpPr>
          <p:cNvPr id="7" name="组合 8"/>
          <p:cNvGrpSpPr>
            <a:grpSpLocks/>
          </p:cNvGrpSpPr>
          <p:nvPr/>
        </p:nvGrpSpPr>
        <p:grpSpPr bwMode="auto">
          <a:xfrm>
            <a:off x="4826000" y="4675188"/>
            <a:ext cx="3071813" cy="1574800"/>
            <a:chOff x="0" y="0"/>
            <a:chExt cx="2904640" cy="1486356"/>
          </a:xfrm>
        </p:grpSpPr>
        <p:sp>
          <p:nvSpPr>
            <p:cNvPr id="9232" name="AutoShape 8"/>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3" name="Text Box 15"/>
            <p:cNvSpPr>
              <a:spLocks noChangeArrowheads="1"/>
            </p:cNvSpPr>
            <p:nvPr/>
          </p:nvSpPr>
          <p:spPr bwMode="auto">
            <a:xfrm flipH="1">
              <a:off x="189237" y="551414"/>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解决方案</a:t>
              </a:r>
            </a:p>
          </p:txBody>
        </p:sp>
      </p:grpSp>
      <p:pic>
        <p:nvPicPr>
          <p:cNvPr id="28" name="Picture 2" descr="E:\公司宣传\布展资料\前封面\LOGO.png"/>
          <p:cNvPicPr>
            <a:picLocks noChangeAspect="1" noChangeArrowheads="1"/>
          </p:cNvPicPr>
          <p:nvPr/>
        </p:nvPicPr>
        <p:blipFill>
          <a:blip r:embed="rId2"/>
          <a:srcRect/>
          <a:stretch>
            <a:fillRect/>
          </a:stretch>
        </p:blipFill>
        <p:spPr bwMode="auto">
          <a:xfrm>
            <a:off x="5310188" y="3571875"/>
            <a:ext cx="2166937" cy="322263"/>
          </a:xfrm>
          <a:prstGeom prst="rect">
            <a:avLst/>
          </a:prstGeom>
          <a:noFill/>
          <a:ln w="9525">
            <a:noFill/>
            <a:miter lim="800000"/>
            <a:headEnd/>
            <a:tailEnd/>
          </a:ln>
        </p:spPr>
      </p:pic>
      <p:sp>
        <p:nvSpPr>
          <p:cNvPr id="29"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a:solidFill>
                  <a:schemeClr val="bg1"/>
                </a:solidFill>
                <a:latin typeface="+mj-lt"/>
                <a:ea typeface="+mj-ea"/>
                <a:cs typeface="+mj-cs"/>
              </a:rPr>
              <a:t>目  录</a:t>
            </a:r>
            <a:endParaRPr lang="zh-CN" altLang="en-US" sz="4200" b="1" kern="0" dirty="0">
              <a:solidFill>
                <a:schemeClr val="bg1"/>
              </a:solidFill>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1+#ppt_w/2"/>
                                          </p:val>
                                        </p:tav>
                                        <p:tav tm="100000">
                                          <p:val>
                                            <p:strVal val="#ppt_x"/>
                                          </p:val>
                                        </p:tav>
                                      </p:tavLst>
                                    </p:anim>
                                    <p:anim calcmode="lin" valueType="num">
                                      <p:cBhvr>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1+#ppt_w/2"/>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0-#ppt_w/2"/>
                                          </p:val>
                                        </p:tav>
                                        <p:tav tm="100000">
                                          <p:val>
                                            <p:strVal val="#ppt_x"/>
                                          </p:val>
                                        </p:tav>
                                      </p:tavLst>
                                    </p:anim>
                                    <p:anim calcmode="lin" valueType="num">
                                      <p:cBhvr>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0-#ppt_w/2"/>
                                          </p:val>
                                        </p:tav>
                                        <p:tav tm="100000">
                                          <p:val>
                                            <p:strVal val="#ppt_x"/>
                                          </p:val>
                                        </p:tav>
                                      </p:tavLst>
                                    </p:anim>
                                    <p:anim calcmode="lin" valueType="num">
                                      <p:cBhvr>
                                        <p:cTn id="28" dur="500" fill="hold"/>
                                        <p:tgtEl>
                                          <p:spTgt spid="4"/>
                                        </p:tgtEl>
                                        <p:attrNameLst>
                                          <p:attrName>ppt_y</p:attrName>
                                        </p:attrNameLst>
                                      </p:cBhvr>
                                      <p:tavLst>
                                        <p:tav tm="0">
                                          <p:val>
                                            <p:strVal val="0-#ppt_h/2"/>
                                          </p:val>
                                        </p:tav>
                                        <p:tav tm="100000">
                                          <p:val>
                                            <p:strVal val="#ppt_y"/>
                                          </p:val>
                                        </p:tav>
                                      </p:tavLst>
                                    </p:anim>
                                  </p:childTnLst>
                                </p:cTn>
                              </p:par>
                              <p:par>
                                <p:cTn id="29" presetID="25"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C:\Users\Administrator\AppData\Roaming\Tencent\Users\287841125\QQ\WinTemp\RichOle\5B2V564O$~W9M~AYOROA]HN.jpg"/>
          <p:cNvPicPr>
            <a:picLocks noChangeAspect="1" noChangeArrowheads="1"/>
          </p:cNvPicPr>
          <p:nvPr/>
        </p:nvPicPr>
        <p:blipFill>
          <a:blip r:embed="rId2"/>
          <a:srcRect/>
          <a:stretch>
            <a:fillRect/>
          </a:stretch>
        </p:blipFill>
        <p:spPr bwMode="auto">
          <a:xfrm>
            <a:off x="-12700" y="1741488"/>
            <a:ext cx="11869738" cy="4954587"/>
          </a:xfrm>
          <a:prstGeom prst="rect">
            <a:avLst/>
          </a:prstGeom>
          <a:noFill/>
          <a:ln w="9525">
            <a:noFill/>
            <a:miter lim="800000"/>
            <a:headEnd/>
            <a:tailEnd/>
          </a:ln>
        </p:spPr>
      </p:pic>
      <p:sp>
        <p:nvSpPr>
          <p:cNvPr id="72706" name="矩形 42"/>
          <p:cNvSpPr>
            <a:spLocks noChangeArrowheads="1"/>
          </p:cNvSpPr>
          <p:nvPr/>
        </p:nvSpPr>
        <p:spPr bwMode="auto">
          <a:xfrm>
            <a:off x="0" y="908050"/>
            <a:ext cx="12192000" cy="1008063"/>
          </a:xfrm>
          <a:prstGeom prst="rect">
            <a:avLst/>
          </a:prstGeom>
          <a:solidFill>
            <a:srgbClr val="3CA6C6"/>
          </a:solidFill>
          <a:ln w="12700" algn="ctr">
            <a:noFill/>
            <a:miter lim="800000"/>
            <a:headEnd/>
            <a:tailEnd/>
          </a:ln>
        </p:spPr>
        <p:txBody>
          <a:bodyPr lIns="145143" tIns="72571" rIns="145143" bIns="72571" anchor="ctr"/>
          <a:lstStyle/>
          <a:p>
            <a:pPr algn="ctr" defTabSz="1089025"/>
            <a:endParaRPr lang="zh-CN" altLang="en-US" sz="1100">
              <a:solidFill>
                <a:srgbClr val="FFFFFF"/>
              </a:solidFill>
              <a:ea typeface="微软雅黑" pitchFamily="34" charset="-122"/>
              <a:sym typeface="+mn-lt"/>
            </a:endParaRPr>
          </a:p>
        </p:txBody>
      </p:sp>
      <p:sp>
        <p:nvSpPr>
          <p:cNvPr id="72707" name="文本框 43"/>
          <p:cNvSpPr txBox="1">
            <a:spLocks noChangeArrowheads="1"/>
          </p:cNvSpPr>
          <p:nvPr/>
        </p:nvSpPr>
        <p:spPr bwMode="auto">
          <a:xfrm>
            <a:off x="-1001713" y="1031875"/>
            <a:ext cx="12785726" cy="573088"/>
          </a:xfrm>
          <a:prstGeom prst="rect">
            <a:avLst/>
          </a:prstGeom>
          <a:noFill/>
          <a:ln w="9525">
            <a:noFill/>
            <a:miter lim="800000"/>
            <a:headEnd/>
            <a:tailEnd/>
          </a:ln>
        </p:spPr>
        <p:txBody>
          <a:bodyPr lIns="145143" tIns="72571" rIns="145143" bIns="72571">
            <a:spAutoFit/>
          </a:bodyPr>
          <a:lstStyle/>
          <a:p>
            <a:pPr marL="1655763" lvl="3" indent="-454025" defTabSz="1089025"/>
            <a:r>
              <a:rPr lang="zh-CN" altLang="en-US" sz="2800" b="1">
                <a:solidFill>
                  <a:schemeClr val="bg1"/>
                </a:solidFill>
                <a:latin typeface="微软雅黑" pitchFamily="34" charset="-122"/>
                <a:ea typeface="微软雅黑" pitchFamily="34" charset="-122"/>
                <a:sym typeface="+mn-lt"/>
              </a:rPr>
              <a:t>农业优先的系统设计对耕作的影响极低 </a:t>
            </a:r>
            <a:r>
              <a:rPr lang="en-US" altLang="zh-CN" sz="2800" b="1">
                <a:solidFill>
                  <a:schemeClr val="bg1"/>
                </a:solidFill>
                <a:latin typeface="微软雅黑" pitchFamily="34" charset="-122"/>
                <a:ea typeface="微软雅黑" pitchFamily="34" charset="-122"/>
                <a:sym typeface="+mn-lt"/>
              </a:rPr>
              <a:t>— </a:t>
            </a:r>
            <a:r>
              <a:rPr lang="zh-CN" altLang="en-US" sz="2800" b="1">
                <a:solidFill>
                  <a:schemeClr val="bg1"/>
                </a:solidFill>
                <a:latin typeface="微软雅黑" pitchFamily="34" charset="-122"/>
                <a:ea typeface="微软雅黑" pitchFamily="34" charset="-122"/>
                <a:sym typeface="+mn-lt"/>
              </a:rPr>
              <a:t>受光均匀，确保作物收成</a:t>
            </a:r>
            <a:endParaRPr lang="en-US" altLang="zh-CN" sz="2800" b="1">
              <a:solidFill>
                <a:schemeClr val="bg1"/>
              </a:solidFill>
              <a:latin typeface="微软雅黑" pitchFamily="34" charset="-122"/>
              <a:ea typeface="微软雅黑" pitchFamily="34" charset="-122"/>
              <a:sym typeface="+mn-lt"/>
            </a:endParaRPr>
          </a:p>
        </p:txBody>
      </p:sp>
      <p:sp>
        <p:nvSpPr>
          <p:cNvPr id="72708" name="矩形 7"/>
          <p:cNvSpPr>
            <a:spLocks noChangeArrowheads="1"/>
          </p:cNvSpPr>
          <p:nvPr/>
        </p:nvSpPr>
        <p:spPr bwMode="auto">
          <a:xfrm>
            <a:off x="287338" y="2051050"/>
            <a:ext cx="8621712" cy="1211263"/>
          </a:xfrm>
          <a:prstGeom prst="rect">
            <a:avLst/>
          </a:prstGeom>
          <a:noFill/>
          <a:ln w="9525">
            <a:noFill/>
            <a:miter lim="800000"/>
            <a:headEnd/>
            <a:tailEnd/>
          </a:ln>
        </p:spPr>
        <p:txBody>
          <a:bodyPr lIns="145143" tIns="72571" rIns="145143" bIns="72571">
            <a:spAutoFit/>
          </a:bodyPr>
          <a:lstStyle/>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p:txBody>
      </p:sp>
      <p:sp>
        <p:nvSpPr>
          <p:cNvPr id="72709" name="TextBox 10"/>
          <p:cNvSpPr txBox="1">
            <a:spLocks noChangeArrowheads="1"/>
          </p:cNvSpPr>
          <p:nvPr/>
        </p:nvSpPr>
        <p:spPr bwMode="auto">
          <a:xfrm>
            <a:off x="0" y="2071688"/>
            <a:ext cx="10947400" cy="592137"/>
          </a:xfrm>
          <a:prstGeom prst="rect">
            <a:avLst/>
          </a:prstGeom>
          <a:noFill/>
          <a:ln w="9525">
            <a:noFill/>
            <a:miter lim="800000"/>
            <a:headEnd/>
            <a:tailEnd/>
          </a:ln>
        </p:spPr>
        <p:txBody>
          <a:bodyPr lIns="145143" tIns="72571" rIns="145143" bIns="72571">
            <a:spAutoFit/>
          </a:bodyPr>
          <a:lstStyle/>
          <a:p>
            <a:pPr marL="415925" defTabSz="1089025"/>
            <a:endParaRPr lang="zh-CN" altLang="en-US" sz="2900" b="1">
              <a:ea typeface="微软雅黑" pitchFamily="34" charset="-122"/>
            </a:endParaRPr>
          </a:p>
        </p:txBody>
      </p:sp>
      <p:sp>
        <p:nvSpPr>
          <p:cNvPr id="72710"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2711"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2712" name="标题 2"/>
          <p:cNvSpPr txBox="1">
            <a:spLocks noChangeArrowheads="1"/>
          </p:cNvSpPr>
          <p:nvPr/>
        </p:nvSpPr>
        <p:spPr bwMode="black">
          <a:xfrm>
            <a:off x="0" y="0"/>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-3</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3"/>
          <p:cNvPicPr>
            <a:picLocks noChangeAspect="1" noChangeArrowheads="1"/>
          </p:cNvPicPr>
          <p:nvPr/>
        </p:nvPicPr>
        <p:blipFill>
          <a:blip r:embed="rId2"/>
          <a:srcRect/>
          <a:stretch>
            <a:fillRect/>
          </a:stretch>
        </p:blipFill>
        <p:spPr bwMode="auto">
          <a:xfrm>
            <a:off x="766763" y="1628775"/>
            <a:ext cx="10748962" cy="4895850"/>
          </a:xfrm>
          <a:prstGeom prst="rect">
            <a:avLst/>
          </a:prstGeom>
          <a:noFill/>
          <a:ln w="9525">
            <a:noFill/>
            <a:miter lim="800000"/>
            <a:headEnd/>
            <a:tailEnd/>
          </a:ln>
        </p:spPr>
      </p:pic>
      <p:sp>
        <p:nvSpPr>
          <p:cNvPr id="73730" name="矩形 42"/>
          <p:cNvSpPr>
            <a:spLocks noChangeArrowheads="1"/>
          </p:cNvSpPr>
          <p:nvPr/>
        </p:nvSpPr>
        <p:spPr bwMode="auto">
          <a:xfrm>
            <a:off x="0" y="908050"/>
            <a:ext cx="12192000" cy="649288"/>
          </a:xfrm>
          <a:prstGeom prst="rect">
            <a:avLst/>
          </a:prstGeom>
          <a:solidFill>
            <a:srgbClr val="3CA6C6"/>
          </a:solidFill>
          <a:ln w="12700" algn="ctr">
            <a:noFill/>
            <a:miter lim="800000"/>
            <a:headEnd/>
            <a:tailEnd/>
          </a:ln>
        </p:spPr>
        <p:txBody>
          <a:bodyPr lIns="145143" tIns="72571" rIns="145143" bIns="72571" anchor="ctr"/>
          <a:lstStyle/>
          <a:p>
            <a:pPr algn="ctr" defTabSz="1089025"/>
            <a:endParaRPr lang="zh-CN" altLang="en-US" sz="1100">
              <a:solidFill>
                <a:srgbClr val="FFFFFF"/>
              </a:solidFill>
              <a:ea typeface="微软雅黑" pitchFamily="34" charset="-122"/>
              <a:sym typeface="+mn-lt"/>
            </a:endParaRPr>
          </a:p>
        </p:txBody>
      </p:sp>
      <p:sp>
        <p:nvSpPr>
          <p:cNvPr id="73731" name="文本框 43"/>
          <p:cNvSpPr txBox="1">
            <a:spLocks noChangeArrowheads="1"/>
          </p:cNvSpPr>
          <p:nvPr/>
        </p:nvSpPr>
        <p:spPr bwMode="auto">
          <a:xfrm>
            <a:off x="-939800" y="1033463"/>
            <a:ext cx="11995150" cy="573087"/>
          </a:xfrm>
          <a:prstGeom prst="rect">
            <a:avLst/>
          </a:prstGeom>
          <a:noFill/>
          <a:ln w="9525">
            <a:noFill/>
            <a:miter lim="800000"/>
            <a:headEnd/>
            <a:tailEnd/>
          </a:ln>
        </p:spPr>
        <p:txBody>
          <a:bodyPr lIns="145143" tIns="72571" rIns="145143" bIns="72571">
            <a:spAutoFit/>
          </a:bodyPr>
          <a:lstStyle/>
          <a:p>
            <a:pPr marL="1655763" lvl="3" indent="-454025" algn="ctr" defTabSz="1089025"/>
            <a:r>
              <a:rPr lang="zh-CN" altLang="en-US" sz="2800" b="1">
                <a:solidFill>
                  <a:schemeClr val="bg1"/>
                </a:solidFill>
                <a:latin typeface="微软雅黑" pitchFamily="34" charset="-122"/>
                <a:ea typeface="微软雅黑" pitchFamily="34" charset="-122"/>
                <a:sym typeface="+mn-lt"/>
              </a:rPr>
              <a:t>农业光伏业</a:t>
            </a:r>
            <a:r>
              <a:rPr lang="en-US" altLang="zh-CN" sz="2800" b="1">
                <a:solidFill>
                  <a:schemeClr val="bg1"/>
                </a:solidFill>
                <a:latin typeface="微软雅黑" pitchFamily="34" charset="-122"/>
                <a:ea typeface="微软雅黑" pitchFamily="34" charset="-122"/>
                <a:sym typeface="+mn-lt"/>
              </a:rPr>
              <a:t>----</a:t>
            </a:r>
            <a:r>
              <a:rPr lang="zh-CN" altLang="en-US" sz="2800" b="1">
                <a:solidFill>
                  <a:schemeClr val="bg1"/>
                </a:solidFill>
                <a:latin typeface="微软雅黑" pitchFamily="34" charset="-122"/>
                <a:ea typeface="微软雅黑" pitchFamily="34" charset="-122"/>
                <a:sym typeface="+mn-lt"/>
              </a:rPr>
              <a:t>可以配套农业机械化耕作</a:t>
            </a:r>
            <a:endParaRPr lang="en-US" altLang="zh-CN" sz="2800" b="1">
              <a:solidFill>
                <a:schemeClr val="bg1"/>
              </a:solidFill>
              <a:latin typeface="微软雅黑" pitchFamily="34" charset="-122"/>
              <a:ea typeface="微软雅黑" pitchFamily="34" charset="-122"/>
              <a:sym typeface="+mn-lt"/>
            </a:endParaRPr>
          </a:p>
        </p:txBody>
      </p:sp>
      <p:sp>
        <p:nvSpPr>
          <p:cNvPr id="73732" name="矩形 7"/>
          <p:cNvSpPr>
            <a:spLocks noChangeArrowheads="1"/>
          </p:cNvSpPr>
          <p:nvPr/>
        </p:nvSpPr>
        <p:spPr bwMode="auto">
          <a:xfrm>
            <a:off x="287338" y="2051050"/>
            <a:ext cx="8621712" cy="1211263"/>
          </a:xfrm>
          <a:prstGeom prst="rect">
            <a:avLst/>
          </a:prstGeom>
          <a:noFill/>
          <a:ln w="9525">
            <a:noFill/>
            <a:miter lim="800000"/>
            <a:headEnd/>
            <a:tailEnd/>
          </a:ln>
        </p:spPr>
        <p:txBody>
          <a:bodyPr lIns="145143" tIns="72571" rIns="145143" bIns="72571">
            <a:spAutoFit/>
          </a:bodyPr>
          <a:lstStyle/>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p:txBody>
      </p:sp>
      <p:sp>
        <p:nvSpPr>
          <p:cNvPr id="73733"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3734"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3735" name="标题 2"/>
          <p:cNvSpPr txBox="1">
            <a:spLocks noChangeArrowheads="1"/>
          </p:cNvSpPr>
          <p:nvPr/>
        </p:nvSpPr>
        <p:spPr bwMode="black">
          <a:xfrm>
            <a:off x="0" y="0"/>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-3</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文本框 43"/>
          <p:cNvSpPr txBox="1">
            <a:spLocks noChangeArrowheads="1"/>
          </p:cNvSpPr>
          <p:nvPr/>
        </p:nvSpPr>
        <p:spPr bwMode="auto">
          <a:xfrm>
            <a:off x="-1001713" y="1031875"/>
            <a:ext cx="11198226" cy="573088"/>
          </a:xfrm>
          <a:prstGeom prst="rect">
            <a:avLst/>
          </a:prstGeom>
          <a:noFill/>
          <a:ln w="9525">
            <a:noFill/>
            <a:miter lim="800000"/>
            <a:headEnd/>
            <a:tailEnd/>
          </a:ln>
        </p:spPr>
        <p:txBody>
          <a:bodyPr lIns="145143" tIns="72571" rIns="145143" bIns="72571">
            <a:spAutoFit/>
          </a:bodyPr>
          <a:lstStyle/>
          <a:p>
            <a:pPr marL="1655763" lvl="3" indent="-454025" defTabSz="1089025"/>
            <a:r>
              <a:rPr lang="zh-CN" altLang="en-US" sz="2800" b="1">
                <a:solidFill>
                  <a:schemeClr val="bg1"/>
                </a:solidFill>
                <a:latin typeface="微软雅黑" pitchFamily="34" charset="-122"/>
                <a:ea typeface="微软雅黑" pitchFamily="34" charset="-122"/>
                <a:sym typeface="+mn-lt"/>
              </a:rPr>
              <a:t>双轴跟踪系统 </a:t>
            </a:r>
            <a:r>
              <a:rPr lang="en-US" altLang="zh-CN" sz="2800" b="1">
                <a:solidFill>
                  <a:schemeClr val="bg1"/>
                </a:solidFill>
                <a:latin typeface="微软雅黑" pitchFamily="34" charset="-122"/>
                <a:ea typeface="微软雅黑" pitchFamily="34" charset="-122"/>
                <a:sym typeface="+mn-lt"/>
              </a:rPr>
              <a:t>— </a:t>
            </a:r>
            <a:r>
              <a:rPr lang="zh-CN" altLang="en-US" sz="2800" b="1">
                <a:solidFill>
                  <a:schemeClr val="bg1"/>
                </a:solidFill>
                <a:latin typeface="微软雅黑" pitchFamily="34" charset="-122"/>
                <a:ea typeface="微软雅黑" pitchFamily="34" charset="-122"/>
                <a:sym typeface="+mn-lt"/>
              </a:rPr>
              <a:t>受光均匀，确保作物收成</a:t>
            </a:r>
            <a:r>
              <a:rPr lang="en-US" altLang="zh-CN" sz="2800" b="1">
                <a:solidFill>
                  <a:schemeClr val="bg1"/>
                </a:solidFill>
                <a:latin typeface="微软雅黑" pitchFamily="34" charset="-122"/>
                <a:ea typeface="微软雅黑" pitchFamily="34" charset="-122"/>
                <a:sym typeface="+mn-lt"/>
              </a:rPr>
              <a:t>—</a:t>
            </a:r>
            <a:r>
              <a:rPr lang="zh-CN" altLang="en-US" sz="2800" b="1">
                <a:solidFill>
                  <a:schemeClr val="bg1"/>
                </a:solidFill>
                <a:latin typeface="微软雅黑" pitchFamily="34" charset="-122"/>
                <a:ea typeface="微软雅黑" pitchFamily="34" charset="-122"/>
                <a:sym typeface="+mn-lt"/>
              </a:rPr>
              <a:t>水稻田中发电</a:t>
            </a:r>
          </a:p>
        </p:txBody>
      </p:sp>
      <p:sp>
        <p:nvSpPr>
          <p:cNvPr id="74754" name="TextBox 10"/>
          <p:cNvSpPr txBox="1">
            <a:spLocks noChangeArrowheads="1"/>
          </p:cNvSpPr>
          <p:nvPr/>
        </p:nvSpPr>
        <p:spPr bwMode="auto">
          <a:xfrm>
            <a:off x="0" y="2071688"/>
            <a:ext cx="10947400" cy="592137"/>
          </a:xfrm>
          <a:prstGeom prst="rect">
            <a:avLst/>
          </a:prstGeom>
          <a:noFill/>
          <a:ln w="9525">
            <a:noFill/>
            <a:miter lim="800000"/>
            <a:headEnd/>
            <a:tailEnd/>
          </a:ln>
        </p:spPr>
        <p:txBody>
          <a:bodyPr lIns="145143" tIns="72571" rIns="145143" bIns="72571">
            <a:spAutoFit/>
          </a:bodyPr>
          <a:lstStyle/>
          <a:p>
            <a:pPr marL="415925" defTabSz="1089025"/>
            <a:endParaRPr lang="zh-CN" altLang="en-US" sz="2900" b="1">
              <a:ea typeface="微软雅黑" pitchFamily="34" charset="-122"/>
            </a:endParaRPr>
          </a:p>
        </p:txBody>
      </p:sp>
      <p:sp>
        <p:nvSpPr>
          <p:cNvPr id="7475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4756"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4757" name="标题 2"/>
          <p:cNvSpPr txBox="1">
            <a:spLocks noChangeArrowheads="1"/>
          </p:cNvSpPr>
          <p:nvPr/>
        </p:nvSpPr>
        <p:spPr bwMode="black">
          <a:xfrm>
            <a:off x="0" y="0"/>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-3</a:t>
            </a:r>
            <a:endParaRPr lang="zh-CN" altLang="en-US" sz="4200" b="1">
              <a:solidFill>
                <a:schemeClr val="bg1"/>
              </a:solidFill>
              <a:ea typeface="黑体" pitchFamily="49" charset="-122"/>
              <a:sym typeface="+mn-lt"/>
            </a:endParaRPr>
          </a:p>
        </p:txBody>
      </p:sp>
      <p:pic>
        <p:nvPicPr>
          <p:cNvPr id="74758" name="Picture 10"/>
          <p:cNvPicPr>
            <a:picLocks noChangeAspect="1" noChangeArrowheads="1"/>
          </p:cNvPicPr>
          <p:nvPr/>
        </p:nvPicPr>
        <p:blipFill>
          <a:blip r:embed="rId2"/>
          <a:srcRect l="14384" t="11806" r="14775" b="17317"/>
          <a:stretch>
            <a:fillRect/>
          </a:stretch>
        </p:blipFill>
        <p:spPr bwMode="auto">
          <a:xfrm>
            <a:off x="1416050" y="1123950"/>
            <a:ext cx="9217025" cy="51847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2"/>
          <p:cNvPicPr>
            <a:picLocks noChangeAspect="1" noChangeArrowheads="1"/>
          </p:cNvPicPr>
          <p:nvPr/>
        </p:nvPicPr>
        <p:blipFill>
          <a:blip r:embed="rId2"/>
          <a:srcRect/>
          <a:stretch>
            <a:fillRect/>
          </a:stretch>
        </p:blipFill>
        <p:spPr bwMode="auto">
          <a:xfrm>
            <a:off x="0" y="857250"/>
            <a:ext cx="12192000" cy="6000750"/>
          </a:xfrm>
          <a:prstGeom prst="rect">
            <a:avLst/>
          </a:prstGeom>
          <a:noFill/>
          <a:ln w="9525">
            <a:noFill/>
            <a:miter lim="800000"/>
            <a:headEnd/>
            <a:tailEnd/>
          </a:ln>
        </p:spPr>
      </p:pic>
      <p:sp>
        <p:nvSpPr>
          <p:cNvPr id="75778" name="矩形 7"/>
          <p:cNvSpPr>
            <a:spLocks noChangeArrowheads="1"/>
          </p:cNvSpPr>
          <p:nvPr/>
        </p:nvSpPr>
        <p:spPr bwMode="auto">
          <a:xfrm>
            <a:off x="287338" y="2051050"/>
            <a:ext cx="8621712" cy="1211263"/>
          </a:xfrm>
          <a:prstGeom prst="rect">
            <a:avLst/>
          </a:prstGeom>
          <a:noFill/>
          <a:ln w="9525">
            <a:noFill/>
            <a:miter lim="800000"/>
            <a:headEnd/>
            <a:tailEnd/>
          </a:ln>
        </p:spPr>
        <p:txBody>
          <a:bodyPr lIns="145143" tIns="72571" rIns="145143" bIns="72571">
            <a:spAutoFit/>
          </a:bodyPr>
          <a:lstStyle/>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p:txBody>
      </p:sp>
      <p:sp>
        <p:nvSpPr>
          <p:cNvPr id="7577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5780"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5781" name="标题 2"/>
          <p:cNvSpPr txBox="1">
            <a:spLocks noChangeArrowheads="1"/>
          </p:cNvSpPr>
          <p:nvPr/>
        </p:nvSpPr>
        <p:spPr bwMode="black">
          <a:xfrm>
            <a:off x="-17463" y="908050"/>
            <a:ext cx="12209463" cy="1008063"/>
          </a:xfrm>
          <a:prstGeom prst="rect">
            <a:avLst/>
          </a:prstGeom>
          <a:solidFill>
            <a:schemeClr val="accent1"/>
          </a:solidFill>
          <a:ln w="9525" algn="ctr">
            <a:noFill/>
            <a:miter lim="800000"/>
            <a:headEnd/>
            <a:tailEnd/>
          </a:ln>
        </p:spPr>
        <p:txBody>
          <a:bodyPr anchor="ctr"/>
          <a:lstStyle/>
          <a:p>
            <a:pPr eaLnBrk="0" hangingPunct="0">
              <a:lnSpc>
                <a:spcPct val="90000"/>
              </a:lnSpc>
            </a:pPr>
            <a:r>
              <a:rPr lang="zh-CN" altLang="en-US" sz="2800" b="1">
                <a:solidFill>
                  <a:schemeClr val="bg1"/>
                </a:solidFill>
                <a:ea typeface="黑体" pitchFamily="49" charset="-122"/>
                <a:sym typeface="+mn-lt"/>
              </a:rPr>
              <a:t>隆基清洁能源独家开发：智能单轴跟踪体系</a:t>
            </a:r>
            <a:r>
              <a:rPr lang="en-US" altLang="zh-CN" sz="2800" b="1">
                <a:solidFill>
                  <a:schemeClr val="bg1"/>
                </a:solidFill>
                <a:ea typeface="黑体" pitchFamily="49" charset="-122"/>
                <a:sym typeface="+mn-lt"/>
              </a:rPr>
              <a:t>+</a:t>
            </a:r>
            <a:r>
              <a:rPr lang="zh-CN" altLang="en-US" sz="2800" b="1">
                <a:solidFill>
                  <a:schemeClr val="bg1"/>
                </a:solidFill>
                <a:ea typeface="黑体" pitchFamily="49" charset="-122"/>
                <a:sym typeface="+mn-lt"/>
              </a:rPr>
              <a:t>农业种植（大棚）</a:t>
            </a:r>
          </a:p>
        </p:txBody>
      </p:sp>
      <p:sp>
        <p:nvSpPr>
          <p:cNvPr id="75782" name="标题 2"/>
          <p:cNvSpPr txBox="1">
            <a:spLocks noChangeArrowheads="1"/>
          </p:cNvSpPr>
          <p:nvPr/>
        </p:nvSpPr>
        <p:spPr bwMode="black">
          <a:xfrm>
            <a:off x="-17463" y="-117475"/>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-4</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文本框 2"/>
          <p:cNvSpPr txBox="1">
            <a:spLocks noChangeArrowheads="1"/>
          </p:cNvSpPr>
          <p:nvPr/>
        </p:nvSpPr>
        <p:spPr bwMode="auto">
          <a:xfrm>
            <a:off x="-11113" y="1884363"/>
            <a:ext cx="12203113" cy="3900487"/>
          </a:xfrm>
          <a:prstGeom prst="rect">
            <a:avLst/>
          </a:prstGeom>
          <a:noFill/>
          <a:ln w="9525">
            <a:noFill/>
            <a:miter lim="800000"/>
            <a:headEnd/>
            <a:tailEnd/>
          </a:ln>
        </p:spPr>
        <p:txBody>
          <a:bodyPr lIns="145143" tIns="72571" rIns="145143" bIns="72571"/>
          <a:lstStyle/>
          <a:p>
            <a:pPr marL="1597025" lvl="3" indent="-452438" defTabSz="1089025">
              <a:lnSpc>
                <a:spcPct val="200000"/>
              </a:lnSpc>
            </a:pPr>
            <a:endParaRPr lang="en-US" altLang="zh-CN" sz="2500" b="1">
              <a:latin typeface="微软雅黑" pitchFamily="34" charset="-122"/>
              <a:ea typeface="微软雅黑" pitchFamily="34" charset="-122"/>
              <a:sym typeface="+mn-lt"/>
            </a:endParaRPr>
          </a:p>
        </p:txBody>
      </p:sp>
      <p:sp>
        <p:nvSpPr>
          <p:cNvPr id="76802" name="矩形 7"/>
          <p:cNvSpPr>
            <a:spLocks noChangeArrowheads="1"/>
          </p:cNvSpPr>
          <p:nvPr/>
        </p:nvSpPr>
        <p:spPr bwMode="auto">
          <a:xfrm>
            <a:off x="287338" y="2051050"/>
            <a:ext cx="8621712" cy="1211263"/>
          </a:xfrm>
          <a:prstGeom prst="rect">
            <a:avLst/>
          </a:prstGeom>
          <a:noFill/>
          <a:ln w="9525">
            <a:noFill/>
            <a:miter lim="800000"/>
            <a:headEnd/>
            <a:tailEnd/>
          </a:ln>
        </p:spPr>
        <p:txBody>
          <a:bodyPr lIns="145143" tIns="72571" rIns="145143" bIns="72571">
            <a:spAutoFit/>
          </a:bodyPr>
          <a:lstStyle/>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a:p>
            <a:pPr marL="1655763" lvl="3" indent="-725488" defTabSz="1089025">
              <a:lnSpc>
                <a:spcPct val="150000"/>
              </a:lnSpc>
              <a:spcBef>
                <a:spcPts val="950"/>
              </a:spcBef>
            </a:pPr>
            <a:endParaRPr lang="en-US" altLang="zh-CN" sz="2500" b="1">
              <a:solidFill>
                <a:srgbClr val="E60012"/>
              </a:solidFill>
              <a:latin typeface="微软雅黑" pitchFamily="34" charset="-122"/>
              <a:ea typeface="微软雅黑" pitchFamily="34" charset="-122"/>
              <a:sym typeface="+mn-lt"/>
            </a:endParaRPr>
          </a:p>
        </p:txBody>
      </p:sp>
      <p:sp>
        <p:nvSpPr>
          <p:cNvPr id="76803" name="TextBox 10"/>
          <p:cNvSpPr txBox="1">
            <a:spLocks noChangeArrowheads="1"/>
          </p:cNvSpPr>
          <p:nvPr/>
        </p:nvSpPr>
        <p:spPr bwMode="auto">
          <a:xfrm>
            <a:off x="192088" y="1125538"/>
            <a:ext cx="10947400" cy="587375"/>
          </a:xfrm>
          <a:prstGeom prst="rect">
            <a:avLst/>
          </a:prstGeom>
          <a:noFill/>
          <a:ln w="9525">
            <a:noFill/>
            <a:miter lim="800000"/>
            <a:headEnd/>
            <a:tailEnd/>
          </a:ln>
        </p:spPr>
        <p:txBody>
          <a:bodyPr lIns="145143" tIns="72571" rIns="145143" bIns="72571">
            <a:spAutoFit/>
          </a:bodyPr>
          <a:lstStyle/>
          <a:p>
            <a:pPr marL="1141413" indent="-725488" defTabSz="1089025">
              <a:buFont typeface="Wingdings" pitchFamily="2" charset="2"/>
              <a:buChar char="p"/>
            </a:pPr>
            <a:r>
              <a:rPr lang="zh-CN" altLang="en-US" sz="2900" b="1">
                <a:ea typeface="微软雅黑" pitchFamily="34" charset="-122"/>
              </a:rPr>
              <a:t>受光均匀，确保作物收成</a:t>
            </a:r>
          </a:p>
        </p:txBody>
      </p:sp>
      <p:sp>
        <p:nvSpPr>
          <p:cNvPr id="76804" name="标题 2"/>
          <p:cNvSpPr txBox="1">
            <a:spLocks noChangeArrowheads="1"/>
          </p:cNvSpPr>
          <p:nvPr/>
        </p:nvSpPr>
        <p:spPr bwMode="black">
          <a:xfrm>
            <a:off x="0" y="0"/>
            <a:ext cx="9767888" cy="1141413"/>
          </a:xfrm>
          <a:prstGeom prst="rect">
            <a:avLst/>
          </a:prstGeom>
          <a:noFill/>
          <a:ln w="9525" algn="ctr">
            <a:noFill/>
            <a:miter lim="800000"/>
            <a:headEnd/>
            <a:tailEnd/>
          </a:ln>
        </p:spPr>
        <p:txBody>
          <a:bodyPr anchor="ctr"/>
          <a:lstStyle/>
          <a:p>
            <a:pPr eaLnBrk="0" hangingPunct="0">
              <a:lnSpc>
                <a:spcPct val="90000"/>
              </a:lnSpc>
            </a:pPr>
            <a:r>
              <a:rPr lang="en-US" altLang="zh-CN" sz="4200" b="1">
                <a:solidFill>
                  <a:schemeClr val="bg1"/>
                </a:solidFill>
                <a:ea typeface="黑体" pitchFamily="49" charset="-122"/>
                <a:sym typeface="+mn-lt"/>
              </a:rPr>
              <a:t>5</a:t>
            </a:r>
            <a:r>
              <a:rPr lang="zh-CN" altLang="en-US" sz="4200" b="1">
                <a:solidFill>
                  <a:schemeClr val="bg1"/>
                </a:solidFill>
                <a:ea typeface="黑体" pitchFamily="49" charset="-122"/>
                <a:sym typeface="+mn-lt"/>
              </a:rPr>
              <a:t>、</a:t>
            </a:r>
            <a:r>
              <a:rPr lang="en-US" altLang="zh-CN" sz="4200" b="1">
                <a:solidFill>
                  <a:schemeClr val="bg1"/>
                </a:solidFill>
                <a:ea typeface="黑体" pitchFamily="49" charset="-122"/>
                <a:sym typeface="+mn-lt"/>
              </a:rPr>
              <a:t>5  </a:t>
            </a:r>
            <a:r>
              <a:rPr lang="zh-CN" altLang="en-US" sz="4200" b="1">
                <a:solidFill>
                  <a:schemeClr val="bg1"/>
                </a:solidFill>
                <a:ea typeface="黑体" pitchFamily="49" charset="-122"/>
                <a:sym typeface="+mn-lt"/>
              </a:rPr>
              <a:t>单轴跟踪体系</a:t>
            </a:r>
            <a:r>
              <a:rPr lang="en-US" altLang="zh-CN" sz="4200" b="1">
                <a:solidFill>
                  <a:schemeClr val="bg1"/>
                </a:solidFill>
                <a:ea typeface="黑体" pitchFamily="49" charset="-122"/>
                <a:sym typeface="+mn-lt"/>
              </a:rPr>
              <a:t>+</a:t>
            </a:r>
            <a:r>
              <a:rPr lang="zh-CN" altLang="en-US" sz="4200" b="1">
                <a:solidFill>
                  <a:schemeClr val="bg1"/>
                </a:solidFill>
                <a:ea typeface="黑体" pitchFamily="49" charset="-122"/>
                <a:sym typeface="+mn-lt"/>
              </a:rPr>
              <a:t>农业大棚</a:t>
            </a:r>
          </a:p>
        </p:txBody>
      </p:sp>
      <p:pic>
        <p:nvPicPr>
          <p:cNvPr id="76805" name="Picture 9"/>
          <p:cNvPicPr>
            <a:picLocks noChangeAspect="1" noChangeArrowheads="1"/>
          </p:cNvPicPr>
          <p:nvPr/>
        </p:nvPicPr>
        <p:blipFill>
          <a:blip r:embed="rId2"/>
          <a:srcRect l="2953" t="13780" r="9236" b="10439"/>
          <a:stretch>
            <a:fillRect/>
          </a:stretch>
        </p:blipFill>
        <p:spPr bwMode="auto">
          <a:xfrm>
            <a:off x="152400" y="981075"/>
            <a:ext cx="12039600" cy="5543550"/>
          </a:xfrm>
          <a:prstGeom prst="rect">
            <a:avLst/>
          </a:prstGeom>
          <a:noFill/>
          <a:ln w="9525">
            <a:noFill/>
            <a:miter lim="800000"/>
            <a:headEnd/>
            <a:tailEnd/>
          </a:ln>
        </p:spPr>
      </p:pic>
      <p:sp>
        <p:nvSpPr>
          <p:cNvPr id="76806" name="矩形 1"/>
          <p:cNvSpPr>
            <a:spLocks/>
          </p:cNvSpPr>
          <p:nvPr/>
        </p:nvSpPr>
        <p:spPr bwMode="auto">
          <a:xfrm>
            <a:off x="134938" y="152400"/>
            <a:ext cx="12209462"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6807" name="矩形 1"/>
          <p:cNvSpPr>
            <a:spLocks/>
          </p:cNvSpPr>
          <p:nvPr/>
        </p:nvSpPr>
        <p:spPr bwMode="auto">
          <a:xfrm>
            <a:off x="134938" y="152400"/>
            <a:ext cx="12209462"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6808" name="标题 2"/>
          <p:cNvSpPr txBox="1">
            <a:spLocks noChangeArrowheads="1"/>
          </p:cNvSpPr>
          <p:nvPr/>
        </p:nvSpPr>
        <p:spPr bwMode="black">
          <a:xfrm>
            <a:off x="152400" y="1000125"/>
            <a:ext cx="12039600" cy="884238"/>
          </a:xfrm>
          <a:prstGeom prst="rect">
            <a:avLst/>
          </a:prstGeom>
          <a:solidFill>
            <a:schemeClr val="accent1"/>
          </a:solidFill>
          <a:ln w="9525" algn="ctr">
            <a:noFill/>
            <a:miter lim="800000"/>
            <a:headEnd/>
            <a:tailEnd/>
          </a:ln>
        </p:spPr>
        <p:txBody>
          <a:bodyPr anchor="ctr"/>
          <a:lstStyle/>
          <a:p>
            <a:pPr eaLnBrk="0" hangingPunct="0">
              <a:lnSpc>
                <a:spcPct val="90000"/>
              </a:lnSpc>
            </a:pPr>
            <a:r>
              <a:rPr lang="zh-CN" altLang="en-US" sz="2800" b="1">
                <a:solidFill>
                  <a:schemeClr val="bg1"/>
                </a:solidFill>
                <a:ea typeface="黑体" pitchFamily="49" charset="-122"/>
                <a:sym typeface="+mn-lt"/>
              </a:rPr>
              <a:t>隆基清洁能源独家开发：智能单轴跟踪体系</a:t>
            </a:r>
            <a:r>
              <a:rPr lang="en-US" altLang="zh-CN" sz="2800" b="1">
                <a:solidFill>
                  <a:schemeClr val="bg1"/>
                </a:solidFill>
                <a:ea typeface="黑体" pitchFamily="49" charset="-122"/>
                <a:sym typeface="+mn-lt"/>
              </a:rPr>
              <a:t>+</a:t>
            </a:r>
            <a:r>
              <a:rPr lang="zh-CN" altLang="en-US" sz="2800" b="1">
                <a:solidFill>
                  <a:schemeClr val="bg1"/>
                </a:solidFill>
                <a:ea typeface="黑体" pitchFamily="49" charset="-122"/>
                <a:sym typeface="+mn-lt"/>
              </a:rPr>
              <a:t>农业种植（大棚）</a:t>
            </a:r>
          </a:p>
        </p:txBody>
      </p:sp>
      <p:sp>
        <p:nvSpPr>
          <p:cNvPr id="76809" name="标题 2"/>
          <p:cNvSpPr txBox="1">
            <a:spLocks noChangeArrowheads="1"/>
          </p:cNvSpPr>
          <p:nvPr/>
        </p:nvSpPr>
        <p:spPr bwMode="black">
          <a:xfrm>
            <a:off x="152400" y="82550"/>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-4</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lstStyle/>
          <a:p>
            <a:pPr>
              <a:defRPr/>
            </a:pPr>
            <a:endParaRPr lang="zh-CN" altLang="en-US"/>
          </a:p>
        </p:txBody>
      </p:sp>
      <p:sp>
        <p:nvSpPr>
          <p:cNvPr id="77826" name="文本占位符 2"/>
          <p:cNvSpPr>
            <a:spLocks noGrp="1"/>
          </p:cNvSpPr>
          <p:nvPr>
            <p:ph type="body" idx="1"/>
          </p:nvPr>
        </p:nvSpPr>
        <p:spPr>
          <a:xfrm>
            <a:off x="963613" y="2906713"/>
            <a:ext cx="10363200" cy="1500187"/>
          </a:xfrm>
        </p:spPr>
        <p:txBody>
          <a:bodyPr/>
          <a:lstStyle/>
          <a:p>
            <a:endParaRPr lang="zh-CN" altLang="en-US" smtClean="0"/>
          </a:p>
        </p:txBody>
      </p:sp>
      <p:pic>
        <p:nvPicPr>
          <p:cNvPr id="77827" name="Picture 2"/>
          <p:cNvPicPr>
            <a:picLocks noChangeAspect="1" noChangeArrowheads="1"/>
          </p:cNvPicPr>
          <p:nvPr/>
        </p:nvPicPr>
        <p:blipFill>
          <a:blip r:embed="rId2"/>
          <a:srcRect/>
          <a:stretch>
            <a:fillRect/>
          </a:stretch>
        </p:blipFill>
        <p:spPr bwMode="auto">
          <a:xfrm>
            <a:off x="0" y="1631950"/>
            <a:ext cx="12192000" cy="5226050"/>
          </a:xfrm>
          <a:prstGeom prst="rect">
            <a:avLst/>
          </a:prstGeom>
          <a:noFill/>
          <a:ln w="9525">
            <a:noFill/>
            <a:miter lim="800000"/>
            <a:headEnd/>
            <a:tailEnd/>
          </a:ln>
        </p:spPr>
      </p:pic>
      <p:sp>
        <p:nvSpPr>
          <p:cNvPr id="7782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782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7830" name="标题 2"/>
          <p:cNvSpPr txBox="1">
            <a:spLocks noChangeArrowheads="1"/>
          </p:cNvSpPr>
          <p:nvPr/>
        </p:nvSpPr>
        <p:spPr bwMode="black">
          <a:xfrm>
            <a:off x="0" y="874713"/>
            <a:ext cx="12206288" cy="892175"/>
          </a:xfrm>
          <a:prstGeom prst="rect">
            <a:avLst/>
          </a:prstGeom>
          <a:solidFill>
            <a:schemeClr val="accent1"/>
          </a:solidFill>
          <a:ln w="9525" algn="ctr">
            <a:noFill/>
            <a:miter lim="800000"/>
            <a:headEnd/>
            <a:tailEnd/>
          </a:ln>
        </p:spPr>
        <p:txBody>
          <a:bodyPr anchor="ctr"/>
          <a:lstStyle/>
          <a:p>
            <a:pPr eaLnBrk="0" hangingPunct="0">
              <a:lnSpc>
                <a:spcPct val="90000"/>
              </a:lnSpc>
            </a:pPr>
            <a:r>
              <a:rPr lang="zh-CN" altLang="en-US" sz="2800" b="1">
                <a:solidFill>
                  <a:schemeClr val="bg1"/>
                </a:solidFill>
                <a:ea typeface="黑体" pitchFamily="49" charset="-122"/>
                <a:sym typeface="+mn-lt"/>
              </a:rPr>
              <a:t>隆基清洁能源独家开发：智能单轴跟踪体系</a:t>
            </a:r>
            <a:r>
              <a:rPr lang="en-US" altLang="zh-CN" sz="2800" b="1">
                <a:solidFill>
                  <a:schemeClr val="bg1"/>
                </a:solidFill>
                <a:ea typeface="黑体" pitchFamily="49" charset="-122"/>
                <a:sym typeface="+mn-lt"/>
              </a:rPr>
              <a:t>+</a:t>
            </a:r>
            <a:r>
              <a:rPr lang="zh-CN" altLang="en-US" sz="2800" b="1">
                <a:solidFill>
                  <a:schemeClr val="bg1"/>
                </a:solidFill>
                <a:ea typeface="黑体" pitchFamily="49" charset="-122"/>
                <a:sym typeface="+mn-lt"/>
              </a:rPr>
              <a:t>农业种植（大棚）</a:t>
            </a:r>
          </a:p>
        </p:txBody>
      </p:sp>
      <p:sp>
        <p:nvSpPr>
          <p:cNvPr id="77831" name="标题 2"/>
          <p:cNvSpPr txBox="1">
            <a:spLocks noChangeArrowheads="1"/>
          </p:cNvSpPr>
          <p:nvPr/>
        </p:nvSpPr>
        <p:spPr bwMode="black">
          <a:xfrm>
            <a:off x="119063" y="-219075"/>
            <a:ext cx="9767887"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-4</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lstStyle/>
          <a:p>
            <a:pPr>
              <a:defRPr/>
            </a:pPr>
            <a:endParaRPr lang="zh-CN" altLang="en-US"/>
          </a:p>
        </p:txBody>
      </p:sp>
      <p:sp>
        <p:nvSpPr>
          <p:cNvPr id="78850" name="文本占位符 2"/>
          <p:cNvSpPr>
            <a:spLocks noGrp="1"/>
          </p:cNvSpPr>
          <p:nvPr>
            <p:ph type="body" idx="1"/>
          </p:nvPr>
        </p:nvSpPr>
        <p:spPr>
          <a:xfrm>
            <a:off x="963613" y="2906713"/>
            <a:ext cx="10363200" cy="1500187"/>
          </a:xfrm>
        </p:spPr>
        <p:txBody>
          <a:bodyPr/>
          <a:lstStyle/>
          <a:p>
            <a:endParaRPr lang="zh-CN" altLang="en-US" smtClean="0"/>
          </a:p>
        </p:txBody>
      </p:sp>
      <p:pic>
        <p:nvPicPr>
          <p:cNvPr id="78851" name="Picture 3"/>
          <p:cNvPicPr>
            <a:picLocks noChangeAspect="1" noChangeArrowheads="1"/>
          </p:cNvPicPr>
          <p:nvPr/>
        </p:nvPicPr>
        <p:blipFill>
          <a:blip r:embed="rId2">
            <a:lum bright="-10000"/>
          </a:blip>
          <a:srcRect l="17784" t="14299" r="18483" b="21680"/>
          <a:stretch>
            <a:fillRect/>
          </a:stretch>
        </p:blipFill>
        <p:spPr bwMode="auto">
          <a:xfrm>
            <a:off x="0" y="450850"/>
            <a:ext cx="12192000" cy="6407150"/>
          </a:xfrm>
          <a:prstGeom prst="rect">
            <a:avLst/>
          </a:prstGeom>
          <a:noFill/>
          <a:ln w="9525">
            <a:noFill/>
            <a:miter lim="800000"/>
            <a:headEnd/>
            <a:tailEnd/>
          </a:ln>
        </p:spPr>
      </p:pic>
      <p:sp>
        <p:nvSpPr>
          <p:cNvPr id="78852"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8853"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8854" name="标题 2"/>
          <p:cNvSpPr txBox="1">
            <a:spLocks noChangeArrowheads="1"/>
          </p:cNvSpPr>
          <p:nvPr/>
        </p:nvSpPr>
        <p:spPr bwMode="black">
          <a:xfrm>
            <a:off x="19050" y="857250"/>
            <a:ext cx="12125325" cy="960438"/>
          </a:xfrm>
          <a:prstGeom prst="rect">
            <a:avLst/>
          </a:prstGeom>
          <a:solidFill>
            <a:schemeClr val="accent1"/>
          </a:solidFill>
          <a:ln w="9525" algn="ctr">
            <a:noFill/>
            <a:miter lim="800000"/>
            <a:headEnd/>
            <a:tailEnd/>
          </a:ln>
        </p:spPr>
        <p:txBody>
          <a:bodyPr anchor="ctr"/>
          <a:lstStyle/>
          <a:p>
            <a:pPr eaLnBrk="0" hangingPunct="0">
              <a:lnSpc>
                <a:spcPct val="90000"/>
              </a:lnSpc>
            </a:pPr>
            <a:r>
              <a:rPr lang="zh-CN" altLang="en-US" sz="2800" b="1">
                <a:solidFill>
                  <a:schemeClr val="bg1"/>
                </a:solidFill>
                <a:ea typeface="黑体" pitchFamily="49" charset="-122"/>
                <a:sym typeface="+mn-lt"/>
              </a:rPr>
              <a:t>隆基清洁能源独家开发：智能单轴跟踪体系</a:t>
            </a:r>
            <a:r>
              <a:rPr lang="en-US" altLang="zh-CN" sz="2800" b="1">
                <a:solidFill>
                  <a:schemeClr val="bg1"/>
                </a:solidFill>
                <a:ea typeface="黑体" pitchFamily="49" charset="-122"/>
                <a:sym typeface="+mn-lt"/>
              </a:rPr>
              <a:t>+</a:t>
            </a:r>
            <a:r>
              <a:rPr lang="zh-CN" altLang="en-US" sz="2800" b="1">
                <a:solidFill>
                  <a:schemeClr val="bg1"/>
                </a:solidFill>
                <a:ea typeface="黑体" pitchFamily="49" charset="-122"/>
                <a:sym typeface="+mn-lt"/>
              </a:rPr>
              <a:t>农业种植（大棚）</a:t>
            </a:r>
          </a:p>
        </p:txBody>
      </p:sp>
      <p:sp>
        <p:nvSpPr>
          <p:cNvPr id="78855" name="标题 2"/>
          <p:cNvSpPr txBox="1">
            <a:spLocks noChangeArrowheads="1"/>
          </p:cNvSpPr>
          <p:nvPr/>
        </p:nvSpPr>
        <p:spPr bwMode="black">
          <a:xfrm>
            <a:off x="0" y="0"/>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-4</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9"/>
          <p:cNvPicPr>
            <a:picLocks noChangeAspect="1" noChangeArrowheads="1"/>
          </p:cNvPicPr>
          <p:nvPr/>
        </p:nvPicPr>
        <p:blipFill>
          <a:blip r:embed="rId2"/>
          <a:srcRect l="17375" t="6879" r="9798" b="25549"/>
          <a:stretch>
            <a:fillRect/>
          </a:stretch>
        </p:blipFill>
        <p:spPr bwMode="auto">
          <a:xfrm>
            <a:off x="-25400" y="700088"/>
            <a:ext cx="12217400" cy="6184900"/>
          </a:xfrm>
          <a:prstGeom prst="rect">
            <a:avLst/>
          </a:prstGeom>
          <a:noFill/>
          <a:ln w="9525">
            <a:noFill/>
            <a:miter lim="800000"/>
            <a:headEnd/>
            <a:tailEnd/>
          </a:ln>
        </p:spPr>
      </p:pic>
      <p:sp>
        <p:nvSpPr>
          <p:cNvPr id="79874"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987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9876" name="标题 2"/>
          <p:cNvSpPr txBox="1">
            <a:spLocks noChangeArrowheads="1"/>
          </p:cNvSpPr>
          <p:nvPr/>
        </p:nvSpPr>
        <p:spPr bwMode="black">
          <a:xfrm>
            <a:off x="19050" y="857250"/>
            <a:ext cx="12125325" cy="960438"/>
          </a:xfrm>
          <a:prstGeom prst="rect">
            <a:avLst/>
          </a:prstGeom>
          <a:solidFill>
            <a:schemeClr val="accent1"/>
          </a:solidFill>
          <a:ln w="9525" algn="ctr">
            <a:noFill/>
            <a:miter lim="800000"/>
            <a:headEnd/>
            <a:tailEnd/>
          </a:ln>
        </p:spPr>
        <p:txBody>
          <a:bodyPr anchor="ctr"/>
          <a:lstStyle/>
          <a:p>
            <a:pPr eaLnBrk="0" hangingPunct="0">
              <a:lnSpc>
                <a:spcPct val="90000"/>
              </a:lnSpc>
            </a:pPr>
            <a:r>
              <a:rPr lang="zh-CN" altLang="en-US" sz="2800" b="1">
                <a:solidFill>
                  <a:schemeClr val="bg1"/>
                </a:solidFill>
                <a:ea typeface="黑体" pitchFamily="49" charset="-122"/>
                <a:sym typeface="+mn-lt"/>
              </a:rPr>
              <a:t>隆基清洁能源独家开发：智能单轴跟踪体系</a:t>
            </a:r>
            <a:r>
              <a:rPr lang="en-US" altLang="zh-CN" sz="2800" b="1">
                <a:solidFill>
                  <a:schemeClr val="bg1"/>
                </a:solidFill>
                <a:ea typeface="黑体" pitchFamily="49" charset="-122"/>
                <a:sym typeface="+mn-lt"/>
              </a:rPr>
              <a:t>+</a:t>
            </a:r>
            <a:r>
              <a:rPr lang="zh-CN" altLang="en-US" sz="2800" b="1">
                <a:solidFill>
                  <a:schemeClr val="bg1"/>
                </a:solidFill>
                <a:ea typeface="黑体" pitchFamily="49" charset="-122"/>
                <a:sym typeface="+mn-lt"/>
              </a:rPr>
              <a:t>农业种植（大棚）</a:t>
            </a:r>
          </a:p>
        </p:txBody>
      </p:sp>
      <p:sp>
        <p:nvSpPr>
          <p:cNvPr id="79877" name="标题 2"/>
          <p:cNvSpPr txBox="1">
            <a:spLocks noChangeArrowheads="1"/>
          </p:cNvSpPr>
          <p:nvPr/>
        </p:nvSpPr>
        <p:spPr bwMode="black">
          <a:xfrm>
            <a:off x="0" y="0"/>
            <a:ext cx="9767888"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sym typeface="+mn-lt"/>
              </a:rPr>
              <a:t>典型解决方案展示</a:t>
            </a:r>
            <a:r>
              <a:rPr lang="en-US" altLang="zh-CN" sz="4200" b="1">
                <a:solidFill>
                  <a:schemeClr val="bg1"/>
                </a:solidFill>
                <a:ea typeface="黑体" pitchFamily="49" charset="-122"/>
                <a:sym typeface="+mn-lt"/>
              </a:rPr>
              <a:t>-4</a:t>
            </a:r>
            <a:endParaRPr lang="zh-CN" altLang="en-US" sz="4200" b="1">
              <a:solidFill>
                <a:schemeClr val="bg1"/>
              </a:solidFill>
              <a:ea typeface="黑体" pitchFamily="49" charset="-122"/>
              <a:sym typeface="+mn-lt"/>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8089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4340" name="标题 2"/>
          <p:cNvSpPr>
            <a:spLocks noGrp="1" noChangeArrowheads="1"/>
          </p:cNvSpPr>
          <p:nvPr>
            <p:ph type="title"/>
          </p:nvPr>
        </p:nvSpPr>
        <p:spPr>
          <a:xfrm>
            <a:off x="963613" y="4406900"/>
            <a:ext cx="10363200" cy="1362075"/>
          </a:xfrm>
        </p:spPr>
        <p:txBody>
          <a:bodyPr/>
          <a:lstStyle/>
          <a:p>
            <a:pPr>
              <a:defRPr/>
            </a:pPr>
            <a:r>
              <a:rPr lang="zh-CN" altLang="en-US" sz="4200" dirty="0" smtClean="0">
                <a:solidFill>
                  <a:schemeClr val="bg1"/>
                </a:solidFill>
              </a:rPr>
              <a:t>核心竞争力</a:t>
            </a:r>
          </a:p>
        </p:txBody>
      </p:sp>
      <p:sp>
        <p:nvSpPr>
          <p:cNvPr id="80900" name="Rectangle 1"/>
          <p:cNvSpPr>
            <a:spLocks noChangeArrowheads="1"/>
          </p:cNvSpPr>
          <p:nvPr/>
        </p:nvSpPr>
        <p:spPr bwMode="auto">
          <a:xfrm>
            <a:off x="166688" y="1000125"/>
            <a:ext cx="10866437" cy="708025"/>
          </a:xfrm>
          <a:prstGeom prst="rect">
            <a:avLst/>
          </a:prstGeom>
          <a:noFill/>
          <a:ln w="9525">
            <a:noFill/>
            <a:miter lim="800000"/>
            <a:headEnd/>
            <a:tailEnd/>
          </a:ln>
        </p:spPr>
        <p:txBody>
          <a:bodyPr wrap="none" anchor="ctr">
            <a:spAutoFit/>
          </a:bodyPr>
          <a:lstStyle/>
          <a:p>
            <a:pPr indent="266700" eaLnBrk="0" hangingPunct="0"/>
            <a:r>
              <a:rPr lang="zh-CN" altLang="en-US" sz="1800" b="1" i="1" u="sng">
                <a:solidFill>
                  <a:srgbClr val="FF0000"/>
                </a:solidFill>
                <a:latin typeface="黑体" pitchFamily="49" charset="-122"/>
                <a:cs typeface="Times New Roman" pitchFamily="18" charset="0"/>
              </a:rPr>
              <a:t>采用高效单晶组件系统集成技术路线</a:t>
            </a:r>
            <a:endParaRPr lang="en-US" altLang="zh-CN" sz="1800" b="1" i="1" u="sng">
              <a:solidFill>
                <a:srgbClr val="FF0000"/>
              </a:solidFill>
              <a:latin typeface="黑体" pitchFamily="49" charset="-122"/>
              <a:cs typeface="Times New Roman" pitchFamily="18" charset="0"/>
            </a:endParaRPr>
          </a:p>
          <a:p>
            <a:pPr indent="266700" eaLnBrk="0" hangingPunct="0">
              <a:buFontTx/>
              <a:buChar char="•"/>
            </a:pPr>
            <a:endParaRPr lang="en-US" altLang="zh-CN" sz="800"/>
          </a:p>
          <a:p>
            <a:pPr indent="266700" eaLnBrk="0" hangingPunct="0"/>
            <a:r>
              <a:rPr lang="zh-CN" altLang="en-US" sz="1400">
                <a:solidFill>
                  <a:srgbClr val="000000"/>
                </a:solidFill>
                <a:latin typeface="Calibri" pitchFamily="34" charset="0"/>
              </a:rPr>
              <a:t>与隆基股份高效单晶组件竞争战略有效融合，为业主提供基于单晶组件的高效光伏发电系统解决方案，有效提高发电量及系统效率；</a:t>
            </a:r>
            <a:endParaRPr lang="zh-CN" altLang="en-US"/>
          </a:p>
        </p:txBody>
      </p:sp>
      <p:pic>
        <p:nvPicPr>
          <p:cNvPr id="80901" name="Picture 3"/>
          <p:cNvPicPr>
            <a:picLocks noChangeAspect="1" noChangeArrowheads="1"/>
          </p:cNvPicPr>
          <p:nvPr/>
        </p:nvPicPr>
        <p:blipFill>
          <a:blip r:embed="rId2"/>
          <a:srcRect/>
          <a:stretch>
            <a:fillRect/>
          </a:stretch>
        </p:blipFill>
        <p:spPr bwMode="auto">
          <a:xfrm>
            <a:off x="1023938" y="1928813"/>
            <a:ext cx="4286250" cy="1787525"/>
          </a:xfrm>
          <a:prstGeom prst="rect">
            <a:avLst/>
          </a:prstGeom>
          <a:noFill/>
          <a:ln w="9525">
            <a:noFill/>
            <a:miter lim="800000"/>
            <a:headEnd/>
            <a:tailEnd/>
          </a:ln>
        </p:spPr>
      </p:pic>
      <p:pic>
        <p:nvPicPr>
          <p:cNvPr id="80902" name="Picture 6"/>
          <p:cNvPicPr>
            <a:picLocks noChangeAspect="1" noChangeArrowheads="1"/>
          </p:cNvPicPr>
          <p:nvPr/>
        </p:nvPicPr>
        <p:blipFill>
          <a:blip r:embed="rId3"/>
          <a:srcRect/>
          <a:stretch>
            <a:fillRect/>
          </a:stretch>
        </p:blipFill>
        <p:spPr bwMode="auto">
          <a:xfrm>
            <a:off x="6096000" y="1928813"/>
            <a:ext cx="4533900" cy="1849437"/>
          </a:xfrm>
          <a:prstGeom prst="rect">
            <a:avLst/>
          </a:prstGeom>
          <a:noFill/>
          <a:ln w="9525">
            <a:noFill/>
            <a:miter lim="800000"/>
            <a:headEnd/>
            <a:tailEnd/>
          </a:ln>
        </p:spPr>
      </p:pic>
      <p:pic>
        <p:nvPicPr>
          <p:cNvPr id="80903" name="Picture 5"/>
          <p:cNvPicPr>
            <a:picLocks noChangeAspect="1" noChangeArrowheads="1"/>
          </p:cNvPicPr>
          <p:nvPr/>
        </p:nvPicPr>
        <p:blipFill>
          <a:blip r:embed="rId4"/>
          <a:srcRect/>
          <a:stretch>
            <a:fillRect/>
          </a:stretch>
        </p:blipFill>
        <p:spPr bwMode="auto">
          <a:xfrm>
            <a:off x="1023938" y="3857625"/>
            <a:ext cx="4286250" cy="2428875"/>
          </a:xfrm>
          <a:prstGeom prst="rect">
            <a:avLst/>
          </a:prstGeom>
          <a:noFill/>
          <a:ln w="9525">
            <a:noFill/>
            <a:miter lim="800000"/>
            <a:headEnd/>
            <a:tailEnd/>
          </a:ln>
        </p:spPr>
      </p:pic>
      <p:graphicFrame>
        <p:nvGraphicFramePr>
          <p:cNvPr id="53" name="表格 52"/>
          <p:cNvGraphicFramePr>
            <a:graphicFrameLocks noGrp="1"/>
          </p:cNvGraphicFramePr>
          <p:nvPr/>
        </p:nvGraphicFramePr>
        <p:xfrm>
          <a:off x="6167438" y="4214813"/>
          <a:ext cx="4357687" cy="2011362"/>
        </p:xfrm>
        <a:graphic>
          <a:graphicData uri="http://schemas.openxmlformats.org/drawingml/2006/table">
            <a:tbl>
              <a:tblPr firstRow="1" bandRow="1">
                <a:tableStyleId>{2D5ABB26-0587-4C30-8999-92F81FD0307C}</a:tableStyleId>
              </a:tblPr>
              <a:tblGrid>
                <a:gridCol w="2299908"/>
                <a:gridCol w="2057813"/>
              </a:tblGrid>
              <a:tr h="890597">
                <a:tc>
                  <a:txBody>
                    <a:bodyPr/>
                    <a:lstStyle/>
                    <a:p>
                      <a:pPr marL="228600" lvl="0" indent="-228600">
                        <a:lnSpc>
                          <a:spcPct val="150000"/>
                        </a:lnSpc>
                        <a:buNone/>
                      </a:pPr>
                      <a:r>
                        <a:rPr lang="zh-CN" altLang="en-US" sz="1000" b="0" kern="1200" dirty="0" smtClean="0">
                          <a:solidFill>
                            <a:schemeClr val="tx1"/>
                          </a:solidFill>
                          <a:latin typeface="Times New Roman" pitchFamily="18" charset="0"/>
                          <a:ea typeface="黑体" pitchFamily="2" charset="-122"/>
                          <a:cs typeface="Times New Roman" pitchFamily="18" charset="0"/>
                        </a:rPr>
                        <a:t>通常单晶系统每瓦发电量比多晶高</a:t>
                      </a:r>
                      <a:r>
                        <a:rPr lang="en-US" altLang="zh-CN" sz="1000" b="0" kern="1200" dirty="0" smtClean="0">
                          <a:solidFill>
                            <a:schemeClr val="tx1"/>
                          </a:solidFill>
                          <a:latin typeface="Times New Roman" pitchFamily="18" charset="0"/>
                          <a:ea typeface="黑体" pitchFamily="2" charset="-122"/>
                          <a:cs typeface="Times New Roman" pitchFamily="18" charset="0"/>
                        </a:rPr>
                        <a:t>5%</a:t>
                      </a:r>
                      <a:r>
                        <a:rPr lang="zh-CN" altLang="en-US" sz="1000" b="0" kern="1200" dirty="0" smtClean="0">
                          <a:solidFill>
                            <a:schemeClr val="tx1"/>
                          </a:solidFill>
                          <a:latin typeface="Times New Roman" pitchFamily="18" charset="0"/>
                          <a:ea typeface="黑体" pitchFamily="2" charset="-122"/>
                          <a:cs typeface="Times New Roman" pitchFamily="18" charset="0"/>
                        </a:rPr>
                        <a:t>。</a:t>
                      </a:r>
                      <a:endParaRPr lang="en-US" altLang="zh-CN" sz="1000" b="0" kern="1200" dirty="0" smtClean="0">
                        <a:solidFill>
                          <a:schemeClr val="tx1"/>
                        </a:solidFill>
                        <a:latin typeface="Times New Roman" pitchFamily="18" charset="0"/>
                        <a:ea typeface="黑体" pitchFamily="2" charset="-122"/>
                        <a:cs typeface="Times New Roman" pitchFamily="18" charset="0"/>
                      </a:endParaRPr>
                    </a:p>
                    <a:p>
                      <a:pPr marL="228600" lvl="0" indent="-228600">
                        <a:lnSpc>
                          <a:spcPct val="150000"/>
                        </a:lnSpc>
                        <a:buNone/>
                      </a:pPr>
                      <a:r>
                        <a:rPr lang="zh-CN" altLang="en-US" sz="1000" b="0" kern="1200" dirty="0" smtClean="0">
                          <a:solidFill>
                            <a:schemeClr val="tx1"/>
                          </a:solidFill>
                          <a:latin typeface="Times New Roman" pitchFamily="18" charset="0"/>
                          <a:ea typeface="黑体" pitchFamily="2" charset="-122"/>
                          <a:cs typeface="Times New Roman" pitchFamily="18" charset="0"/>
                        </a:rPr>
                        <a:t>全投资</a:t>
                      </a:r>
                      <a:r>
                        <a:rPr lang="en-US" altLang="zh-CN" sz="1000" b="0" kern="1200" dirty="0" smtClean="0">
                          <a:solidFill>
                            <a:schemeClr val="tx1"/>
                          </a:solidFill>
                          <a:latin typeface="Times New Roman" pitchFamily="18" charset="0"/>
                          <a:ea typeface="黑体" pitchFamily="2" charset="-122"/>
                          <a:cs typeface="Times New Roman" pitchFamily="18" charset="0"/>
                        </a:rPr>
                        <a:t>IRR</a:t>
                      </a:r>
                      <a:r>
                        <a:rPr lang="zh-CN" altLang="en-US" sz="1000" b="0" kern="1200" dirty="0" smtClean="0">
                          <a:solidFill>
                            <a:schemeClr val="tx1"/>
                          </a:solidFill>
                          <a:latin typeface="Times New Roman" pitchFamily="18" charset="0"/>
                          <a:ea typeface="黑体" pitchFamily="2" charset="-122"/>
                          <a:cs typeface="Times New Roman" pitchFamily="18" charset="0"/>
                        </a:rPr>
                        <a:t>高</a:t>
                      </a:r>
                      <a:r>
                        <a:rPr lang="en-US" altLang="zh-CN" sz="1000" b="0" kern="1200" dirty="0" smtClean="0">
                          <a:solidFill>
                            <a:schemeClr val="tx1"/>
                          </a:solidFill>
                          <a:latin typeface="Times New Roman" pitchFamily="18" charset="0"/>
                          <a:ea typeface="黑体" pitchFamily="2" charset="-122"/>
                          <a:cs typeface="Times New Roman" pitchFamily="18" charset="0"/>
                        </a:rPr>
                        <a:t>0.88%</a:t>
                      </a:r>
                      <a:r>
                        <a:rPr lang="zh-CN" altLang="en-US" sz="1000" b="0" kern="1200" dirty="0" smtClean="0">
                          <a:solidFill>
                            <a:schemeClr val="tx1"/>
                          </a:solidFill>
                          <a:latin typeface="Times New Roman" pitchFamily="18" charset="0"/>
                          <a:ea typeface="黑体" pitchFamily="2" charset="-122"/>
                          <a:cs typeface="Times New Roman" pitchFamily="18" charset="0"/>
                        </a:rPr>
                        <a:t>，我公司承诺单晶</a:t>
                      </a:r>
                      <a:endParaRPr lang="en-US" altLang="zh-CN" sz="1000" b="0" kern="1200" dirty="0" smtClean="0">
                        <a:solidFill>
                          <a:schemeClr val="tx1"/>
                        </a:solidFill>
                        <a:latin typeface="Times New Roman" pitchFamily="18" charset="0"/>
                        <a:ea typeface="黑体" pitchFamily="2" charset="-122"/>
                        <a:cs typeface="Times New Roman" pitchFamily="18" charset="0"/>
                      </a:endParaRPr>
                    </a:p>
                    <a:p>
                      <a:pPr marL="228600" lvl="0" indent="-228600">
                        <a:lnSpc>
                          <a:spcPct val="150000"/>
                        </a:lnSpc>
                        <a:buNone/>
                      </a:pPr>
                      <a:r>
                        <a:rPr lang="zh-CN" altLang="en-US" sz="1000" b="0" kern="1200" dirty="0" smtClean="0">
                          <a:solidFill>
                            <a:schemeClr val="tx1"/>
                          </a:solidFill>
                          <a:latin typeface="Times New Roman" pitchFamily="18" charset="0"/>
                          <a:ea typeface="黑体" pitchFamily="2" charset="-122"/>
                          <a:cs typeface="Times New Roman" pitchFamily="18" charset="0"/>
                        </a:rPr>
                        <a:t>系统每瓦发电量至少比多晶高</a:t>
                      </a:r>
                      <a:r>
                        <a:rPr lang="en-US" altLang="zh-CN" sz="1000" b="0" kern="1200" dirty="0" smtClean="0">
                          <a:solidFill>
                            <a:schemeClr val="tx1"/>
                          </a:solidFill>
                          <a:latin typeface="Times New Roman" pitchFamily="18" charset="0"/>
                          <a:ea typeface="黑体" pitchFamily="2" charset="-122"/>
                          <a:cs typeface="Times New Roman" pitchFamily="18" charset="0"/>
                        </a:rPr>
                        <a:t>3%</a:t>
                      </a:r>
                      <a:r>
                        <a:rPr lang="zh-CN" altLang="en-US" sz="1000" b="0" kern="1200" dirty="0" smtClean="0">
                          <a:solidFill>
                            <a:schemeClr val="tx1"/>
                          </a:solidFill>
                          <a:latin typeface="Times New Roman" pitchFamily="18" charset="0"/>
                          <a:ea typeface="黑体" pitchFamily="2" charset="-122"/>
                          <a:cs typeface="Times New Roman" pitchFamily="18" charset="0"/>
                        </a:rPr>
                        <a:t>，全</a:t>
                      </a:r>
                      <a:endParaRPr lang="en-US" altLang="zh-CN" sz="1000" b="0" kern="1200" dirty="0" smtClean="0">
                        <a:solidFill>
                          <a:schemeClr val="tx1"/>
                        </a:solidFill>
                        <a:latin typeface="Times New Roman" pitchFamily="18" charset="0"/>
                        <a:ea typeface="黑体" pitchFamily="2" charset="-122"/>
                        <a:cs typeface="Times New Roman" pitchFamily="18" charset="0"/>
                      </a:endParaRPr>
                    </a:p>
                    <a:p>
                      <a:pPr marL="228600" lvl="0" indent="-228600">
                        <a:lnSpc>
                          <a:spcPct val="150000"/>
                        </a:lnSpc>
                        <a:buNone/>
                      </a:pPr>
                      <a:r>
                        <a:rPr lang="zh-CN" altLang="en-US" sz="1000" b="0" kern="1200" dirty="0" smtClean="0">
                          <a:solidFill>
                            <a:schemeClr val="tx1"/>
                          </a:solidFill>
                          <a:latin typeface="Times New Roman" pitchFamily="18" charset="0"/>
                          <a:ea typeface="黑体" pitchFamily="2" charset="-122"/>
                          <a:cs typeface="Times New Roman" pitchFamily="18" charset="0"/>
                        </a:rPr>
                        <a:t>投资</a:t>
                      </a:r>
                      <a:r>
                        <a:rPr lang="en-US" altLang="zh-CN" sz="1000" b="0" kern="1200" dirty="0" smtClean="0">
                          <a:solidFill>
                            <a:schemeClr val="tx1"/>
                          </a:solidFill>
                          <a:latin typeface="Times New Roman" pitchFamily="18" charset="0"/>
                          <a:ea typeface="黑体" pitchFamily="2" charset="-122"/>
                          <a:cs typeface="Times New Roman" pitchFamily="18" charset="0"/>
                        </a:rPr>
                        <a:t>IRR</a:t>
                      </a:r>
                      <a:r>
                        <a:rPr lang="zh-CN" altLang="en-US" sz="1000" b="0" kern="1200" dirty="0" smtClean="0">
                          <a:solidFill>
                            <a:schemeClr val="tx1"/>
                          </a:solidFill>
                          <a:latin typeface="Times New Roman" pitchFamily="18" charset="0"/>
                          <a:ea typeface="黑体" pitchFamily="2" charset="-122"/>
                          <a:cs typeface="Times New Roman" pitchFamily="18" charset="0"/>
                        </a:rPr>
                        <a:t>高</a:t>
                      </a:r>
                      <a:r>
                        <a:rPr lang="en-US" altLang="zh-CN" sz="1000" b="0" kern="1200" dirty="0" smtClean="0">
                          <a:solidFill>
                            <a:schemeClr val="tx1"/>
                          </a:solidFill>
                          <a:latin typeface="Times New Roman" pitchFamily="18" charset="0"/>
                          <a:ea typeface="黑体" pitchFamily="2" charset="-122"/>
                          <a:cs typeface="Times New Roman" pitchFamily="18" charset="0"/>
                        </a:rPr>
                        <a:t>0.53%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lvl="0" indent="-228600">
                        <a:lnSpc>
                          <a:spcPct val="150000"/>
                        </a:lnSpc>
                        <a:buNone/>
                      </a:pPr>
                      <a:r>
                        <a:rPr lang="zh-CN" altLang="en-US" sz="1000" b="0" kern="1200" dirty="0" smtClean="0">
                          <a:solidFill>
                            <a:schemeClr val="tx1"/>
                          </a:solidFill>
                          <a:latin typeface="Times New Roman" pitchFamily="18" charset="0"/>
                          <a:ea typeface="黑体" pitchFamily="2" charset="-122"/>
                          <a:cs typeface="Times New Roman" pitchFamily="18" charset="0"/>
                        </a:rPr>
                        <a:t>通常发电量高</a:t>
                      </a:r>
                      <a:r>
                        <a:rPr lang="en-US" altLang="zh-CN" sz="1000" b="0" kern="1200" dirty="0" smtClean="0">
                          <a:solidFill>
                            <a:schemeClr val="tx1"/>
                          </a:solidFill>
                          <a:latin typeface="Times New Roman" pitchFamily="18" charset="0"/>
                          <a:ea typeface="黑体" pitchFamily="2" charset="-122"/>
                          <a:cs typeface="Times New Roman" pitchFamily="18" charset="0"/>
                        </a:rPr>
                        <a:t>5%</a:t>
                      </a:r>
                      <a:r>
                        <a:rPr lang="zh-CN" altLang="en-US" sz="1000" b="0" kern="1200" dirty="0" smtClean="0">
                          <a:solidFill>
                            <a:schemeClr val="tx1"/>
                          </a:solidFill>
                          <a:latin typeface="Times New Roman" pitchFamily="18" charset="0"/>
                          <a:ea typeface="黑体" pitchFamily="2" charset="-122"/>
                          <a:cs typeface="Times New Roman" pitchFamily="18" charset="0"/>
                        </a:rPr>
                        <a:t>，资本金</a:t>
                      </a:r>
                      <a:r>
                        <a:rPr lang="en-US" altLang="zh-CN" sz="1000" b="0" kern="1200" dirty="0" smtClean="0">
                          <a:solidFill>
                            <a:schemeClr val="tx1"/>
                          </a:solidFill>
                          <a:latin typeface="Times New Roman" pitchFamily="18" charset="0"/>
                          <a:ea typeface="黑体" pitchFamily="2" charset="-122"/>
                          <a:cs typeface="Times New Roman" pitchFamily="18" charset="0"/>
                        </a:rPr>
                        <a:t>IRR</a:t>
                      </a:r>
                      <a:r>
                        <a:rPr lang="zh-CN" altLang="en-US" sz="1000" b="0" kern="1200" dirty="0" smtClean="0">
                          <a:solidFill>
                            <a:schemeClr val="tx1"/>
                          </a:solidFill>
                          <a:latin typeface="Times New Roman" pitchFamily="18" charset="0"/>
                          <a:ea typeface="黑体" pitchFamily="2" charset="-122"/>
                          <a:cs typeface="Times New Roman" pitchFamily="18" charset="0"/>
                        </a:rPr>
                        <a:t>高</a:t>
                      </a:r>
                      <a:endParaRPr lang="en-US" altLang="zh-CN" sz="1000" b="0" kern="1200" dirty="0" smtClean="0">
                        <a:solidFill>
                          <a:schemeClr val="tx1"/>
                        </a:solidFill>
                        <a:latin typeface="Times New Roman" pitchFamily="18" charset="0"/>
                        <a:ea typeface="黑体" pitchFamily="2" charset="-122"/>
                        <a:cs typeface="Times New Roman" pitchFamily="18" charset="0"/>
                      </a:endParaRPr>
                    </a:p>
                    <a:p>
                      <a:pPr marL="228600" lvl="0" indent="-228600">
                        <a:lnSpc>
                          <a:spcPct val="150000"/>
                        </a:lnSpc>
                        <a:buNone/>
                      </a:pPr>
                      <a:r>
                        <a:rPr lang="en-US" altLang="zh-CN" sz="1000" b="0" kern="1200" dirty="0" smtClean="0">
                          <a:solidFill>
                            <a:schemeClr val="tx1"/>
                          </a:solidFill>
                          <a:latin typeface="Times New Roman" pitchFamily="18" charset="0"/>
                          <a:ea typeface="黑体" pitchFamily="2" charset="-122"/>
                          <a:cs typeface="Times New Roman" pitchFamily="18" charset="0"/>
                        </a:rPr>
                        <a:t>2.70%</a:t>
                      </a:r>
                      <a:r>
                        <a:rPr lang="zh-CN" altLang="en-US" sz="1000" b="0" kern="1200" dirty="0" smtClean="0">
                          <a:solidFill>
                            <a:schemeClr val="tx1"/>
                          </a:solidFill>
                          <a:latin typeface="Times New Roman" pitchFamily="18" charset="0"/>
                          <a:ea typeface="黑体" pitchFamily="2" charset="-122"/>
                          <a:cs typeface="Times New Roman" pitchFamily="18" charset="0"/>
                        </a:rPr>
                        <a:t>我公司最低承诺发电量高</a:t>
                      </a:r>
                      <a:endParaRPr lang="en-US" altLang="zh-CN" sz="1000" b="0" kern="1200" dirty="0" smtClean="0">
                        <a:solidFill>
                          <a:schemeClr val="tx1"/>
                        </a:solidFill>
                        <a:latin typeface="Times New Roman" pitchFamily="18" charset="0"/>
                        <a:ea typeface="黑体" pitchFamily="2" charset="-122"/>
                        <a:cs typeface="Times New Roman" pitchFamily="18" charset="0"/>
                      </a:endParaRPr>
                    </a:p>
                    <a:p>
                      <a:pPr marL="228600" lvl="0" indent="-228600">
                        <a:lnSpc>
                          <a:spcPct val="150000"/>
                        </a:lnSpc>
                        <a:buNone/>
                      </a:pPr>
                      <a:r>
                        <a:rPr lang="en-US" altLang="zh-CN" sz="1000" b="0" kern="1200" dirty="0" smtClean="0">
                          <a:solidFill>
                            <a:schemeClr val="tx1"/>
                          </a:solidFill>
                          <a:latin typeface="Times New Roman" pitchFamily="18" charset="0"/>
                          <a:ea typeface="黑体" pitchFamily="2" charset="-122"/>
                          <a:cs typeface="Times New Roman" pitchFamily="18" charset="0"/>
                        </a:rPr>
                        <a:t>3%</a:t>
                      </a:r>
                      <a:r>
                        <a:rPr lang="zh-CN" altLang="en-US" sz="1000" b="0" kern="1200" dirty="0" smtClean="0">
                          <a:solidFill>
                            <a:schemeClr val="tx1"/>
                          </a:solidFill>
                          <a:latin typeface="Times New Roman" pitchFamily="18" charset="0"/>
                          <a:ea typeface="黑体" pitchFamily="2" charset="-122"/>
                          <a:cs typeface="Times New Roman" pitchFamily="18" charset="0"/>
                        </a:rPr>
                        <a:t>，资本金</a:t>
                      </a:r>
                      <a:r>
                        <a:rPr lang="en-US" altLang="zh-CN" sz="1000" b="0" kern="1200" dirty="0" smtClean="0">
                          <a:solidFill>
                            <a:schemeClr val="tx1"/>
                          </a:solidFill>
                          <a:latin typeface="Times New Roman" pitchFamily="18" charset="0"/>
                          <a:ea typeface="黑体" pitchFamily="2" charset="-122"/>
                          <a:cs typeface="Times New Roman" pitchFamily="18" charset="0"/>
                        </a:rPr>
                        <a:t>IRR</a:t>
                      </a:r>
                      <a:r>
                        <a:rPr lang="zh-CN" altLang="en-US" sz="1000" b="0" kern="1200" dirty="0" smtClean="0">
                          <a:solidFill>
                            <a:schemeClr val="tx1"/>
                          </a:solidFill>
                          <a:latin typeface="Times New Roman" pitchFamily="18" charset="0"/>
                          <a:ea typeface="黑体" pitchFamily="2" charset="-122"/>
                          <a:cs typeface="Times New Roman" pitchFamily="18" charset="0"/>
                        </a:rPr>
                        <a:t>高</a:t>
                      </a:r>
                      <a:r>
                        <a:rPr lang="en-US" altLang="zh-CN" sz="1000" b="0" kern="1200" dirty="0" smtClean="0">
                          <a:solidFill>
                            <a:schemeClr val="tx1"/>
                          </a:solidFill>
                          <a:latin typeface="Times New Roman" pitchFamily="18" charset="0"/>
                          <a:ea typeface="黑体" pitchFamily="2" charset="-122"/>
                          <a:cs typeface="Times New Roman" pitchFamily="18" charset="0"/>
                        </a:rPr>
                        <a:t>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1045">
                <a:tc>
                  <a:txBody>
                    <a:bodyPr/>
                    <a:lstStyle/>
                    <a:p>
                      <a:pPr algn="just">
                        <a:lnSpc>
                          <a:spcPct val="150000"/>
                        </a:lnSpc>
                      </a:pPr>
                      <a:r>
                        <a:rPr lang="zh-CN" altLang="en-US" sz="1000" b="0" dirty="0" smtClean="0">
                          <a:latin typeface="Times New Roman" pitchFamily="18" charset="0"/>
                          <a:ea typeface="黑体" pitchFamily="2" charset="-122"/>
                          <a:cs typeface="Times New Roman" pitchFamily="18" charset="0"/>
                        </a:rPr>
                        <a:t>格尔木阳光佑华</a:t>
                      </a:r>
                      <a:r>
                        <a:rPr lang="en-US" altLang="zh-CN" sz="1000" b="0" dirty="0" smtClean="0">
                          <a:latin typeface="Times New Roman" pitchFamily="18" charset="0"/>
                          <a:ea typeface="黑体" pitchFamily="2" charset="-122"/>
                          <a:cs typeface="Times New Roman" pitchFamily="18" charset="0"/>
                        </a:rPr>
                        <a:t>10MW</a:t>
                      </a:r>
                      <a:r>
                        <a:rPr lang="zh-CN" altLang="en-US" sz="1000" b="0" dirty="0" smtClean="0">
                          <a:latin typeface="Times New Roman" pitchFamily="18" charset="0"/>
                          <a:ea typeface="黑体" pitchFamily="2" charset="-122"/>
                          <a:cs typeface="Times New Roman" pitchFamily="18" charset="0"/>
                        </a:rPr>
                        <a:t>单晶与</a:t>
                      </a:r>
                      <a:r>
                        <a:rPr lang="en-US" altLang="zh-CN" sz="1000" b="0" dirty="0" smtClean="0">
                          <a:latin typeface="Times New Roman" pitchFamily="18" charset="0"/>
                          <a:ea typeface="黑体" pitchFamily="2" charset="-122"/>
                          <a:cs typeface="Times New Roman" pitchFamily="18" charset="0"/>
                        </a:rPr>
                        <a:t>10MW</a:t>
                      </a:r>
                      <a:r>
                        <a:rPr lang="zh-CN" altLang="en-US" sz="1000" b="0" dirty="0" smtClean="0">
                          <a:latin typeface="Times New Roman" pitchFamily="18" charset="0"/>
                          <a:ea typeface="黑体" pitchFamily="2" charset="-122"/>
                          <a:cs typeface="Times New Roman" pitchFamily="18" charset="0"/>
                        </a:rPr>
                        <a:t>多晶比较，观测期内单晶总发电量比多晶高</a:t>
                      </a:r>
                      <a:r>
                        <a:rPr lang="en-US" altLang="zh-CN" sz="1000" b="0" dirty="0" smtClean="0">
                          <a:latin typeface="Times New Roman" pitchFamily="18" charset="0"/>
                          <a:ea typeface="黑体" pitchFamily="2" charset="-122"/>
                          <a:cs typeface="Times New Roman" pitchFamily="18" charset="0"/>
                        </a:rPr>
                        <a:t>5.7%</a:t>
                      </a:r>
                      <a:r>
                        <a:rPr lang="zh-CN" altLang="en-US" sz="1000" b="0" dirty="0" smtClean="0">
                          <a:latin typeface="Times New Roman" pitchFamily="18" charset="0"/>
                          <a:ea typeface="黑体" pitchFamily="2" charset="-122"/>
                          <a:cs typeface="Times New Roman" pitchFamily="18" charset="0"/>
                        </a:rPr>
                        <a:t>。</a:t>
                      </a:r>
                      <a:endParaRPr lang="zh-CN" altLang="en-US" sz="1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如何实现高效？</a:t>
            </a: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81922"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4340" name="标题 2"/>
          <p:cNvSpPr>
            <a:spLocks noGrp="1" noChangeArrowheads="1"/>
          </p:cNvSpPr>
          <p:nvPr>
            <p:ph type="title"/>
          </p:nvPr>
        </p:nvSpPr>
        <p:spPr>
          <a:xfrm>
            <a:off x="963613" y="4406900"/>
            <a:ext cx="10363200" cy="1362075"/>
          </a:xfrm>
        </p:spPr>
        <p:txBody>
          <a:bodyPr/>
          <a:lstStyle/>
          <a:p>
            <a:pPr>
              <a:defRPr/>
            </a:pPr>
            <a:r>
              <a:rPr lang="zh-CN" altLang="en-US" sz="4200" dirty="0" smtClean="0">
                <a:solidFill>
                  <a:schemeClr val="bg1"/>
                </a:solidFill>
              </a:rPr>
              <a:t>核心竞争力</a:t>
            </a:r>
          </a:p>
        </p:txBody>
      </p:sp>
      <p:sp>
        <p:nvSpPr>
          <p:cNvPr id="14341" name="Rectangle 1"/>
          <p:cNvSpPr>
            <a:spLocks noChangeArrowheads="1"/>
          </p:cNvSpPr>
          <p:nvPr/>
        </p:nvSpPr>
        <p:spPr bwMode="auto">
          <a:xfrm>
            <a:off x="-47625" y="857250"/>
            <a:ext cx="10896600" cy="708025"/>
          </a:xfrm>
          <a:prstGeom prst="rect">
            <a:avLst/>
          </a:prstGeom>
          <a:noFill/>
          <a:ln w="9525">
            <a:noFill/>
            <a:miter lim="800000"/>
            <a:headEnd/>
            <a:tailEnd/>
          </a:ln>
        </p:spPr>
        <p:txBody>
          <a:bodyPr wrap="none" anchor="ctr">
            <a:spAutoFit/>
          </a:bodyPr>
          <a:lstStyle/>
          <a:p>
            <a:pPr indent="266700" eaLnBrk="0" hangingPunct="0">
              <a:defRPr/>
            </a:pPr>
            <a:r>
              <a:rPr lang="zh-CN" altLang="en-US" sz="1800" b="1" i="1" u="sng" dirty="0">
                <a:solidFill>
                  <a:srgbClr val="FF0000"/>
                </a:solidFill>
                <a:latin typeface="黑体" pitchFamily="49" charset="-122"/>
                <a:ea typeface="宋体" pitchFamily="2" charset="-122"/>
                <a:cs typeface="Times New Roman" pitchFamily="18" charset="0"/>
              </a:rPr>
              <a:t>具有竞争力的成本优势</a:t>
            </a:r>
            <a:endParaRPr lang="en-US" altLang="zh-CN" sz="1800" b="1" i="1" u="sng" dirty="0">
              <a:solidFill>
                <a:srgbClr val="FF0000"/>
              </a:solidFill>
              <a:latin typeface="黑体" pitchFamily="49" charset="-122"/>
              <a:ea typeface="宋体" pitchFamily="2" charset="-122"/>
              <a:cs typeface="Times New Roman" pitchFamily="18" charset="0"/>
            </a:endParaRPr>
          </a:p>
          <a:p>
            <a:pPr indent="266700" eaLnBrk="0" hangingPunct="0">
              <a:buFontTx/>
              <a:buChar char="•"/>
              <a:defRPr/>
            </a:pPr>
            <a:endParaRPr lang="en-US" altLang="zh-CN" sz="800" dirty="0">
              <a:latin typeface="Arial" pitchFamily="34" charset="0"/>
              <a:ea typeface="宋体" pitchFamily="2" charset="-122"/>
            </a:endParaRPr>
          </a:p>
          <a:p>
            <a:pPr>
              <a:defRPr/>
            </a:pPr>
            <a:r>
              <a:rPr lang="zh-CN" altLang="en-US" sz="1400" dirty="0">
                <a:latin typeface="Arial" pitchFamily="34" charset="0"/>
                <a:ea typeface="宋体" pitchFamily="2" charset="-122"/>
              </a:rPr>
              <a:t>      通过隆基高效单晶组件有效整合及系统优化设计，为客户提供的高效单晶光伏发电系统成本与同等条件多晶光伏发电系统成本持平。</a:t>
            </a:r>
          </a:p>
        </p:txBody>
      </p:sp>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如何实现高效？</a:t>
            </a:r>
          </a:p>
        </p:txBody>
      </p:sp>
      <p:graphicFrame>
        <p:nvGraphicFramePr>
          <p:cNvPr id="13" name="表格 12"/>
          <p:cNvGraphicFramePr>
            <a:graphicFrameLocks noGrp="1"/>
          </p:cNvGraphicFramePr>
          <p:nvPr/>
        </p:nvGraphicFramePr>
        <p:xfrm>
          <a:off x="309563" y="3071813"/>
          <a:ext cx="5643562" cy="2286000"/>
        </p:xfrm>
        <a:graphic>
          <a:graphicData uri="http://schemas.openxmlformats.org/drawingml/2006/table">
            <a:tbl>
              <a:tblPr>
                <a:tableStyleId>{ED083AE6-46FA-4A59-8FB0-9F97EB10719F}</a:tableStyleId>
              </a:tblPr>
              <a:tblGrid>
                <a:gridCol w="2351501"/>
                <a:gridCol w="1723469"/>
                <a:gridCol w="1568632"/>
              </a:tblGrid>
              <a:tr h="228600">
                <a:tc>
                  <a:txBody>
                    <a:bodyPr/>
                    <a:lstStyle/>
                    <a:p>
                      <a:pPr algn="l" fontAlgn="ct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zh-CN" altLang="en-US" sz="1200" u="none" strike="noStrike" dirty="0"/>
                        <a:t>单晶</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zh-CN" altLang="en-US" sz="1200" u="none" strike="noStrike" dirty="0"/>
                        <a:t>多晶</a:t>
                      </a:r>
                      <a:endParaRPr lang="zh-CN" altLang="en-US"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dirty="0"/>
                        <a:t>    组件</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smtClean="0"/>
                        <a:t>4.150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4.000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dirty="0"/>
                        <a:t>    支架</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0.500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0.529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a:t>    逆变器</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0.450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0.450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a:t>    外线工程</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0.300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0.300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a:t>    其他设备、设施</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0.530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smtClean="0"/>
                        <a:t>0.558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a:t>    土地</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0.120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0.127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a:t>    基建与安装工程</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1.200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1.271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a:t>    前期费用</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0.250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0.265 </a:t>
                      </a:r>
                      <a:endParaRPr lang="en-US" altLang="zh-CN" sz="1200" b="0" i="0" u="none" strike="noStrike" dirty="0">
                        <a:latin typeface="Arial" pitchFamily="34" charset="0"/>
                        <a:cs typeface="Arial" pitchFamily="34" charset="0"/>
                      </a:endParaRPr>
                    </a:p>
                  </a:txBody>
                  <a:tcPr marL="9525" marR="9525" marT="9525" marB="0" anchor="ctr"/>
                </a:tc>
              </a:tr>
              <a:tr h="228600">
                <a:tc>
                  <a:txBody>
                    <a:bodyPr/>
                    <a:lstStyle/>
                    <a:p>
                      <a:pPr algn="l" fontAlgn="ctr"/>
                      <a:r>
                        <a:rPr lang="zh-CN" altLang="en-US" sz="1200" u="none" strike="noStrike" dirty="0" smtClean="0"/>
                        <a:t>    合计</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7.500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smtClean="0"/>
                        <a:t>7.500 </a:t>
                      </a:r>
                      <a:endParaRPr lang="en-US" altLang="zh-CN" sz="1200" b="0" i="0" u="none" strike="noStrike" dirty="0">
                        <a:latin typeface="Arial" pitchFamily="34" charset="0"/>
                        <a:cs typeface="Arial" pitchFamily="34" charset="0"/>
                      </a:endParaRPr>
                    </a:p>
                  </a:txBody>
                  <a:tcPr marL="9525" marR="9525" marT="9525" marB="0" anchor="ctr"/>
                </a:tc>
              </a:tr>
            </a:tbl>
          </a:graphicData>
        </a:graphic>
      </p:graphicFrame>
      <p:graphicFrame>
        <p:nvGraphicFramePr>
          <p:cNvPr id="14" name="表格 13"/>
          <p:cNvGraphicFramePr>
            <a:graphicFrameLocks noGrp="1"/>
          </p:cNvGraphicFramePr>
          <p:nvPr/>
        </p:nvGraphicFramePr>
        <p:xfrm>
          <a:off x="309563" y="1643063"/>
          <a:ext cx="5643562" cy="974725"/>
        </p:xfrm>
        <a:graphic>
          <a:graphicData uri="http://schemas.openxmlformats.org/drawingml/2006/table">
            <a:tbl>
              <a:tblPr>
                <a:tableStyleId>{ED083AE6-46FA-4A59-8FB0-9F97EB10719F}</a:tableStyleId>
              </a:tblPr>
              <a:tblGrid>
                <a:gridCol w="1197532"/>
                <a:gridCol w="1550011"/>
                <a:gridCol w="1378063"/>
                <a:gridCol w="1517996"/>
              </a:tblGrid>
              <a:tr h="243683">
                <a:tc>
                  <a:txBody>
                    <a:bodyPr/>
                    <a:lstStyle/>
                    <a:p>
                      <a:pPr algn="ctr" fontAlgn="ctr"/>
                      <a:endParaRPr lang="zh-CN" altLang="en-US"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zh-CN" altLang="en-US" sz="1200" u="none" strike="noStrike" dirty="0" smtClean="0"/>
                        <a:t>单晶</a:t>
                      </a:r>
                      <a:endParaRPr lang="zh-CN" altLang="en-US"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zh-CN" altLang="en-US" sz="1200" u="none" strike="noStrike" dirty="0" smtClean="0"/>
                        <a:t>多晶</a:t>
                      </a:r>
                      <a:endParaRPr lang="zh-CN" altLang="en-US"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zh-CN" altLang="en-US" sz="1200" u="none" strike="noStrike" dirty="0" smtClean="0"/>
                        <a:t>备注</a:t>
                      </a:r>
                      <a:endParaRPr lang="zh-CN" altLang="en-US" sz="1200" b="0" i="0" u="none" strike="noStrike" dirty="0">
                        <a:latin typeface="Arial" pitchFamily="34" charset="0"/>
                        <a:ea typeface="+mn-ea"/>
                        <a:cs typeface="Arial" pitchFamily="34" charset="0"/>
                      </a:endParaRPr>
                    </a:p>
                  </a:txBody>
                  <a:tcPr marL="9525" marR="9525" marT="9525" marB="0" anchor="ctr"/>
                </a:tc>
              </a:tr>
              <a:tr h="243683">
                <a:tc>
                  <a:txBody>
                    <a:bodyPr/>
                    <a:lstStyle/>
                    <a:p>
                      <a:pPr algn="ctr" fontAlgn="ctr"/>
                      <a:r>
                        <a:rPr lang="zh-CN" altLang="en-US" sz="1200" u="none" strike="noStrike" dirty="0" smtClean="0"/>
                        <a:t>组件规格</a:t>
                      </a:r>
                      <a:endParaRPr lang="zh-CN" altLang="en-US"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en-US" altLang="zh-CN" sz="1200" u="none" strike="noStrike" dirty="0" smtClean="0"/>
                        <a:t>156</a:t>
                      </a:r>
                      <a:r>
                        <a:rPr lang="zh-CN" altLang="en-US" sz="1200" u="none" strike="noStrike" dirty="0" smtClean="0"/>
                        <a:t>*</a:t>
                      </a:r>
                      <a:r>
                        <a:rPr lang="en-US" altLang="zh-CN" sz="1200" u="none" strike="noStrike" dirty="0" smtClean="0"/>
                        <a:t>156</a:t>
                      </a:r>
                      <a:r>
                        <a:rPr lang="zh-CN" altLang="en-US" sz="1200" u="none" strike="noStrike" dirty="0" smtClean="0"/>
                        <a:t>*</a:t>
                      </a:r>
                      <a:r>
                        <a:rPr lang="en-US" altLang="zh-CN" sz="1200" u="none" strike="noStrike" dirty="0" smtClean="0"/>
                        <a:t>60</a:t>
                      </a:r>
                      <a:endParaRPr lang="en-US" altLang="zh-CN" sz="1200" b="0" i="0" u="none" strike="noStrike" dirty="0">
                        <a:latin typeface="Arial" pitchFamily="34" charset="0"/>
                        <a:ea typeface="+mn-ea"/>
                        <a:cs typeface="Arial"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dirty="0" smtClean="0"/>
                        <a:t>156</a:t>
                      </a:r>
                      <a:r>
                        <a:rPr lang="zh-CN" altLang="en-US" sz="1200" u="none" strike="noStrike" dirty="0" smtClean="0"/>
                        <a:t>*</a:t>
                      </a:r>
                      <a:r>
                        <a:rPr lang="en-US" altLang="zh-CN" sz="1200" u="none" strike="noStrike" dirty="0" smtClean="0"/>
                        <a:t>156</a:t>
                      </a:r>
                      <a:r>
                        <a:rPr lang="zh-CN" altLang="en-US" sz="1200" u="none" strike="noStrike" dirty="0" smtClean="0"/>
                        <a:t>*</a:t>
                      </a:r>
                      <a:r>
                        <a:rPr lang="en-US" altLang="zh-CN" sz="1200" u="none" strike="noStrike" dirty="0" smtClean="0"/>
                        <a:t>60</a:t>
                      </a:r>
                      <a:endParaRPr lang="en-US" altLang="zh-CN" sz="1200" b="0" i="0" u="none" strike="noStrike" dirty="0" smtClean="0">
                        <a:latin typeface="Arial" pitchFamily="34" charset="0"/>
                        <a:ea typeface="+mn-ea"/>
                        <a:cs typeface="Arial" pitchFamily="34" charset="0"/>
                      </a:endParaRPr>
                    </a:p>
                  </a:txBody>
                  <a:tcPr marL="9525" marR="9525" marT="9525" marB="0" anchor="ctr"/>
                </a:tc>
                <a:tc>
                  <a:txBody>
                    <a:bodyPr/>
                    <a:lstStyle/>
                    <a:p>
                      <a:pPr algn="ctr" fontAlgn="ctr"/>
                      <a:r>
                        <a:rPr lang="en-US" altLang="zh-CN" sz="1200" u="none" strike="noStrike" dirty="0" smtClean="0"/>
                        <a:t>/</a:t>
                      </a:r>
                      <a:endParaRPr lang="en-US" altLang="zh-CN" sz="1200" b="0" i="0" u="none" strike="noStrike" dirty="0">
                        <a:latin typeface="Arial" pitchFamily="34" charset="0"/>
                        <a:ea typeface="+mn-ea"/>
                        <a:cs typeface="Arial" pitchFamily="34" charset="0"/>
                      </a:endParaRPr>
                    </a:p>
                  </a:txBody>
                  <a:tcPr marL="9525" marR="9525" marT="9525" marB="0" anchor="ctr"/>
                </a:tc>
              </a:tr>
              <a:tr h="243683">
                <a:tc>
                  <a:txBody>
                    <a:bodyPr/>
                    <a:lstStyle/>
                    <a:p>
                      <a:pPr algn="ctr" fontAlgn="ctr"/>
                      <a:r>
                        <a:rPr lang="zh-CN" altLang="en-US" sz="1200" u="none" strike="noStrike" dirty="0" smtClean="0"/>
                        <a:t>组件功率</a:t>
                      </a:r>
                      <a:endParaRPr lang="zh-CN" altLang="en-US"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en-US" altLang="zh-CN" sz="1200" u="none" strike="noStrike" dirty="0" smtClean="0"/>
                        <a:t>270W</a:t>
                      </a:r>
                      <a:endParaRPr lang="en-US" altLang="zh-CN"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en-US" altLang="zh-CN" sz="1200" u="none" strike="noStrike" dirty="0" smtClean="0"/>
                        <a:t>255W</a:t>
                      </a:r>
                      <a:endParaRPr lang="en-US" altLang="zh-CN"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en-US" altLang="zh-CN" sz="1200" u="none" strike="noStrike" dirty="0" smtClean="0"/>
                        <a:t>/</a:t>
                      </a:r>
                      <a:endParaRPr lang="en-US" altLang="zh-CN" sz="1200" b="0" i="0" u="none" strike="noStrike" dirty="0">
                        <a:latin typeface="Arial" pitchFamily="34" charset="0"/>
                        <a:ea typeface="+mn-ea"/>
                        <a:cs typeface="Arial" pitchFamily="34" charset="0"/>
                      </a:endParaRPr>
                    </a:p>
                  </a:txBody>
                  <a:tcPr marL="9525" marR="9525" marT="9525" marB="0" anchor="ctr"/>
                </a:tc>
              </a:tr>
              <a:tr h="243683">
                <a:tc>
                  <a:txBody>
                    <a:bodyPr/>
                    <a:lstStyle/>
                    <a:p>
                      <a:pPr algn="ctr" fontAlgn="ctr"/>
                      <a:r>
                        <a:rPr lang="zh-CN" altLang="en-US" sz="1200" u="none" strike="noStrike" dirty="0" smtClean="0"/>
                        <a:t>组件单价</a:t>
                      </a:r>
                      <a:endParaRPr lang="zh-CN" altLang="en-US"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en-US" altLang="zh-CN" sz="1200" u="none" strike="noStrike" dirty="0" smtClean="0"/>
                        <a:t>4.15</a:t>
                      </a:r>
                      <a:r>
                        <a:rPr lang="zh-CN" altLang="en-US" sz="1200" u="none" strike="noStrike" dirty="0" smtClean="0"/>
                        <a:t>元</a:t>
                      </a:r>
                      <a:r>
                        <a:rPr lang="en-US" altLang="zh-CN" sz="1200" u="none" strike="noStrike" dirty="0" smtClean="0"/>
                        <a:t>/W</a:t>
                      </a:r>
                      <a:endParaRPr lang="en-US" altLang="zh-CN"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en-US" altLang="zh-CN" sz="1200" u="none" strike="noStrike" dirty="0" smtClean="0"/>
                        <a:t>4.00</a:t>
                      </a:r>
                      <a:r>
                        <a:rPr lang="zh-CN" altLang="en-US" sz="1200" u="none" strike="noStrike" dirty="0" smtClean="0"/>
                        <a:t>元</a:t>
                      </a:r>
                      <a:r>
                        <a:rPr lang="en-US" altLang="zh-CN" sz="1200" u="none" strike="noStrike" dirty="0" smtClean="0"/>
                        <a:t>/W</a:t>
                      </a:r>
                      <a:endParaRPr lang="en-US" altLang="zh-CN" sz="1200" b="0" i="0" u="none" strike="noStrike" dirty="0">
                        <a:latin typeface="Arial" pitchFamily="34" charset="0"/>
                        <a:ea typeface="+mn-ea"/>
                        <a:cs typeface="Arial" pitchFamily="34" charset="0"/>
                      </a:endParaRPr>
                    </a:p>
                  </a:txBody>
                  <a:tcPr marL="9525" marR="9525" marT="9525" marB="0" anchor="ctr"/>
                </a:tc>
                <a:tc>
                  <a:txBody>
                    <a:bodyPr/>
                    <a:lstStyle/>
                    <a:p>
                      <a:pPr algn="ctr" fontAlgn="ctr"/>
                      <a:r>
                        <a:rPr lang="zh-CN" altLang="en-US" sz="1200" u="none" strike="noStrike" dirty="0" smtClean="0"/>
                        <a:t>国内一线品牌价格</a:t>
                      </a:r>
                      <a:endParaRPr lang="en-US" altLang="zh-CN" sz="1200" b="0" i="0" u="none" strike="noStrike" dirty="0">
                        <a:latin typeface="Arial" pitchFamily="34" charset="0"/>
                        <a:ea typeface="+mn-ea"/>
                        <a:cs typeface="Arial" pitchFamily="34" charset="0"/>
                      </a:endParaRPr>
                    </a:p>
                  </a:txBody>
                  <a:tcPr marL="9525" marR="9525" marT="9525" marB="0" anchor="ctr"/>
                </a:tc>
              </a:tr>
            </a:tbl>
          </a:graphicData>
        </a:graphic>
      </p:graphicFrame>
      <p:sp>
        <p:nvSpPr>
          <p:cNvPr id="81999" name="矩形 14"/>
          <p:cNvSpPr>
            <a:spLocks noChangeArrowheads="1"/>
          </p:cNvSpPr>
          <p:nvPr/>
        </p:nvSpPr>
        <p:spPr bwMode="auto">
          <a:xfrm>
            <a:off x="6238875" y="5588000"/>
            <a:ext cx="4857750" cy="769938"/>
          </a:xfrm>
          <a:prstGeom prst="rect">
            <a:avLst/>
          </a:prstGeom>
          <a:noFill/>
          <a:ln w="9525">
            <a:noFill/>
            <a:miter lim="800000"/>
            <a:headEnd/>
            <a:tailEnd/>
          </a:ln>
        </p:spPr>
        <p:txBody>
          <a:bodyPr>
            <a:spAutoFit/>
          </a:bodyPr>
          <a:lstStyle/>
          <a:p>
            <a:pPr marL="228600" indent="-228600" fontAlgn="ctr">
              <a:buFontTx/>
              <a:buBlip>
                <a:blip r:embed="rId2"/>
              </a:buBlip>
            </a:pPr>
            <a:r>
              <a:rPr lang="zh-CN" altLang="en-US" sz="1100"/>
              <a:t>装机容量差异：固定面积下单晶多</a:t>
            </a:r>
            <a:r>
              <a:rPr lang="en-US" altLang="zh-CN" sz="1100"/>
              <a:t>5.88%   </a:t>
            </a:r>
          </a:p>
          <a:p>
            <a:pPr marL="228600" indent="-228600" fontAlgn="ctr">
              <a:buFontTx/>
              <a:buBlip>
                <a:blip r:embed="rId2"/>
              </a:buBlip>
            </a:pPr>
            <a:r>
              <a:rPr lang="zh-CN" altLang="en-US" sz="1100"/>
              <a:t>逆变器成本：逆变器余量</a:t>
            </a:r>
            <a:r>
              <a:rPr lang="en-US" altLang="zh-CN" sz="1100"/>
              <a:t>20%</a:t>
            </a:r>
            <a:r>
              <a:rPr lang="zh-CN" altLang="en-US" sz="1100"/>
              <a:t>，单多晶逆变器装机功率一致</a:t>
            </a:r>
            <a:endParaRPr lang="en-US" altLang="zh-CN" sz="1100"/>
          </a:p>
          <a:p>
            <a:pPr marL="228600" indent="-228600" fontAlgn="ctr">
              <a:buFontTx/>
              <a:buBlip>
                <a:blip r:embed="rId2"/>
              </a:buBlip>
            </a:pPr>
            <a:r>
              <a:rPr lang="zh-CN" altLang="en-US" sz="1100"/>
              <a:t>其他成本：同面积下总成本基本一致，单晶单位投资成本较低</a:t>
            </a:r>
            <a:endParaRPr lang="en-US" altLang="zh-CN" sz="1100"/>
          </a:p>
          <a:p>
            <a:pPr marL="228600" indent="-228600" fontAlgn="ctr">
              <a:buFontTx/>
              <a:buBlip>
                <a:blip r:embed="rId2"/>
              </a:buBlip>
            </a:pPr>
            <a:r>
              <a:rPr lang="zh-CN" altLang="en-US" sz="1100"/>
              <a:t>每</a:t>
            </a:r>
            <a:r>
              <a:rPr lang="en-US" altLang="zh-CN" sz="1100"/>
              <a:t>100MW</a:t>
            </a:r>
            <a:r>
              <a:rPr lang="zh-CN" altLang="en-US" sz="1100"/>
              <a:t>使用单晶投资节约</a:t>
            </a:r>
            <a:r>
              <a:rPr lang="en-US" altLang="zh-CN" sz="1100"/>
              <a:t>290</a:t>
            </a:r>
            <a:r>
              <a:rPr lang="zh-CN" altLang="en-US" sz="1100"/>
              <a:t>万元</a:t>
            </a:r>
          </a:p>
        </p:txBody>
      </p:sp>
      <p:graphicFrame>
        <p:nvGraphicFramePr>
          <p:cNvPr id="16" name="表格 15"/>
          <p:cNvGraphicFramePr>
            <a:graphicFrameLocks noGrp="1"/>
          </p:cNvGraphicFramePr>
          <p:nvPr/>
        </p:nvGraphicFramePr>
        <p:xfrm>
          <a:off x="6096000" y="2000250"/>
          <a:ext cx="5076825" cy="3357563"/>
        </p:xfrm>
        <a:graphic>
          <a:graphicData uri="http://schemas.openxmlformats.org/drawingml/2006/table">
            <a:tbl>
              <a:tblPr>
                <a:tableStyleId>{ED083AE6-46FA-4A59-8FB0-9F97EB10719F}</a:tableStyleId>
              </a:tblPr>
              <a:tblGrid>
                <a:gridCol w="1747762"/>
                <a:gridCol w="867936"/>
                <a:gridCol w="820378"/>
                <a:gridCol w="820378"/>
                <a:gridCol w="820378"/>
              </a:tblGrid>
              <a:tr h="305235">
                <a:tc>
                  <a:txBody>
                    <a:bodyPr/>
                    <a:lstStyle/>
                    <a:p>
                      <a:pPr algn="l" fontAlgn="ctr"/>
                      <a:r>
                        <a:rPr lang="zh-CN" altLang="en-US" sz="1200" u="none" strike="noStrike" dirty="0"/>
                        <a:t>　</a:t>
                      </a:r>
                      <a:endParaRPr lang="zh-CN" altLang="en-US" sz="1200" b="0" i="0" u="none" strike="noStrike" dirty="0">
                        <a:latin typeface="Arial" pitchFamily="34" charset="0"/>
                        <a:cs typeface="Arial" pitchFamily="34" charset="0"/>
                      </a:endParaRPr>
                    </a:p>
                  </a:txBody>
                  <a:tcPr marL="9525" marR="9525" marT="9525" marB="0" anchor="ctr"/>
                </a:tc>
                <a:tc gridSpan="2">
                  <a:txBody>
                    <a:bodyPr/>
                    <a:lstStyle/>
                    <a:p>
                      <a:pPr algn="ctr" fontAlgn="ctr"/>
                      <a:r>
                        <a:rPr lang="zh-CN" altLang="en-US" sz="1200" u="none" strike="noStrike" dirty="0" smtClean="0"/>
                        <a:t>单晶</a:t>
                      </a:r>
                      <a:endParaRPr lang="en-US" sz="1200" b="0" i="0" u="none" strike="noStrike" dirty="0">
                        <a:latin typeface="Arial" pitchFamily="34" charset="0"/>
                        <a:cs typeface="Arial" pitchFamily="34" charset="0"/>
                      </a:endParaRPr>
                    </a:p>
                  </a:txBody>
                  <a:tcPr marL="9525" marR="9525" marT="9525" marB="0" anchor="ctr"/>
                </a:tc>
                <a:tc hMerge="1">
                  <a:txBody>
                    <a:bodyPr/>
                    <a:lstStyle/>
                    <a:p>
                      <a:endParaRPr lang="zh-CN" altLang="en-US"/>
                    </a:p>
                  </a:txBody>
                  <a:tcPr/>
                </a:tc>
                <a:tc gridSpan="2">
                  <a:txBody>
                    <a:bodyPr/>
                    <a:lstStyle/>
                    <a:p>
                      <a:pPr algn="ctr" fontAlgn="ctr"/>
                      <a:r>
                        <a:rPr lang="zh-CN" altLang="en-US" sz="1200" u="none" strike="noStrike" dirty="0" smtClean="0"/>
                        <a:t>多晶</a:t>
                      </a:r>
                      <a:endParaRPr lang="en-US" sz="1200" b="0" i="0" u="none" strike="noStrike" dirty="0">
                        <a:latin typeface="Arial" pitchFamily="34" charset="0"/>
                        <a:cs typeface="Arial" pitchFamily="34" charset="0"/>
                      </a:endParaRPr>
                    </a:p>
                  </a:txBody>
                  <a:tcPr marL="9525" marR="9525" marT="9525" marB="0" anchor="ctr"/>
                </a:tc>
                <a:tc hMerge="1">
                  <a:txBody>
                    <a:bodyPr/>
                    <a:lstStyle/>
                    <a:p>
                      <a:endParaRPr lang="zh-CN" altLang="en-US"/>
                    </a:p>
                  </a:txBody>
                  <a:tcPr/>
                </a:tc>
              </a:tr>
              <a:tr h="305235">
                <a:tc>
                  <a:txBody>
                    <a:bodyPr/>
                    <a:lstStyle/>
                    <a:p>
                      <a:pPr algn="l" fontAlgn="ctr"/>
                      <a:r>
                        <a:rPr lang="zh-CN" altLang="en-US" sz="1200" u="none" strike="noStrike" dirty="0" smtClean="0"/>
                        <a:t>    装机容量</a:t>
                      </a:r>
                      <a:endParaRPr lang="zh-CN" altLang="en-US" sz="1200" b="0" i="0" u="none" strike="noStrike" dirty="0">
                        <a:latin typeface="Arial" pitchFamily="34" charset="0"/>
                        <a:cs typeface="Arial" pitchFamily="34" charset="0"/>
                      </a:endParaRPr>
                    </a:p>
                  </a:txBody>
                  <a:tcPr marL="9525" marR="9525" marT="9525" marB="0" anchor="ctr"/>
                </a:tc>
                <a:tc gridSpan="2">
                  <a:txBody>
                    <a:bodyPr/>
                    <a:lstStyle/>
                    <a:p>
                      <a:pPr algn="ctr" fontAlgn="ctr"/>
                      <a:r>
                        <a:rPr lang="en-US" altLang="zh-CN" sz="1200" u="none" strike="noStrike" dirty="0" smtClean="0"/>
                        <a:t>1.00MW</a:t>
                      </a:r>
                      <a:endParaRPr lang="en-US" altLang="zh-CN" sz="1200" b="0" i="0" u="none" strike="noStrike" dirty="0">
                        <a:latin typeface="Arial" pitchFamily="34" charset="0"/>
                        <a:cs typeface="Arial" pitchFamily="34" charset="0"/>
                      </a:endParaRPr>
                    </a:p>
                  </a:txBody>
                  <a:tcPr marL="9525" marR="9525" marT="9525" marB="0" anchor="ctr"/>
                </a:tc>
                <a:tc hMerge="1">
                  <a:txBody>
                    <a:bodyPr/>
                    <a:lstStyle/>
                    <a:p>
                      <a:endParaRPr lang="zh-CN" altLang="en-US"/>
                    </a:p>
                  </a:txBody>
                  <a:tcPr/>
                </a:tc>
                <a:tc gridSpan="2">
                  <a:txBody>
                    <a:bodyPr/>
                    <a:lstStyle/>
                    <a:p>
                      <a:pPr algn="ctr" fontAlgn="ctr"/>
                      <a:r>
                        <a:rPr lang="en-US" altLang="zh-CN" sz="1200" u="none" strike="noStrike" dirty="0"/>
                        <a:t>0.94 </a:t>
                      </a:r>
                      <a:r>
                        <a:rPr lang="en-US" altLang="zh-CN" sz="1200" u="none" strike="noStrike" dirty="0" smtClean="0"/>
                        <a:t>MW</a:t>
                      </a:r>
                      <a:endParaRPr lang="en-US" altLang="zh-CN" sz="1200" b="0" i="0" u="none" strike="noStrike" dirty="0">
                        <a:latin typeface="Arial" pitchFamily="34" charset="0"/>
                        <a:cs typeface="Arial" pitchFamily="34" charset="0"/>
                      </a:endParaRPr>
                    </a:p>
                  </a:txBody>
                  <a:tcPr marL="9525" marR="9525" marT="9525" marB="0" anchor="ctr"/>
                </a:tc>
                <a:tc hMerge="1">
                  <a:txBody>
                    <a:bodyPr/>
                    <a:lstStyle/>
                    <a:p>
                      <a:endParaRPr lang="zh-CN" altLang="en-US"/>
                    </a:p>
                  </a:txBody>
                  <a:tcPr/>
                </a:tc>
              </a:tr>
              <a:tr h="305235">
                <a:tc>
                  <a:txBody>
                    <a:bodyPr/>
                    <a:lstStyle/>
                    <a:p>
                      <a:pPr algn="l" fontAlgn="ctr"/>
                      <a:r>
                        <a:rPr lang="zh-CN" altLang="en-US" sz="1200" u="none" strike="noStrike" dirty="0"/>
                        <a:t>　</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zh-CN" altLang="en-US" sz="1200" u="none" strike="noStrike" dirty="0"/>
                        <a:t>单位投资</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zh-CN" altLang="en-US" sz="1200" u="none" strike="noStrike" dirty="0"/>
                        <a:t>总投资</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zh-CN" altLang="en-US" sz="1200" u="none" strike="noStrike" dirty="0"/>
                        <a:t>总投资</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zh-CN" altLang="en-US" sz="1200" u="none" strike="noStrike" dirty="0"/>
                        <a:t>单位投资</a:t>
                      </a:r>
                      <a:endParaRPr lang="zh-CN" altLang="en-US" sz="1200" b="0" i="0" u="none" strike="noStrike" dirty="0">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dirty="0"/>
                        <a:t>    组件</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4.150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415</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378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a:t>4.000 </a:t>
                      </a:r>
                      <a:endParaRPr lang="en-US" altLang="zh-CN" sz="1200" b="0" i="0" u="none" strike="noStrike">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a:t>    逆变器</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0.500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50</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50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0.529 </a:t>
                      </a:r>
                      <a:endParaRPr lang="en-US" altLang="zh-CN" sz="1200" b="0" i="0" u="none" strike="noStrike">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a:t>    并网设施</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0.150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15</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15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0.159 </a:t>
                      </a:r>
                      <a:endParaRPr lang="en-US" altLang="zh-CN" sz="1200" b="0" i="0" u="none" strike="noStrike">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a:t>    其他设备、设施</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1.100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110</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110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1.165 </a:t>
                      </a:r>
                      <a:endParaRPr lang="en-US" altLang="zh-CN" sz="1200" b="0" i="0" u="none" strike="noStrike" dirty="0">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a:t>    屋顶改造</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0.200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20</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20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0.212 </a:t>
                      </a:r>
                      <a:endParaRPr lang="en-US" altLang="zh-CN" sz="1200" b="0" i="0" u="none" strike="noStrike" dirty="0">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a:t>    安装工程</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1.000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100</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100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1.059 </a:t>
                      </a:r>
                      <a:endParaRPr lang="en-US" altLang="zh-CN" sz="1200" b="0" i="0" u="none" strike="noStrike" dirty="0">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a:t>    前期费用</a:t>
                      </a:r>
                      <a:endParaRPr lang="zh-CN" altLang="en-US"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0.100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10</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a:t>10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0.106 </a:t>
                      </a:r>
                      <a:endParaRPr lang="en-US" altLang="zh-CN" sz="1200" b="0" i="0" u="none" strike="noStrike" dirty="0">
                        <a:latin typeface="Arial" pitchFamily="34" charset="0"/>
                        <a:cs typeface="Arial" pitchFamily="34" charset="0"/>
                      </a:endParaRPr>
                    </a:p>
                  </a:txBody>
                  <a:tcPr marL="9525" marR="9525" marT="9525" marB="0" anchor="ctr"/>
                </a:tc>
              </a:tr>
              <a:tr h="305235">
                <a:tc>
                  <a:txBody>
                    <a:bodyPr/>
                    <a:lstStyle/>
                    <a:p>
                      <a:pPr algn="l" fontAlgn="ctr"/>
                      <a:r>
                        <a:rPr lang="zh-CN" altLang="en-US" sz="1200" u="none" strike="noStrike" dirty="0"/>
                        <a:t>    建设投资合计</a:t>
                      </a:r>
                      <a:endParaRPr lang="zh-CN" altLang="en-US"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7.200 </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720</a:t>
                      </a:r>
                      <a:endParaRPr lang="en-US" altLang="zh-CN" sz="1200" b="0" i="0" u="none" strike="noStrike" dirty="0">
                        <a:latin typeface="Arial" pitchFamily="34" charset="0"/>
                        <a:cs typeface="Arial" pitchFamily="34" charset="0"/>
                      </a:endParaRPr>
                    </a:p>
                  </a:txBody>
                  <a:tcPr marL="9525" marR="9525" marT="9525" marB="0" anchor="ctr"/>
                </a:tc>
                <a:tc>
                  <a:txBody>
                    <a:bodyPr/>
                    <a:lstStyle/>
                    <a:p>
                      <a:pPr algn="ctr" fontAlgn="ctr"/>
                      <a:r>
                        <a:rPr lang="en-US" altLang="zh-CN" sz="1200" u="none" strike="noStrike"/>
                        <a:t>683 </a:t>
                      </a:r>
                      <a:endParaRPr lang="en-US" altLang="zh-CN" sz="1200" b="0" i="0" u="none" strike="noStrike">
                        <a:latin typeface="Arial" pitchFamily="34" charset="0"/>
                        <a:cs typeface="Arial" pitchFamily="34" charset="0"/>
                      </a:endParaRPr>
                    </a:p>
                  </a:txBody>
                  <a:tcPr marL="9525" marR="9525" marT="9525" marB="0" anchor="ctr"/>
                </a:tc>
                <a:tc>
                  <a:txBody>
                    <a:bodyPr/>
                    <a:lstStyle/>
                    <a:p>
                      <a:pPr algn="ctr" fontAlgn="ctr"/>
                      <a:r>
                        <a:rPr lang="en-US" altLang="zh-CN" sz="1200" u="none" strike="noStrike" dirty="0"/>
                        <a:t>7.229 </a:t>
                      </a:r>
                      <a:endParaRPr lang="en-US" altLang="zh-CN" sz="1200" b="0" i="0" u="none" strike="noStrike" dirty="0">
                        <a:latin typeface="Arial" pitchFamily="34" charset="0"/>
                        <a:cs typeface="Arial" pitchFamily="34" charset="0"/>
                      </a:endParaRPr>
                    </a:p>
                  </a:txBody>
                  <a:tcPr marL="9525" marR="9525" marT="9525" marB="0" anchor="ctr"/>
                </a:tc>
              </a:tr>
            </a:tbl>
          </a:graphicData>
        </a:graphic>
      </p:graphicFrame>
      <p:sp>
        <p:nvSpPr>
          <p:cNvPr id="17" name="矩形 16"/>
          <p:cNvSpPr/>
          <p:nvPr/>
        </p:nvSpPr>
        <p:spPr>
          <a:xfrm>
            <a:off x="309563" y="5572125"/>
            <a:ext cx="3429000" cy="307975"/>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fontAlgn="ctr">
              <a:defRPr/>
            </a:pPr>
            <a:r>
              <a:rPr lang="zh-CN" altLang="en-US" sz="1400" b="1" dirty="0">
                <a:latin typeface="宋体"/>
              </a:rPr>
              <a:t>比较基准：国内一线品牌单晶和多晶组件</a:t>
            </a:r>
            <a:endParaRPr lang="zh-CN" altLang="en-US" sz="1400" b="1" dirty="0"/>
          </a:p>
        </p:txBody>
      </p:sp>
      <p:sp>
        <p:nvSpPr>
          <p:cNvPr id="18" name="矩形 17"/>
          <p:cNvSpPr/>
          <p:nvPr/>
        </p:nvSpPr>
        <p:spPr>
          <a:xfrm>
            <a:off x="309563" y="2714625"/>
            <a:ext cx="5643562" cy="307975"/>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fontAlgn="ctr">
              <a:defRPr/>
            </a:pPr>
            <a:r>
              <a:rPr lang="zh-CN" altLang="en-US" sz="1400" b="1" dirty="0"/>
              <a:t>固定容量地面电站：单位投资无差异</a:t>
            </a:r>
          </a:p>
        </p:txBody>
      </p:sp>
      <p:sp>
        <p:nvSpPr>
          <p:cNvPr id="19" name="矩形 18"/>
          <p:cNvSpPr/>
          <p:nvPr/>
        </p:nvSpPr>
        <p:spPr>
          <a:xfrm>
            <a:off x="6096000" y="1643063"/>
            <a:ext cx="5076825" cy="307975"/>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fontAlgn="ctr">
              <a:defRPr/>
            </a:pPr>
            <a:r>
              <a:rPr lang="zh-CN" altLang="en-US" sz="1400" b="1" dirty="0"/>
              <a:t>固定面积分布式项目：单晶节约</a:t>
            </a:r>
            <a:r>
              <a:rPr lang="en-US" altLang="zh-CN" sz="1400" b="1" dirty="0"/>
              <a:t>0.029</a:t>
            </a:r>
            <a:r>
              <a:rPr lang="zh-CN" altLang="en-US" sz="1400" b="1" dirty="0"/>
              <a:t>元</a:t>
            </a:r>
            <a:r>
              <a:rPr lang="en-US" altLang="zh-CN" sz="1400" b="1" dirty="0"/>
              <a:t>/W</a:t>
            </a:r>
            <a:endParaRPr lang="zh-CN" altLang="en-US" sz="1400" b="1"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a:grpSpLocks/>
          </p:cNvGrpSpPr>
          <p:nvPr/>
        </p:nvGrpSpPr>
        <p:grpSpPr bwMode="auto">
          <a:xfrm>
            <a:off x="0" y="-2900363"/>
            <a:ext cx="12288838" cy="9758363"/>
            <a:chOff x="48748" y="5152"/>
            <a:chExt cx="11545117" cy="6495236"/>
          </a:xfrm>
        </p:grpSpPr>
        <p:pic>
          <p:nvPicPr>
            <p:cNvPr id="44039" name="Picture 3"/>
            <p:cNvPicPr>
              <a:picLocks noChangeAspect="1" noChangeArrowheads="1"/>
            </p:cNvPicPr>
            <p:nvPr/>
          </p:nvPicPr>
          <p:blipFill>
            <a:blip r:embed="rId2"/>
            <a:srcRect/>
            <a:stretch>
              <a:fillRect/>
            </a:stretch>
          </p:blipFill>
          <p:spPr bwMode="auto">
            <a:xfrm>
              <a:off x="48748" y="3375450"/>
              <a:ext cx="11545117" cy="3124938"/>
            </a:xfrm>
            <a:prstGeom prst="rect">
              <a:avLst/>
            </a:prstGeom>
            <a:noFill/>
            <a:ln w="9525">
              <a:noFill/>
              <a:bevel/>
              <a:headEnd/>
              <a:tailEnd/>
            </a:ln>
          </p:spPr>
        </p:pic>
        <p:sp>
          <p:nvSpPr>
            <p:cNvPr id="44040" name="对象 12"/>
            <p:cNvSpPr>
              <a:spLocks noChangeArrowheads="1"/>
            </p:cNvSpPr>
            <p:nvPr/>
          </p:nvSpPr>
          <p:spPr bwMode="auto">
            <a:xfrm>
              <a:off x="71213" y="5152"/>
              <a:ext cx="200050" cy="200008"/>
            </a:xfrm>
            <a:prstGeom prst="rect">
              <a:avLst/>
            </a:prstGeom>
            <a:noFill/>
            <a:ln w="9525">
              <a:noFill/>
              <a:bevel/>
              <a:headEnd/>
              <a:tailEnd/>
            </a:ln>
          </p:spPr>
          <p:txBody>
            <a:bodyPr/>
            <a:lstStyle/>
            <a:p>
              <a:pPr eaLnBrk="0" hangingPunct="0"/>
              <a:endParaRPr lang="zh-CN" altLang="zh-CN" sz="2300" b="1">
                <a:solidFill>
                  <a:srgbClr val="000000"/>
                </a:solidFill>
                <a:sym typeface="Arial" charset="0"/>
              </a:endParaRPr>
            </a:p>
          </p:txBody>
        </p:sp>
      </p:grpSp>
      <p:sp>
        <p:nvSpPr>
          <p:cNvPr id="59" name="矩形 58"/>
          <p:cNvSpPr/>
          <p:nvPr/>
        </p:nvSpPr>
        <p:spPr bwMode="auto">
          <a:xfrm>
            <a:off x="0" y="2133600"/>
            <a:ext cx="12360275" cy="785813"/>
          </a:xfrm>
          <a:prstGeom prst="rect">
            <a:avLst/>
          </a:prstGeom>
          <a:solidFill>
            <a:srgbClr val="DA251B"/>
          </a:solidFill>
          <a:ln w="9525" cap="flat" cmpd="sng" algn="ctr">
            <a:solidFill>
              <a:schemeClr val="bg1"/>
            </a:solidFill>
            <a:prstDash val="solid"/>
            <a:round/>
            <a:headEnd type="none" w="med" len="med"/>
            <a:tailEnd type="none" w="med" len="med"/>
          </a:ln>
          <a:effectLst/>
        </p:spPr>
        <p:txBody>
          <a:bodyPr anchor="ctr"/>
          <a:lstStyle/>
          <a:p>
            <a:pPr marL="400050" indent="-400050">
              <a:spcAft>
                <a:spcPct val="20000"/>
              </a:spcAft>
              <a:buClr>
                <a:srgbClr val="228A88"/>
              </a:buClr>
              <a:buFont typeface="Wingdings 2" pitchFamily="18" charset="2"/>
              <a:buNone/>
              <a:defRPr/>
            </a:pPr>
            <a:endParaRPr lang="zh-CN" altLang="en-US" dirty="0">
              <a:ln>
                <a:solidFill>
                  <a:schemeClr val="bg1"/>
                </a:solidFill>
              </a:ln>
              <a:solidFill>
                <a:srgbClr val="CC3300"/>
              </a:solidFill>
              <a:latin typeface="Arial" pitchFamily="34" charset="0"/>
              <a:ea typeface="宋体" pitchFamily="2" charset="-122"/>
            </a:endParaRPr>
          </a:p>
        </p:txBody>
      </p:sp>
      <p:sp>
        <p:nvSpPr>
          <p:cNvPr id="62" name="TextBox 61"/>
          <p:cNvSpPr txBox="1">
            <a:spLocks noChangeArrowheads="1"/>
          </p:cNvSpPr>
          <p:nvPr/>
        </p:nvSpPr>
        <p:spPr bwMode="auto">
          <a:xfrm>
            <a:off x="3719513" y="776288"/>
            <a:ext cx="5616575" cy="1068387"/>
          </a:xfrm>
          <a:prstGeom prst="rect">
            <a:avLst/>
          </a:prstGeom>
          <a:noFill/>
          <a:ln w="9525">
            <a:noFill/>
            <a:miter lim="800000"/>
            <a:headEnd/>
            <a:tailEnd/>
          </a:ln>
        </p:spPr>
        <p:txBody>
          <a:bodyPr>
            <a:spAutoFit/>
          </a:bodyPr>
          <a:lstStyle/>
          <a:p>
            <a:pPr algn="ctr"/>
            <a:r>
              <a:rPr lang="zh-CN" altLang="en-US" sz="2800" b="1">
                <a:solidFill>
                  <a:srgbClr val="0000FF"/>
                </a:solidFill>
                <a:latin typeface="微软雅黑" pitchFamily="34" charset="-122"/>
                <a:ea typeface="微软雅黑" pitchFamily="34" charset="-122"/>
              </a:rPr>
              <a:t>西安隆基清洁能源有限公司</a:t>
            </a:r>
            <a:endParaRPr lang="en-US" altLang="zh-CN" sz="2800" b="1">
              <a:solidFill>
                <a:srgbClr val="0000FF"/>
              </a:solidFill>
              <a:latin typeface="微软雅黑" pitchFamily="34" charset="-122"/>
              <a:ea typeface="微软雅黑" pitchFamily="34" charset="-122"/>
            </a:endParaRPr>
          </a:p>
          <a:p>
            <a:pPr algn="ctr"/>
            <a:endParaRPr lang="en-US" altLang="zh-CN" sz="1600" b="1">
              <a:latin typeface="Times New Roman" pitchFamily="18" charset="0"/>
            </a:endParaRPr>
          </a:p>
          <a:p>
            <a:pPr algn="ctr"/>
            <a:r>
              <a:rPr lang="en-US" altLang="zh-CN" b="1">
                <a:solidFill>
                  <a:srgbClr val="0000FF"/>
                </a:solidFill>
                <a:latin typeface="Times New Roman" pitchFamily="18" charset="0"/>
              </a:rPr>
              <a:t>Xi’An Longi Clean Energy Co.,Ltd</a:t>
            </a:r>
            <a:endParaRPr lang="zh-CN" altLang="en-US" b="1">
              <a:solidFill>
                <a:srgbClr val="0000FF"/>
              </a:solidFill>
              <a:latin typeface="Times New Roman" pitchFamily="18" charset="0"/>
            </a:endParaRPr>
          </a:p>
        </p:txBody>
      </p:sp>
      <p:sp>
        <p:nvSpPr>
          <p:cNvPr id="61" name="矩形 60"/>
          <p:cNvSpPr/>
          <p:nvPr/>
        </p:nvSpPr>
        <p:spPr>
          <a:xfrm>
            <a:off x="988392" y="2212143"/>
            <a:ext cx="10849884" cy="677108"/>
          </a:xfrm>
          <a:prstGeom prst="rect">
            <a:avLst/>
          </a:prstGeom>
          <a:noFill/>
        </p:spPr>
        <p:txBody>
          <a:bodyPr>
            <a:spAutoFit/>
          </a:bodyPr>
          <a:lstStyle/>
          <a:p>
            <a:pPr algn="r">
              <a:defRPr/>
            </a:pPr>
            <a:r>
              <a:rPr lang="zh-CN" altLang="en-US" b="1"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高效智能光伏发电综合解决方案提供商</a:t>
            </a:r>
            <a:endParaRPr lang="en-US" altLang="zh-CN" b="1" spc="50" dirty="0">
              <a:ln w="12700" cmpd="sng">
                <a:solidFill>
                  <a:schemeClr val="bg1"/>
                </a:solidFill>
                <a:prstDash val="solid"/>
              </a:ln>
              <a:solidFill>
                <a:schemeClr val="accent6">
                  <a:tint val="1000"/>
                </a:schemeClr>
              </a:solidFill>
              <a:effectLst>
                <a:glow rad="53100">
                  <a:schemeClr val="accent6">
                    <a:satMod val="180000"/>
                    <a:alpha val="30000"/>
                  </a:schemeClr>
                </a:glow>
              </a:effectLst>
            </a:endParaRPr>
          </a:p>
          <a:p>
            <a:pPr algn="r">
              <a:defRPr/>
            </a:pPr>
            <a:r>
              <a:rPr lang="en-US" altLang="zh-CN" sz="1800"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High-Efficient and Intelligent Solar Power Integrated Solution Provider</a:t>
            </a:r>
            <a:endParaRPr lang="zh-CN" altLang="en-US" sz="1800" spc="50" dirty="0">
              <a:ln w="12700" cmpd="sng">
                <a:solidFill>
                  <a:schemeClr val="bg1"/>
                </a:solidFill>
                <a:prstDash val="solid"/>
              </a:ln>
              <a:solidFill>
                <a:schemeClr val="accent6">
                  <a:tint val="1000"/>
                </a:schemeClr>
              </a:solidFill>
              <a:effectLst>
                <a:glow rad="53100">
                  <a:schemeClr val="accent6">
                    <a:satMod val="180000"/>
                    <a:alpha val="30000"/>
                  </a:schemeClr>
                </a:glow>
              </a:effectLst>
            </a:endParaRPr>
          </a:p>
        </p:txBody>
      </p:sp>
      <p:sp>
        <p:nvSpPr>
          <p:cNvPr id="44037" name="对象 12"/>
          <p:cNvSpPr>
            <a:spLocks noChangeArrowheads="1"/>
          </p:cNvSpPr>
          <p:nvPr/>
        </p:nvSpPr>
        <p:spPr bwMode="auto">
          <a:xfrm>
            <a:off x="23813" y="4763"/>
            <a:ext cx="211137" cy="212725"/>
          </a:xfrm>
          <a:prstGeom prst="rect">
            <a:avLst/>
          </a:prstGeom>
          <a:noFill/>
          <a:ln w="9525">
            <a:noFill/>
            <a:bevel/>
            <a:headEnd/>
            <a:tailEnd/>
          </a:ln>
        </p:spPr>
        <p:txBody>
          <a:bodyPr/>
          <a:lstStyle/>
          <a:p>
            <a:pPr eaLnBrk="0" hangingPunct="0"/>
            <a:endParaRPr lang="zh-CN" altLang="zh-CN" sz="2300" b="1">
              <a:solidFill>
                <a:srgbClr val="000000"/>
              </a:solidFill>
              <a:sym typeface="Arial" charset="0"/>
            </a:endParaRPr>
          </a:p>
        </p:txBody>
      </p:sp>
      <p:pic>
        <p:nvPicPr>
          <p:cNvPr id="1026" name="Picture 2" descr="E:\公司宣传\布展资料\前封面\LOGO.png"/>
          <p:cNvPicPr>
            <a:picLocks noChangeAspect="1" noChangeArrowheads="1"/>
          </p:cNvPicPr>
          <p:nvPr/>
        </p:nvPicPr>
        <p:blipFill>
          <a:blip r:embed="rId3"/>
          <a:srcRect/>
          <a:stretch>
            <a:fillRect/>
          </a:stretch>
        </p:blipFill>
        <p:spPr bwMode="auto">
          <a:xfrm>
            <a:off x="407988" y="260350"/>
            <a:ext cx="2016125" cy="3540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0" dur="1000" fill="hold"/>
                                        <p:tgtEl>
                                          <p:spTgt spid="6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2"/>
                                        </p:tgtEl>
                                      </p:cBhvr>
                                    </p:animEffect>
                                  </p:childTnLst>
                                </p:cTn>
                              </p:par>
                              <p:par>
                                <p:cTn id="15" presetID="25"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20" dur="1000" fill="hold"/>
                                        <p:tgtEl>
                                          <p:spTgt spid="102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26"/>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30" dur="1000" fill="hold"/>
                                        <p:tgtEl>
                                          <p:spTgt spid="5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9"/>
                                        </p:tgtEl>
                                      </p:cBhvr>
                                    </p:animEffect>
                                  </p:childTnLst>
                                </p:cTn>
                              </p:par>
                              <p:par>
                                <p:cTn id="35" presetID="25"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40" dur="1000" fill="hold"/>
                                        <p:tgtEl>
                                          <p:spTgt spid="61"/>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61"/>
                                        </p:tgtEl>
                                      </p:cBhvr>
                                    </p:animEffect>
                                  </p:childTnLst>
                                </p:cTn>
                              </p:par>
                              <p:par>
                                <p:cTn id="45" presetID="25"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10244" name="标题 2"/>
          <p:cNvSpPr>
            <a:spLocks noGrp="1" noChangeArrowheads="1"/>
          </p:cNvSpPr>
          <p:nvPr>
            <p:ph type="title"/>
          </p:nvPr>
        </p:nvSpPr>
        <p:spPr>
          <a:xfrm>
            <a:off x="963613" y="4406900"/>
            <a:ext cx="10363200" cy="1362075"/>
          </a:xfrm>
        </p:spPr>
        <p:txBody>
          <a:bodyPr/>
          <a:lstStyle/>
          <a:p>
            <a:pPr>
              <a:defRPr/>
            </a:pPr>
            <a:r>
              <a:rPr lang="zh-CN" altLang="en-US" sz="4200" dirty="0" smtClean="0">
                <a:solidFill>
                  <a:schemeClr val="bg1"/>
                </a:solidFill>
              </a:rPr>
              <a:t>产品及服务</a:t>
            </a:r>
          </a:p>
        </p:txBody>
      </p:sp>
      <p:pic>
        <p:nvPicPr>
          <p:cNvPr id="82947" name="Picture 2" descr="E:\公司宣传\隆基清洁能源画册4月22日修改\隆基清洁能源画册4月22日修改\0422_2.jpg"/>
          <p:cNvPicPr>
            <a:picLocks noChangeAspect="1" noChangeArrowheads="1"/>
          </p:cNvPicPr>
          <p:nvPr/>
        </p:nvPicPr>
        <p:blipFill>
          <a:blip r:embed="rId2"/>
          <a:srcRect/>
          <a:stretch>
            <a:fillRect/>
          </a:stretch>
        </p:blipFill>
        <p:spPr bwMode="auto">
          <a:xfrm>
            <a:off x="0" y="0"/>
            <a:ext cx="12311063"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83970"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dirty="0">
                <a:solidFill>
                  <a:schemeClr val="bg1"/>
                </a:solidFill>
                <a:latin typeface="+mj-lt"/>
                <a:ea typeface="+mj-ea"/>
                <a:cs typeface="+mj-cs"/>
              </a:rPr>
              <a:t>典型案例</a:t>
            </a:r>
          </a:p>
        </p:txBody>
      </p:sp>
      <p:pic>
        <p:nvPicPr>
          <p:cNvPr id="83972" name="Picture 3" descr="E:\公司宣传\布展资料\10-11贴项目案例\浙江台州污水处理厂4MWp柔性支架分布式光伏电站项目（BAPV-15kWp-Flexible Bracket Type-TaiZhou City-ZheJiang).jpg"/>
          <p:cNvPicPr>
            <a:picLocks noChangeAspect="1" noChangeArrowheads="1"/>
          </p:cNvPicPr>
          <p:nvPr/>
        </p:nvPicPr>
        <p:blipFill>
          <a:blip r:embed="rId2"/>
          <a:srcRect/>
          <a:stretch>
            <a:fillRect/>
          </a:stretch>
        </p:blipFill>
        <p:spPr bwMode="auto">
          <a:xfrm>
            <a:off x="238125" y="1143000"/>
            <a:ext cx="6143625" cy="3840163"/>
          </a:xfrm>
          <a:prstGeom prst="rect">
            <a:avLst/>
          </a:prstGeom>
          <a:noFill/>
          <a:ln w="9525">
            <a:noFill/>
            <a:miter lim="800000"/>
            <a:headEnd/>
            <a:tailEnd/>
          </a:ln>
        </p:spPr>
      </p:pic>
      <p:pic>
        <p:nvPicPr>
          <p:cNvPr id="83973" name="Picture 4" descr="E:\公司宣传\项目介绍及图片\项目介绍及图片\污水处理厂项目\污水处理厂项目\污水处理厂项目mmexport1428580015480.jpg"/>
          <p:cNvPicPr>
            <a:picLocks noChangeAspect="1" noChangeArrowheads="1"/>
          </p:cNvPicPr>
          <p:nvPr/>
        </p:nvPicPr>
        <p:blipFill>
          <a:blip r:embed="rId3"/>
          <a:srcRect/>
          <a:stretch>
            <a:fillRect/>
          </a:stretch>
        </p:blipFill>
        <p:spPr bwMode="auto">
          <a:xfrm>
            <a:off x="6524625" y="1143000"/>
            <a:ext cx="5143500" cy="3857625"/>
          </a:xfrm>
          <a:prstGeom prst="rect">
            <a:avLst/>
          </a:prstGeom>
          <a:noFill/>
          <a:ln w="9525">
            <a:noFill/>
            <a:miter lim="800000"/>
            <a:headEnd/>
            <a:tailEnd/>
          </a:ln>
        </p:spPr>
      </p:pic>
      <p:sp>
        <p:nvSpPr>
          <p:cNvPr id="115717" name="Rectangle 5"/>
          <p:cNvSpPr>
            <a:spLocks noChangeArrowheads="1"/>
          </p:cNvSpPr>
          <p:nvPr/>
        </p:nvSpPr>
        <p:spPr bwMode="auto">
          <a:xfrm>
            <a:off x="309522" y="5143512"/>
            <a:ext cx="11358642" cy="107721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indent="333375" eaLnBrk="0" hangingPunct="0">
              <a:defRPr/>
            </a:pP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浙江省台州市椒江区滨海路</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219</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号的台州市水处理发展有限公司的水池上方进行 “椒江水处理有限公司</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0.78MWp</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光伏项目。本项目</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cs typeface="Times New Roman" pitchFamily="18" charset="0"/>
              </a:rPr>
              <a:t>在业主指定的污水处理池上方安装光伏电池板，形成光伏发电系统，所发电全部供应给厂区车间使用，工厂不生产时，可余电上网</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。采本项目共采用</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隆基</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260Wp</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的单晶组件共</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3000</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块，采用</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30kW</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逆变器将光伏组件发出的直流电装换成交流电经交流汇流箱汇流。再经过箱变升压至</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10kV</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并入污水处理厂的</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10kV</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配电室。设计年发电量为</a:t>
            </a:r>
            <a:r>
              <a:rPr lang="en-GB"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110</a:t>
            </a:r>
            <a:r>
              <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万度电。</a:t>
            </a: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84994"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dirty="0">
                <a:solidFill>
                  <a:schemeClr val="bg1"/>
                </a:solidFill>
                <a:latin typeface="+mj-lt"/>
                <a:ea typeface="+mj-ea"/>
                <a:cs typeface="+mj-cs"/>
              </a:rPr>
              <a:t>典型案例</a:t>
            </a:r>
            <a:r>
              <a:rPr lang="en-US" altLang="zh-CN" sz="4200" b="1" kern="0" dirty="0">
                <a:solidFill>
                  <a:schemeClr val="bg1"/>
                </a:solidFill>
                <a:latin typeface="+mj-lt"/>
                <a:ea typeface="+mj-ea"/>
                <a:cs typeface="+mj-cs"/>
              </a:rPr>
              <a:t>-BAPV</a:t>
            </a:r>
            <a:endParaRPr lang="zh-CN" altLang="en-US" sz="4200" b="1" kern="0" dirty="0">
              <a:solidFill>
                <a:schemeClr val="bg1"/>
              </a:solidFill>
              <a:latin typeface="+mj-lt"/>
              <a:ea typeface="+mj-ea"/>
              <a:cs typeface="+mj-cs"/>
            </a:endParaRPr>
          </a:p>
        </p:txBody>
      </p:sp>
      <p:sp>
        <p:nvSpPr>
          <p:cNvPr id="115717" name="Rectangle 5"/>
          <p:cNvSpPr>
            <a:spLocks noChangeArrowheads="1"/>
          </p:cNvSpPr>
          <p:nvPr/>
        </p:nvSpPr>
        <p:spPr bwMode="auto">
          <a:xfrm>
            <a:off x="309522" y="5143512"/>
            <a:ext cx="11358642" cy="13234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indent="333375" algn="just" eaLnBrk="0" hangingPunct="0">
              <a:defRPr/>
            </a:pP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 公司承包的浙江仙鹤新能源有限公司屋面太阳能发电项目、浙江夏王新能源有限公司屋面太阳能发电项目。两个项目均位于浙江省衢州市。项目均使用乐业的组件，逆变器采用组串式逆变器，自发自用低压侧</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380V</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并网。项目分别于</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2014</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年</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7</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月</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17</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日、</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7</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月</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18</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日完成合同签订，两个项目装机容量共计</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11.55MW</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2014</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年</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8</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月项目同时开工，</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11</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底完成施工安装，</a:t>
            </a:r>
            <a:r>
              <a:rPr lang="en-US" altLang="zh-CN"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12</a:t>
            </a:r>
            <a:r>
              <a:rPr lang="zh-CN"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rPr>
              <a:t>月完成调试，并网发电。</a:t>
            </a:r>
          </a:p>
          <a:p>
            <a:pPr indent="333375" eaLnBrk="0" hangingPunct="0">
              <a:defRPr/>
            </a:pPr>
            <a:endParaRPr lang="zh-CN" altLang="en-GB"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仿宋" pitchFamily="49" charset="-122"/>
              <a:ea typeface="仿宋" pitchFamily="49" charset="-122"/>
            </a:endParaRPr>
          </a:p>
        </p:txBody>
      </p:sp>
      <p:pic>
        <p:nvPicPr>
          <p:cNvPr id="84997" name="Picture 2" descr="E:\公司宣传\布展资料\项目之屋顶光伏浙江衢州\夏王、仙鹤\浙江夏王新能源有限公司6.7MWp屋面太阳能发电项目.jpg"/>
          <p:cNvPicPr>
            <a:picLocks noChangeAspect="1" noChangeArrowheads="1"/>
          </p:cNvPicPr>
          <p:nvPr/>
        </p:nvPicPr>
        <p:blipFill>
          <a:blip r:embed="rId2"/>
          <a:srcRect/>
          <a:stretch>
            <a:fillRect/>
          </a:stretch>
        </p:blipFill>
        <p:spPr bwMode="auto">
          <a:xfrm>
            <a:off x="309563" y="928688"/>
            <a:ext cx="5715000" cy="4117975"/>
          </a:xfrm>
          <a:prstGeom prst="rect">
            <a:avLst/>
          </a:prstGeom>
          <a:noFill/>
          <a:ln w="9525">
            <a:noFill/>
            <a:miter lim="800000"/>
            <a:headEnd/>
            <a:tailEnd/>
          </a:ln>
        </p:spPr>
      </p:pic>
      <p:pic>
        <p:nvPicPr>
          <p:cNvPr id="84998" name="Picture 3" descr="E:\公司宣传\布展资料\项目之屋顶光伏浙江衢州\夏王、仙鹤\IMG_1729.jpg"/>
          <p:cNvPicPr>
            <a:picLocks noChangeAspect="1" noChangeArrowheads="1"/>
          </p:cNvPicPr>
          <p:nvPr/>
        </p:nvPicPr>
        <p:blipFill>
          <a:blip r:embed="rId3"/>
          <a:srcRect/>
          <a:stretch>
            <a:fillRect/>
          </a:stretch>
        </p:blipFill>
        <p:spPr bwMode="auto">
          <a:xfrm>
            <a:off x="6096000" y="928688"/>
            <a:ext cx="5572125" cy="40719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8601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dirty="0">
                <a:solidFill>
                  <a:schemeClr val="bg1"/>
                </a:solidFill>
                <a:latin typeface="+mj-lt"/>
                <a:ea typeface="+mj-ea"/>
                <a:cs typeface="+mj-cs"/>
              </a:rPr>
              <a:t>典型案例</a:t>
            </a:r>
            <a:r>
              <a:rPr lang="en-US" altLang="zh-CN" sz="4200" b="1" kern="0" dirty="0">
                <a:solidFill>
                  <a:schemeClr val="bg1"/>
                </a:solidFill>
                <a:latin typeface="+mj-lt"/>
                <a:ea typeface="+mj-ea"/>
                <a:cs typeface="+mj-cs"/>
              </a:rPr>
              <a:t>-</a:t>
            </a:r>
            <a:r>
              <a:rPr lang="zh-CN" altLang="en-US" sz="4200" b="1" kern="0" dirty="0">
                <a:solidFill>
                  <a:schemeClr val="bg1"/>
                </a:solidFill>
                <a:latin typeface="+mj-lt"/>
                <a:ea typeface="+mj-ea"/>
                <a:cs typeface="+mj-cs"/>
              </a:rPr>
              <a:t>光伏扶贫</a:t>
            </a:r>
          </a:p>
        </p:txBody>
      </p:sp>
      <p:pic>
        <p:nvPicPr>
          <p:cNvPr id="86020" name="Picture 2" descr="E:\公司宣传\布展资料\项目之光伏扶贫\宁夏1\光伏扶贫-固原市六盘山镇刘沟村卫生所15kWp屋顶分布式光伏发电项目.jpg"/>
          <p:cNvPicPr>
            <a:picLocks noChangeAspect="1" noChangeArrowheads="1"/>
          </p:cNvPicPr>
          <p:nvPr/>
        </p:nvPicPr>
        <p:blipFill>
          <a:blip r:embed="rId2"/>
          <a:srcRect/>
          <a:stretch>
            <a:fillRect/>
          </a:stretch>
        </p:blipFill>
        <p:spPr bwMode="auto">
          <a:xfrm>
            <a:off x="117475" y="1285875"/>
            <a:ext cx="5692775" cy="4500563"/>
          </a:xfrm>
          <a:prstGeom prst="rect">
            <a:avLst/>
          </a:prstGeom>
          <a:noFill/>
          <a:ln w="9525">
            <a:noFill/>
            <a:miter lim="800000"/>
            <a:headEnd/>
            <a:tailEnd/>
          </a:ln>
        </p:spPr>
      </p:pic>
      <p:pic>
        <p:nvPicPr>
          <p:cNvPr id="86021" name="Picture 3" descr="E:\公司宣传\布展资料\项目之光伏扶贫\山西\光伏扶贫-太原市长沟村5KW屋顶分布式光伏电站.jpg"/>
          <p:cNvPicPr>
            <a:picLocks noChangeAspect="1" noChangeArrowheads="1"/>
          </p:cNvPicPr>
          <p:nvPr/>
        </p:nvPicPr>
        <p:blipFill>
          <a:blip r:embed="rId3"/>
          <a:srcRect/>
          <a:stretch>
            <a:fillRect/>
          </a:stretch>
        </p:blipFill>
        <p:spPr bwMode="auto">
          <a:xfrm>
            <a:off x="5862638" y="1285875"/>
            <a:ext cx="6162675" cy="45005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87042"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dirty="0">
                <a:solidFill>
                  <a:schemeClr val="bg1"/>
                </a:solidFill>
                <a:latin typeface="+mj-lt"/>
                <a:ea typeface="+mj-ea"/>
                <a:cs typeface="+mj-cs"/>
              </a:rPr>
              <a:t>典型案例</a:t>
            </a:r>
            <a:r>
              <a:rPr lang="en-US" altLang="zh-CN" sz="4200" b="1" kern="0" dirty="0">
                <a:solidFill>
                  <a:schemeClr val="bg1"/>
                </a:solidFill>
                <a:latin typeface="+mj-lt"/>
                <a:ea typeface="+mj-ea"/>
                <a:cs typeface="+mj-cs"/>
              </a:rPr>
              <a:t>-</a:t>
            </a:r>
            <a:r>
              <a:rPr lang="zh-CN" altLang="en-US" sz="4200" b="1" kern="0" dirty="0">
                <a:solidFill>
                  <a:schemeClr val="bg1"/>
                </a:solidFill>
                <a:latin typeface="+mj-lt"/>
                <a:ea typeface="+mj-ea"/>
                <a:cs typeface="+mj-cs"/>
              </a:rPr>
              <a:t>境外项目</a:t>
            </a:r>
          </a:p>
        </p:txBody>
      </p:sp>
      <p:pic>
        <p:nvPicPr>
          <p:cNvPr id="87044" name="Picture 2" descr="E:\公司宣传\布展资料\项目至国外\国外\德国Berlin 5KW屋顶.jpg"/>
          <p:cNvPicPr>
            <a:picLocks noChangeAspect="1" noChangeArrowheads="1"/>
          </p:cNvPicPr>
          <p:nvPr/>
        </p:nvPicPr>
        <p:blipFill>
          <a:blip r:embed="rId2"/>
          <a:srcRect/>
          <a:stretch>
            <a:fillRect/>
          </a:stretch>
        </p:blipFill>
        <p:spPr bwMode="auto">
          <a:xfrm>
            <a:off x="142875" y="1001713"/>
            <a:ext cx="3810000" cy="2570162"/>
          </a:xfrm>
          <a:prstGeom prst="rect">
            <a:avLst/>
          </a:prstGeom>
          <a:noFill/>
          <a:ln w="9525">
            <a:noFill/>
            <a:miter lim="800000"/>
            <a:headEnd/>
            <a:tailEnd/>
          </a:ln>
        </p:spPr>
      </p:pic>
      <p:pic>
        <p:nvPicPr>
          <p:cNvPr id="87045" name="Picture 3" descr="E:\公司宣传\布展资料\项目至国外\国外\德国Braunschweig 200KW 地面.jpg"/>
          <p:cNvPicPr>
            <a:picLocks noChangeAspect="1" noChangeArrowheads="1"/>
          </p:cNvPicPr>
          <p:nvPr/>
        </p:nvPicPr>
        <p:blipFill>
          <a:blip r:embed="rId3"/>
          <a:srcRect/>
          <a:stretch>
            <a:fillRect/>
          </a:stretch>
        </p:blipFill>
        <p:spPr bwMode="auto">
          <a:xfrm>
            <a:off x="4310063" y="1000125"/>
            <a:ext cx="3643312" cy="2571750"/>
          </a:xfrm>
          <a:prstGeom prst="rect">
            <a:avLst/>
          </a:prstGeom>
          <a:noFill/>
          <a:ln w="9525">
            <a:noFill/>
            <a:miter lim="800000"/>
            <a:headEnd/>
            <a:tailEnd/>
          </a:ln>
        </p:spPr>
      </p:pic>
      <p:pic>
        <p:nvPicPr>
          <p:cNvPr id="87046" name="Picture 4" descr="E:\公司宣传\布展资料\项目至国外\国外\德国Dresden 12KW 地面 - 副本.jpg"/>
          <p:cNvPicPr>
            <a:picLocks noChangeAspect="1" noChangeArrowheads="1"/>
          </p:cNvPicPr>
          <p:nvPr/>
        </p:nvPicPr>
        <p:blipFill>
          <a:blip r:embed="rId4"/>
          <a:srcRect/>
          <a:stretch>
            <a:fillRect/>
          </a:stretch>
        </p:blipFill>
        <p:spPr bwMode="auto">
          <a:xfrm>
            <a:off x="8288338" y="1000125"/>
            <a:ext cx="3594100" cy="2571750"/>
          </a:xfrm>
          <a:prstGeom prst="rect">
            <a:avLst/>
          </a:prstGeom>
          <a:noFill/>
          <a:ln w="9525">
            <a:noFill/>
            <a:miter lim="800000"/>
            <a:headEnd/>
            <a:tailEnd/>
          </a:ln>
        </p:spPr>
      </p:pic>
      <p:pic>
        <p:nvPicPr>
          <p:cNvPr id="87047" name="Picture 5" descr="E:\公司宣传\布展资料\项目至国外\国外\德国Stuttgart 400KW 屋顶.jpg"/>
          <p:cNvPicPr>
            <a:picLocks noChangeAspect="1" noChangeArrowheads="1"/>
          </p:cNvPicPr>
          <p:nvPr/>
        </p:nvPicPr>
        <p:blipFill>
          <a:blip r:embed="rId5"/>
          <a:srcRect/>
          <a:stretch>
            <a:fillRect/>
          </a:stretch>
        </p:blipFill>
        <p:spPr bwMode="auto">
          <a:xfrm>
            <a:off x="177800" y="3714750"/>
            <a:ext cx="3775075" cy="2428875"/>
          </a:xfrm>
          <a:prstGeom prst="rect">
            <a:avLst/>
          </a:prstGeom>
          <a:noFill/>
          <a:ln w="9525">
            <a:noFill/>
            <a:miter lim="800000"/>
            <a:headEnd/>
            <a:tailEnd/>
          </a:ln>
        </p:spPr>
      </p:pic>
      <p:pic>
        <p:nvPicPr>
          <p:cNvPr id="87048" name="Picture 6" descr="E:\公司宣传\布展资料\项目至国外\国外\意大利Salerno 10KW 屋顶.jpg"/>
          <p:cNvPicPr>
            <a:picLocks noChangeAspect="1" noChangeArrowheads="1"/>
          </p:cNvPicPr>
          <p:nvPr/>
        </p:nvPicPr>
        <p:blipFill>
          <a:blip r:embed="rId6"/>
          <a:srcRect/>
          <a:stretch>
            <a:fillRect/>
          </a:stretch>
        </p:blipFill>
        <p:spPr bwMode="auto">
          <a:xfrm>
            <a:off x="4310063" y="3724275"/>
            <a:ext cx="3662362" cy="2419350"/>
          </a:xfrm>
          <a:prstGeom prst="rect">
            <a:avLst/>
          </a:prstGeom>
          <a:noFill/>
          <a:ln w="9525">
            <a:noFill/>
            <a:miter lim="800000"/>
            <a:headEnd/>
            <a:tailEnd/>
          </a:ln>
        </p:spPr>
      </p:pic>
      <p:pic>
        <p:nvPicPr>
          <p:cNvPr id="87049" name="Picture 7" descr="E:\公司宣传\布展资料\项目至国外\国外\德国Warnow 20KW 屋顶.jpg"/>
          <p:cNvPicPr>
            <a:picLocks noChangeAspect="1" noChangeArrowheads="1"/>
          </p:cNvPicPr>
          <p:nvPr/>
        </p:nvPicPr>
        <p:blipFill>
          <a:blip r:embed="rId7"/>
          <a:srcRect/>
          <a:stretch>
            <a:fillRect/>
          </a:stretch>
        </p:blipFill>
        <p:spPr bwMode="auto">
          <a:xfrm>
            <a:off x="8331200" y="3743325"/>
            <a:ext cx="3581400" cy="2400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88066"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dirty="0">
                <a:solidFill>
                  <a:schemeClr val="bg1"/>
                </a:solidFill>
                <a:latin typeface="+mj-lt"/>
                <a:ea typeface="+mj-ea"/>
                <a:cs typeface="+mj-cs"/>
              </a:rPr>
              <a:t>业务规划</a:t>
            </a:r>
          </a:p>
        </p:txBody>
      </p:sp>
      <p:pic>
        <p:nvPicPr>
          <p:cNvPr id="88068" name="Picture 2"/>
          <p:cNvPicPr>
            <a:picLocks noChangeAspect="1" noChangeArrowheads="1"/>
          </p:cNvPicPr>
          <p:nvPr/>
        </p:nvPicPr>
        <p:blipFill>
          <a:blip r:embed="rId2"/>
          <a:srcRect/>
          <a:stretch>
            <a:fillRect/>
          </a:stretch>
        </p:blipFill>
        <p:spPr bwMode="auto">
          <a:xfrm>
            <a:off x="5453063" y="1143000"/>
            <a:ext cx="6246812" cy="5011738"/>
          </a:xfrm>
          <a:prstGeom prst="rect">
            <a:avLst/>
          </a:prstGeom>
          <a:noFill/>
          <a:ln w="9525">
            <a:noFill/>
            <a:miter lim="800000"/>
            <a:headEnd/>
            <a:tailEnd/>
          </a:ln>
        </p:spPr>
      </p:pic>
      <p:pic>
        <p:nvPicPr>
          <p:cNvPr id="88069" name="Picture 3"/>
          <p:cNvPicPr>
            <a:picLocks noChangeAspect="1" noChangeArrowheads="1"/>
          </p:cNvPicPr>
          <p:nvPr/>
        </p:nvPicPr>
        <p:blipFill>
          <a:blip r:embed="rId3"/>
          <a:srcRect/>
          <a:stretch>
            <a:fillRect/>
          </a:stretch>
        </p:blipFill>
        <p:spPr bwMode="auto">
          <a:xfrm>
            <a:off x="738188" y="1428750"/>
            <a:ext cx="4365625" cy="48482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89090"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0000"/>
              </a:solidFill>
              <a:sym typeface="Calibri" pitchFamily="34" charset="0"/>
            </a:endParaRPr>
          </a:p>
        </p:txBody>
      </p:sp>
      <p:sp>
        <p:nvSpPr>
          <p:cNvPr id="9222" name="AutoShape 9"/>
          <p:cNvSpPr>
            <a:spLocks noChangeArrowheads="1"/>
          </p:cNvSpPr>
          <p:nvPr/>
        </p:nvSpPr>
        <p:spPr bwMode="auto">
          <a:xfrm>
            <a:off x="4826000" y="2946400"/>
            <a:ext cx="3071813" cy="1574800"/>
          </a:xfrm>
          <a:prstGeom prst="hexagon">
            <a:avLst>
              <a:gd name="adj" fmla="val 27001"/>
              <a:gd name="vf" fmla="val 115470"/>
            </a:avLst>
          </a:prstGeom>
          <a:ln>
            <a:headEnd/>
            <a:tailEnd/>
          </a:ln>
        </p:spPr>
        <p:style>
          <a:lnRef idx="2">
            <a:schemeClr val="accent2"/>
          </a:lnRef>
          <a:fillRef idx="1">
            <a:schemeClr val="lt1"/>
          </a:fillRef>
          <a:effectRef idx="0">
            <a:schemeClr val="accent2"/>
          </a:effectRef>
          <a:fontRef idx="minor">
            <a:schemeClr val="dk1"/>
          </a:fontRef>
        </p:style>
        <p:txBody>
          <a:bodyPr wrap="none" lIns="76190" tIns="0" rIns="0" bIns="0" anchor="ctr"/>
          <a:lstStyle/>
          <a:p>
            <a:pPr>
              <a:defRPr/>
            </a:pPr>
            <a:endParaRPr lang="zh-CN" altLang="zh-CN">
              <a:solidFill>
                <a:srgbClr val="000000"/>
              </a:solidFill>
              <a:sym typeface="Arial" charset="0"/>
            </a:endParaRPr>
          </a:p>
        </p:txBody>
      </p:sp>
      <p:grpSp>
        <p:nvGrpSpPr>
          <p:cNvPr id="2" name="组合 4"/>
          <p:cNvGrpSpPr>
            <a:grpSpLocks/>
          </p:cNvGrpSpPr>
          <p:nvPr/>
        </p:nvGrpSpPr>
        <p:grpSpPr bwMode="auto">
          <a:xfrm>
            <a:off x="1952625" y="2071688"/>
            <a:ext cx="3071813" cy="1573212"/>
            <a:chOff x="0" y="0"/>
            <a:chExt cx="2904640" cy="1486356"/>
          </a:xfrm>
        </p:grpSpPr>
        <p:sp>
          <p:nvSpPr>
            <p:cNvPr id="9242" name="AutoShape 7"/>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3" name="Text Box 11"/>
            <p:cNvSpPr>
              <a:spLocks noChangeArrowheads="1"/>
            </p:cNvSpPr>
            <p:nvPr/>
          </p:nvSpPr>
          <p:spPr bwMode="auto">
            <a:xfrm flipH="1">
              <a:off x="190709" y="528688"/>
              <a:ext cx="2523223" cy="436365"/>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公司简介</a:t>
              </a:r>
            </a:p>
          </p:txBody>
        </p:sp>
      </p:grpSp>
      <p:grpSp>
        <p:nvGrpSpPr>
          <p:cNvPr id="3" name="组合 7167"/>
          <p:cNvGrpSpPr>
            <a:grpSpLocks/>
          </p:cNvGrpSpPr>
          <p:nvPr/>
        </p:nvGrpSpPr>
        <p:grpSpPr bwMode="auto">
          <a:xfrm>
            <a:off x="4881563" y="4714875"/>
            <a:ext cx="3073400" cy="1574800"/>
            <a:chOff x="0" y="0"/>
            <a:chExt cx="2904640" cy="1486356"/>
          </a:xfrm>
        </p:grpSpPr>
        <p:sp>
          <p:nvSpPr>
            <p:cNvPr id="9240" name="AutoShape 6"/>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1" name="Text Box 13"/>
            <p:cNvSpPr>
              <a:spLocks noChangeArrowheads="1"/>
            </p:cNvSpPr>
            <p:nvPr/>
          </p:nvSpPr>
          <p:spPr bwMode="auto">
            <a:xfrm flipH="1">
              <a:off x="283618" y="521619"/>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解决方案</a:t>
              </a:r>
            </a:p>
          </p:txBody>
        </p:sp>
      </p:grpSp>
      <p:grpSp>
        <p:nvGrpSpPr>
          <p:cNvPr id="4" name="组合 7168"/>
          <p:cNvGrpSpPr>
            <a:grpSpLocks/>
          </p:cNvGrpSpPr>
          <p:nvPr/>
        </p:nvGrpSpPr>
        <p:grpSpPr bwMode="auto">
          <a:xfrm>
            <a:off x="2024063" y="3857625"/>
            <a:ext cx="3073400" cy="1573213"/>
            <a:chOff x="0" y="67494"/>
            <a:chExt cx="2904640" cy="1486356"/>
          </a:xfrm>
        </p:grpSpPr>
        <p:sp>
          <p:nvSpPr>
            <p:cNvPr id="9238" name="AutoShape 5"/>
            <p:cNvSpPr>
              <a:spLocks noChangeArrowheads="1"/>
            </p:cNvSpPr>
            <p:nvPr/>
          </p:nvSpPr>
          <p:spPr bwMode="auto">
            <a:xfrm>
              <a:off x="0" y="67494"/>
              <a:ext cx="2904640" cy="1486356"/>
            </a:xfrm>
            <a:prstGeom prst="hexagon">
              <a:avLst>
                <a:gd name="adj" fmla="val 27042"/>
                <a:gd name="vf" fmla="val 115470"/>
              </a:avLst>
            </a:prstGeom>
            <a:ln>
              <a:headEnd/>
              <a:tailEnd/>
            </a:ln>
          </p:spPr>
          <p:style>
            <a:lnRef idx="0">
              <a:schemeClr val="accent2"/>
            </a:lnRef>
            <a:fillRef idx="3">
              <a:schemeClr val="accent2"/>
            </a:fillRef>
            <a:effectRef idx="3">
              <a:schemeClr val="accent2"/>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9" name="Text Box 14"/>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联系我们</a:t>
              </a:r>
            </a:p>
          </p:txBody>
        </p:sp>
      </p:grpSp>
      <p:grpSp>
        <p:nvGrpSpPr>
          <p:cNvPr id="5" name="组合 5"/>
          <p:cNvGrpSpPr>
            <a:grpSpLocks/>
          </p:cNvGrpSpPr>
          <p:nvPr/>
        </p:nvGrpSpPr>
        <p:grpSpPr bwMode="auto">
          <a:xfrm>
            <a:off x="4810125" y="1214438"/>
            <a:ext cx="3071813" cy="1573212"/>
            <a:chOff x="0" y="0"/>
            <a:chExt cx="2904640" cy="1486356"/>
          </a:xfrm>
        </p:grpSpPr>
        <p:sp>
          <p:nvSpPr>
            <p:cNvPr id="9236" name="AutoShape 3"/>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7" name="Text Box 15"/>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议题背景</a:t>
              </a:r>
            </a:p>
          </p:txBody>
        </p:sp>
      </p:grpSp>
      <p:grpSp>
        <p:nvGrpSpPr>
          <p:cNvPr id="6" name="组合 6"/>
          <p:cNvGrpSpPr>
            <a:grpSpLocks/>
          </p:cNvGrpSpPr>
          <p:nvPr/>
        </p:nvGrpSpPr>
        <p:grpSpPr bwMode="auto">
          <a:xfrm>
            <a:off x="7596188" y="2071688"/>
            <a:ext cx="3071812" cy="1574800"/>
            <a:chOff x="0" y="0"/>
            <a:chExt cx="2904640" cy="1486356"/>
          </a:xfrm>
        </p:grpSpPr>
        <p:sp>
          <p:nvSpPr>
            <p:cNvPr id="9234" name="AutoShape 4"/>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5" name="Text Box 15"/>
            <p:cNvSpPr>
              <a:spLocks noChangeArrowheads="1"/>
            </p:cNvSpPr>
            <p:nvPr/>
          </p:nvSpPr>
          <p:spPr bwMode="auto">
            <a:xfrm flipH="1">
              <a:off x="165393" y="430900"/>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农业光伏</a:t>
              </a:r>
            </a:p>
          </p:txBody>
        </p:sp>
      </p:grpSp>
      <p:grpSp>
        <p:nvGrpSpPr>
          <p:cNvPr id="7" name="组合 8"/>
          <p:cNvGrpSpPr>
            <a:grpSpLocks/>
          </p:cNvGrpSpPr>
          <p:nvPr/>
        </p:nvGrpSpPr>
        <p:grpSpPr bwMode="auto">
          <a:xfrm>
            <a:off x="7667625" y="3786188"/>
            <a:ext cx="3071813" cy="1574800"/>
            <a:chOff x="0" y="0"/>
            <a:chExt cx="2904640" cy="1486356"/>
          </a:xfrm>
        </p:grpSpPr>
        <p:sp>
          <p:nvSpPr>
            <p:cNvPr id="9232" name="AutoShape 8"/>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3" name="Text Box 15"/>
            <p:cNvSpPr>
              <a:spLocks noChangeArrowheads="1"/>
            </p:cNvSpPr>
            <p:nvPr/>
          </p:nvSpPr>
          <p:spPr bwMode="auto">
            <a:xfrm flipH="1">
              <a:off x="189237" y="551414"/>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产业前景</a:t>
              </a:r>
            </a:p>
          </p:txBody>
        </p:sp>
      </p:grpSp>
      <p:pic>
        <p:nvPicPr>
          <p:cNvPr id="28" name="Picture 2" descr="E:\公司宣传\布展资料\前封面\LOGO.png"/>
          <p:cNvPicPr>
            <a:picLocks noChangeAspect="1" noChangeArrowheads="1"/>
          </p:cNvPicPr>
          <p:nvPr/>
        </p:nvPicPr>
        <p:blipFill>
          <a:blip r:embed="rId2"/>
          <a:srcRect/>
          <a:stretch>
            <a:fillRect/>
          </a:stretch>
        </p:blipFill>
        <p:spPr bwMode="auto">
          <a:xfrm>
            <a:off x="5310188" y="3571875"/>
            <a:ext cx="2166937" cy="322263"/>
          </a:xfrm>
          <a:prstGeom prst="rect">
            <a:avLst/>
          </a:prstGeom>
          <a:noFill/>
          <a:ln w="9525">
            <a:noFill/>
            <a:miter lim="800000"/>
            <a:headEnd/>
            <a:tailEnd/>
          </a:ln>
        </p:spPr>
      </p:pic>
      <p:sp>
        <p:nvSpPr>
          <p:cNvPr id="29"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a:solidFill>
                  <a:schemeClr val="bg1"/>
                </a:solidFill>
                <a:latin typeface="+mj-lt"/>
                <a:ea typeface="+mj-ea"/>
                <a:cs typeface="+mj-cs"/>
              </a:rPr>
              <a:t>目  录</a:t>
            </a:r>
            <a:endParaRPr lang="zh-CN" altLang="en-US" sz="4200" b="1" kern="0" dirty="0">
              <a:solidFill>
                <a:schemeClr val="bg1"/>
              </a:solidFill>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1+#ppt_w/2"/>
                                          </p:val>
                                        </p:tav>
                                        <p:tav tm="100000">
                                          <p:val>
                                            <p:strVal val="#ppt_x"/>
                                          </p:val>
                                        </p:tav>
                                      </p:tavLst>
                                    </p:anim>
                                    <p:anim calcmode="lin" valueType="num">
                                      <p:cBhvr>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1+#ppt_w/2"/>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0-#ppt_w/2"/>
                                          </p:val>
                                        </p:tav>
                                        <p:tav tm="100000">
                                          <p:val>
                                            <p:strVal val="#ppt_x"/>
                                          </p:val>
                                        </p:tav>
                                      </p:tavLst>
                                    </p:anim>
                                    <p:anim calcmode="lin" valueType="num">
                                      <p:cBhvr>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0-#ppt_w/2"/>
                                          </p:val>
                                        </p:tav>
                                        <p:tav tm="100000">
                                          <p:val>
                                            <p:strVal val="#ppt_x"/>
                                          </p:val>
                                        </p:tav>
                                      </p:tavLst>
                                    </p:anim>
                                    <p:anim calcmode="lin" valueType="num">
                                      <p:cBhvr>
                                        <p:cTn id="28" dur="500" fill="hold"/>
                                        <p:tgtEl>
                                          <p:spTgt spid="4"/>
                                        </p:tgtEl>
                                        <p:attrNameLst>
                                          <p:attrName>ppt_y</p:attrName>
                                        </p:attrNameLst>
                                      </p:cBhvr>
                                      <p:tavLst>
                                        <p:tav tm="0">
                                          <p:val>
                                            <p:strVal val="0-#ppt_h/2"/>
                                          </p:val>
                                        </p:tav>
                                        <p:tav tm="100000">
                                          <p:val>
                                            <p:strVal val="#ppt_y"/>
                                          </p:val>
                                        </p:tav>
                                      </p:tavLst>
                                    </p:anim>
                                  </p:childTnLst>
                                </p:cTn>
                              </p:par>
                              <p:par>
                                <p:cTn id="29" presetID="25"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90114"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dirty="0">
                <a:solidFill>
                  <a:schemeClr val="bg1"/>
                </a:solidFill>
                <a:latin typeface="+mj-lt"/>
                <a:ea typeface="+mj-ea"/>
                <a:cs typeface="+mj-cs"/>
              </a:rPr>
              <a:t>典型案例</a:t>
            </a:r>
          </a:p>
        </p:txBody>
      </p:sp>
      <p:pic>
        <p:nvPicPr>
          <p:cNvPr id="90116" name="Picture 2"/>
          <p:cNvPicPr>
            <a:picLocks noChangeAspect="1" noChangeArrowheads="1"/>
          </p:cNvPicPr>
          <p:nvPr/>
        </p:nvPicPr>
        <p:blipFill>
          <a:blip r:embed="rId2"/>
          <a:srcRect/>
          <a:stretch>
            <a:fillRect/>
          </a:stretch>
        </p:blipFill>
        <p:spPr bwMode="auto">
          <a:xfrm>
            <a:off x="-47625" y="-144463"/>
            <a:ext cx="12239625" cy="6899276"/>
          </a:xfrm>
          <a:prstGeom prst="rect">
            <a:avLst/>
          </a:prstGeom>
          <a:noFill/>
          <a:ln w="9525">
            <a:noFill/>
            <a:miter lim="800000"/>
            <a:headEnd/>
            <a:tailEnd/>
          </a:ln>
        </p:spPr>
      </p:pic>
      <p:sp>
        <p:nvSpPr>
          <p:cNvPr id="90117" name="矩形 5"/>
          <p:cNvSpPr>
            <a:spLocks noChangeArrowheads="1"/>
          </p:cNvSpPr>
          <p:nvPr/>
        </p:nvSpPr>
        <p:spPr bwMode="auto">
          <a:xfrm>
            <a:off x="3863975" y="2447925"/>
            <a:ext cx="3786188" cy="1920875"/>
          </a:xfrm>
          <a:prstGeom prst="rect">
            <a:avLst/>
          </a:prstGeom>
          <a:noFill/>
          <a:ln w="9525">
            <a:noFill/>
            <a:miter lim="800000"/>
            <a:headEnd/>
            <a:tailEnd/>
          </a:ln>
        </p:spPr>
        <p:txBody>
          <a:bodyPr>
            <a:spAutoFit/>
          </a:bodyPr>
          <a:lstStyle/>
          <a:p>
            <a:pPr algn="ctr" eaLnBrk="0" hangingPunct="0">
              <a:lnSpc>
                <a:spcPct val="90000"/>
              </a:lnSpc>
            </a:pPr>
            <a:r>
              <a:rPr lang="zh-CN" altLang="en-US" sz="5400" b="1">
                <a:solidFill>
                  <a:schemeClr val="bg1"/>
                </a:solidFill>
                <a:ea typeface="黑体" pitchFamily="49" charset="-122"/>
                <a:sym typeface="+mn-lt"/>
              </a:rPr>
              <a:t>感谢聆听</a:t>
            </a:r>
            <a:endParaRPr lang="en-US" altLang="zh-CN" sz="5400" b="1">
              <a:solidFill>
                <a:schemeClr val="bg1"/>
              </a:solidFill>
              <a:ea typeface="黑体" pitchFamily="49" charset="-122"/>
              <a:sym typeface="+mn-lt"/>
            </a:endParaRPr>
          </a:p>
          <a:p>
            <a:pPr algn="ctr" eaLnBrk="0" hangingPunct="0">
              <a:lnSpc>
                <a:spcPct val="90000"/>
              </a:lnSpc>
            </a:pPr>
            <a:endParaRPr lang="en-US" altLang="zh-CN" sz="2400" b="1">
              <a:solidFill>
                <a:schemeClr val="bg1"/>
              </a:solidFill>
              <a:ea typeface="黑体" pitchFamily="49" charset="-122"/>
              <a:sym typeface="+mn-lt"/>
            </a:endParaRPr>
          </a:p>
          <a:p>
            <a:pPr algn="ctr" eaLnBrk="0" hangingPunct="0">
              <a:lnSpc>
                <a:spcPct val="90000"/>
              </a:lnSpc>
            </a:pPr>
            <a:r>
              <a:rPr lang="en-US" altLang="zh-CN" sz="5400" b="1">
                <a:solidFill>
                  <a:schemeClr val="bg1"/>
                </a:solidFill>
                <a:ea typeface="黑体" pitchFamily="49" charset="-122"/>
                <a:sym typeface="+mn-lt"/>
              </a:rPr>
              <a:t>THANKS!</a:t>
            </a:r>
            <a:endParaRPr lang="zh-CN" altLang="en-US" sz="5400" b="1">
              <a:solidFill>
                <a:schemeClr val="bg1"/>
              </a:solidFill>
              <a:ea typeface="黑体" pitchFamily="49" charset="-122"/>
              <a:sym typeface="+mn-lt"/>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4505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8196" name="标题 2"/>
          <p:cNvSpPr>
            <a:spLocks noGrp="1" noChangeArrowheads="1"/>
          </p:cNvSpPr>
          <p:nvPr>
            <p:ph type="title"/>
          </p:nvPr>
        </p:nvSpPr>
        <p:spPr>
          <a:xfrm>
            <a:off x="963613" y="4406900"/>
            <a:ext cx="10363200" cy="1362075"/>
          </a:xfrm>
        </p:spPr>
        <p:txBody>
          <a:bodyPr/>
          <a:lstStyle/>
          <a:p>
            <a:pPr>
              <a:defRPr/>
            </a:pPr>
            <a:r>
              <a:rPr lang="zh-CN" altLang="en-US" sz="4200" dirty="0" smtClean="0">
                <a:solidFill>
                  <a:schemeClr val="bg1"/>
                </a:solidFill>
              </a:rPr>
              <a:t>关于隆基清洁能源</a:t>
            </a:r>
          </a:p>
        </p:txBody>
      </p:sp>
      <p:sp>
        <p:nvSpPr>
          <p:cNvPr id="47" name="TextBox 46"/>
          <p:cNvSpPr txBox="1"/>
          <p:nvPr/>
        </p:nvSpPr>
        <p:spPr>
          <a:xfrm>
            <a:off x="381000" y="857250"/>
            <a:ext cx="11501438" cy="5632450"/>
          </a:xfrm>
          <a:prstGeom prst="rect">
            <a:avLst/>
          </a:prstGeom>
          <a:solidFill>
            <a:srgbClr val="FFC000">
              <a:alpha val="43000"/>
            </a:srgbClr>
          </a:solidFill>
        </p:spPr>
        <p:txBody>
          <a:bodyPr>
            <a:spAutoFit/>
          </a:bodyPr>
          <a:lstStyle/>
          <a:p>
            <a:pPr>
              <a:defRPr/>
            </a:pPr>
            <a:r>
              <a:rPr lang="zh-CN" altLang="en-US" dirty="0">
                <a:latin typeface="+mn-ea"/>
                <a:ea typeface="+mn-ea"/>
              </a:rPr>
              <a:t>    西安隆基清洁能源有限公司为西安隆基硅材料股份有限公司的子公司，成立于</a:t>
            </a:r>
            <a:r>
              <a:rPr lang="en-US" dirty="0">
                <a:latin typeface="+mn-ea"/>
                <a:ea typeface="+mn-ea"/>
              </a:rPr>
              <a:t>2014</a:t>
            </a:r>
            <a:r>
              <a:rPr lang="zh-CN" altLang="en-US" dirty="0">
                <a:latin typeface="+mn-ea"/>
                <a:ea typeface="+mn-ea"/>
              </a:rPr>
              <a:t>年</a:t>
            </a:r>
            <a:r>
              <a:rPr lang="en-US" dirty="0">
                <a:latin typeface="+mn-ea"/>
                <a:ea typeface="+mn-ea"/>
              </a:rPr>
              <a:t>6</a:t>
            </a:r>
            <a:r>
              <a:rPr lang="zh-CN" altLang="en-US" dirty="0">
                <a:latin typeface="+mn-ea"/>
                <a:ea typeface="+mn-ea"/>
              </a:rPr>
              <a:t>月，公司致力于提供</a:t>
            </a:r>
            <a:r>
              <a:rPr lang="zh-CN" altLang="en-US" b="1" dirty="0">
                <a:solidFill>
                  <a:srgbClr val="FF0000"/>
                </a:solidFill>
                <a:latin typeface="+mn-ea"/>
                <a:ea typeface="+mn-ea"/>
              </a:rPr>
              <a:t>高效、可靠</a:t>
            </a:r>
            <a:r>
              <a:rPr lang="zh-CN" altLang="en-US" dirty="0">
                <a:latin typeface="+mn-ea"/>
                <a:ea typeface="+mn-ea"/>
              </a:rPr>
              <a:t>的光伏应用系统</a:t>
            </a:r>
            <a:r>
              <a:rPr lang="zh-CN" altLang="en-US" dirty="0">
                <a:solidFill>
                  <a:srgbClr val="3333FF"/>
                </a:solidFill>
                <a:latin typeface="+mn-ea"/>
                <a:ea typeface="+mn-ea"/>
              </a:rPr>
              <a:t>，以投资、建设、运营光伏电站为主要业务</a:t>
            </a:r>
            <a:r>
              <a:rPr lang="zh-CN" altLang="en-US" dirty="0">
                <a:latin typeface="+mn-ea"/>
                <a:ea typeface="+mn-ea"/>
              </a:rPr>
              <a:t>。</a:t>
            </a:r>
            <a:endParaRPr lang="en-US" altLang="zh-CN" dirty="0">
              <a:latin typeface="+mn-ea"/>
              <a:ea typeface="+mn-ea"/>
            </a:endParaRPr>
          </a:p>
          <a:p>
            <a:pPr>
              <a:defRPr/>
            </a:pPr>
            <a:endParaRPr lang="zh-CN" altLang="en-US" dirty="0">
              <a:latin typeface="+mn-ea"/>
              <a:ea typeface="+mn-ea"/>
            </a:endParaRPr>
          </a:p>
          <a:p>
            <a:pPr>
              <a:defRPr/>
            </a:pPr>
            <a:r>
              <a:rPr lang="en-US" dirty="0">
                <a:latin typeface="+mn-ea"/>
                <a:ea typeface="+mn-ea"/>
              </a:rPr>
              <a:t>    </a:t>
            </a:r>
            <a:r>
              <a:rPr lang="zh-CN" altLang="en-US" dirty="0">
                <a:latin typeface="+mn-ea"/>
                <a:ea typeface="+mn-ea"/>
              </a:rPr>
              <a:t>母公司西安隆基硅材料股份有限公司成立于</a:t>
            </a:r>
            <a:r>
              <a:rPr lang="en-US" dirty="0">
                <a:latin typeface="+mn-ea"/>
                <a:ea typeface="+mn-ea"/>
              </a:rPr>
              <a:t>2000</a:t>
            </a:r>
            <a:r>
              <a:rPr lang="zh-CN" altLang="en-US" dirty="0">
                <a:latin typeface="+mn-ea"/>
                <a:ea typeface="+mn-ea"/>
              </a:rPr>
              <a:t>年，是全球最大的太阳能单晶硅厂商、</a:t>
            </a:r>
            <a:r>
              <a:rPr lang="en-US" dirty="0">
                <a:latin typeface="+mn-ea"/>
                <a:ea typeface="+mn-ea"/>
              </a:rPr>
              <a:t>A</a:t>
            </a:r>
            <a:r>
              <a:rPr lang="zh-CN" altLang="en-US" dirty="0">
                <a:latin typeface="+mn-ea"/>
                <a:ea typeface="+mn-ea"/>
              </a:rPr>
              <a:t>股硅片龙头上市公司（</a:t>
            </a:r>
            <a:r>
              <a:rPr lang="en-US" dirty="0">
                <a:latin typeface="+mn-ea"/>
                <a:ea typeface="+mn-ea"/>
              </a:rPr>
              <a:t>SH.601012</a:t>
            </a:r>
            <a:r>
              <a:rPr lang="zh-CN" altLang="en-US" dirty="0">
                <a:latin typeface="+mn-ea"/>
                <a:ea typeface="+mn-ea"/>
              </a:rPr>
              <a:t>）</a:t>
            </a:r>
            <a:r>
              <a:rPr lang="en-US" dirty="0">
                <a:latin typeface="+mn-ea"/>
                <a:ea typeface="+mn-ea"/>
              </a:rPr>
              <a:t>,</a:t>
            </a:r>
            <a:r>
              <a:rPr lang="zh-CN" altLang="en-US" dirty="0">
                <a:latin typeface="+mn-ea"/>
                <a:ea typeface="+mn-ea"/>
              </a:rPr>
              <a:t>被美国权威媒体</a:t>
            </a:r>
            <a:r>
              <a:rPr lang="en-US" dirty="0">
                <a:latin typeface="+mn-ea"/>
                <a:ea typeface="+mn-ea"/>
              </a:rPr>
              <a:t>Fast Company</a:t>
            </a:r>
            <a:r>
              <a:rPr lang="zh-CN" altLang="en-US" dirty="0">
                <a:latin typeface="+mn-ea"/>
                <a:ea typeface="+mn-ea"/>
              </a:rPr>
              <a:t>评为“</a:t>
            </a:r>
            <a:r>
              <a:rPr lang="en-US" dirty="0">
                <a:latin typeface="+mn-ea"/>
                <a:ea typeface="+mn-ea"/>
              </a:rPr>
              <a:t>2013</a:t>
            </a:r>
            <a:r>
              <a:rPr lang="zh-CN" altLang="en-US" dirty="0">
                <a:latin typeface="+mn-ea"/>
                <a:ea typeface="+mn-ea"/>
              </a:rPr>
              <a:t>年中国十大最近创新力的企业”。 在光伏太阳能领域有</a:t>
            </a:r>
            <a:r>
              <a:rPr lang="en-US" dirty="0">
                <a:latin typeface="+mn-ea"/>
                <a:ea typeface="+mn-ea"/>
              </a:rPr>
              <a:t>15</a:t>
            </a:r>
            <a:r>
              <a:rPr lang="zh-CN" altLang="en-US" dirty="0">
                <a:latin typeface="+mn-ea"/>
                <a:ea typeface="+mn-ea"/>
              </a:rPr>
              <a:t>年的深耕经验，为世界高端光伏电池持续提供最优质高效的单晶硅片。</a:t>
            </a:r>
            <a:endParaRPr lang="en-US" altLang="zh-CN" dirty="0">
              <a:latin typeface="+mn-ea"/>
              <a:ea typeface="+mn-ea"/>
            </a:endParaRPr>
          </a:p>
          <a:p>
            <a:pPr>
              <a:defRPr/>
            </a:pPr>
            <a:endParaRPr lang="zh-CN" altLang="en-US" dirty="0">
              <a:latin typeface="+mn-ea"/>
              <a:ea typeface="+mn-ea"/>
            </a:endParaRPr>
          </a:p>
          <a:p>
            <a:pPr>
              <a:defRPr/>
            </a:pPr>
            <a:r>
              <a:rPr lang="en-US" dirty="0">
                <a:latin typeface="+mn-ea"/>
                <a:ea typeface="+mn-ea"/>
              </a:rPr>
              <a:t>    </a:t>
            </a:r>
            <a:r>
              <a:rPr lang="zh-CN" altLang="en-US" dirty="0">
                <a:latin typeface="+mn-ea"/>
                <a:ea typeface="+mn-ea"/>
              </a:rPr>
              <a:t>清洁能源公司在光伏电站关键设备产品选型方面</a:t>
            </a:r>
            <a:r>
              <a:rPr lang="zh-CN" altLang="en-US" dirty="0">
                <a:solidFill>
                  <a:srgbClr val="3333FF"/>
                </a:solidFill>
                <a:latin typeface="+mn-ea"/>
                <a:ea typeface="+mn-ea"/>
              </a:rPr>
              <a:t>，主要利用高效单晶硅光伏组件，促进高效单晶硅组件在光伏发电方面的普及应用；提供</a:t>
            </a:r>
            <a:r>
              <a:rPr lang="zh-CN" altLang="en-US" b="1" dirty="0">
                <a:solidFill>
                  <a:srgbClr val="FF0000"/>
                </a:solidFill>
                <a:latin typeface="+mn-ea"/>
                <a:ea typeface="+mn-ea"/>
              </a:rPr>
              <a:t>优质、高效、可靠</a:t>
            </a:r>
            <a:r>
              <a:rPr lang="zh-CN" altLang="en-US" dirty="0">
                <a:solidFill>
                  <a:srgbClr val="3333FF"/>
                </a:solidFill>
                <a:latin typeface="+mn-ea"/>
                <a:ea typeface="+mn-ea"/>
              </a:rPr>
              <a:t>地光伏发电系统使人类尽享清洁能源为己任；</a:t>
            </a:r>
            <a:endParaRPr lang="en-US" altLang="zh-CN" dirty="0">
              <a:solidFill>
                <a:srgbClr val="3333FF"/>
              </a:solidFill>
              <a:latin typeface="+mn-ea"/>
              <a:ea typeface="+mn-ea"/>
            </a:endParaRPr>
          </a:p>
          <a:p>
            <a:pPr>
              <a:defRPr/>
            </a:pPr>
            <a:endParaRPr lang="en-US" altLang="zh-CN" dirty="0">
              <a:latin typeface="+mn-ea"/>
              <a:ea typeface="+mn-ea"/>
            </a:endParaRPr>
          </a:p>
          <a:p>
            <a:pPr>
              <a:defRPr/>
            </a:pPr>
            <a:r>
              <a:rPr lang="en-US" altLang="zh-CN" dirty="0">
                <a:latin typeface="+mn-ea"/>
                <a:ea typeface="+mn-ea"/>
              </a:rPr>
              <a:t>    </a:t>
            </a:r>
            <a:r>
              <a:rPr lang="zh-CN" altLang="en-US" dirty="0">
                <a:latin typeface="+mn-ea"/>
                <a:ea typeface="+mn-ea"/>
              </a:rPr>
              <a:t>企业愿景目标是成为全球领先的高效智能光伏系统集成商及清洁能源系统服务商。</a:t>
            </a:r>
            <a:endParaRPr lang="en-US" altLang="zh-CN" dirty="0">
              <a:latin typeface="+mn-ea"/>
              <a:ea typeface="+mn-ea"/>
            </a:endParaRPr>
          </a:p>
          <a:p>
            <a:pPr>
              <a:defRPr/>
            </a:pPr>
            <a:endParaRPr lang="zh-CN" altLang="en-US" dirty="0">
              <a:latin typeface="+mn-ea"/>
              <a:ea typeface="+mn-ea"/>
            </a:endParaRPr>
          </a:p>
          <a:p>
            <a:pPr>
              <a:defRPr/>
            </a:pPr>
            <a:r>
              <a:rPr lang="en-US" dirty="0">
                <a:latin typeface="+mn-ea"/>
                <a:ea typeface="+mn-ea"/>
              </a:rPr>
              <a:t>    </a:t>
            </a:r>
            <a:r>
              <a:rPr lang="zh-CN" altLang="en-US" dirty="0">
                <a:latin typeface="+mn-ea"/>
                <a:ea typeface="+mn-ea"/>
              </a:rPr>
              <a:t>公司汇集一批来自著名院所及企业的优秀技术人才，与</a:t>
            </a:r>
            <a:r>
              <a:rPr lang="zh-CN" altLang="en-US" dirty="0">
                <a:solidFill>
                  <a:srgbClr val="3333FF"/>
                </a:solidFill>
                <a:latin typeface="+mn-ea"/>
                <a:ea typeface="+mn-ea"/>
              </a:rPr>
              <a:t>单晶研发中心、组件产品中心结合，通过整合光伏全产业链致力于挖掘、研究、开发单晶光伏产品的系统优势，扩大单晶产品的系统应用</a:t>
            </a:r>
            <a:r>
              <a:rPr lang="zh-CN" altLang="en-US" dirty="0">
                <a:latin typeface="+mn-ea"/>
                <a:ea typeface="+mn-ea"/>
              </a:rPr>
              <a:t>。在系统集成业务方面，依托隆基以强大的技术团队为基础，以规模化的集中采购网络为平台，以集团长期积累的投融资、项目运作经验为依托，逐步发展成为全球多交互模式的光伏发电项目综合解决方案提供商</a:t>
            </a:r>
            <a:r>
              <a:rPr lang="en-US" dirty="0">
                <a:latin typeface="+mn-ea"/>
                <a:ea typeface="+mn-ea"/>
              </a:rPr>
              <a:t>,</a:t>
            </a:r>
            <a:r>
              <a:rPr lang="zh-CN" altLang="en-US" dirty="0">
                <a:latin typeface="+mn-ea"/>
                <a:ea typeface="+mn-ea"/>
              </a:rPr>
              <a:t>实现“用清洁能源改变世界”的使命。</a:t>
            </a:r>
          </a:p>
        </p:txBody>
      </p:sp>
      <p:sp>
        <p:nvSpPr>
          <p:cNvPr id="45061"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公司简介</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47106"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10244" name="标题 2"/>
          <p:cNvSpPr>
            <a:spLocks noGrp="1" noChangeArrowheads="1"/>
          </p:cNvSpPr>
          <p:nvPr>
            <p:ph type="title" idx="4294967295"/>
          </p:nvPr>
        </p:nvSpPr>
        <p:spPr>
          <a:xfrm>
            <a:off x="963613" y="4406900"/>
            <a:ext cx="10363200" cy="1362075"/>
          </a:xfrm>
        </p:spPr>
        <p:txBody>
          <a:bodyPr anchor="t"/>
          <a:lstStyle/>
          <a:p>
            <a:pPr algn="l">
              <a:defRPr/>
            </a:pPr>
            <a:r>
              <a:rPr lang="zh-CN" altLang="en-US" sz="4200" b="1" cap="all" dirty="0" smtClean="0">
                <a:solidFill>
                  <a:schemeClr val="bg1"/>
                </a:solidFill>
              </a:rPr>
              <a:t>产品及服务</a:t>
            </a:r>
          </a:p>
        </p:txBody>
      </p:sp>
      <p:sp>
        <p:nvSpPr>
          <p:cNvPr id="47108" name="文本占位符 5"/>
          <p:cNvSpPr>
            <a:spLocks noGrp="1"/>
          </p:cNvSpPr>
          <p:nvPr>
            <p:ph type="body" idx="4294967295"/>
          </p:nvPr>
        </p:nvSpPr>
        <p:spPr>
          <a:xfrm>
            <a:off x="963613" y="2906713"/>
            <a:ext cx="10363200" cy="1500187"/>
          </a:xfrm>
        </p:spPr>
        <p:txBody>
          <a:bodyPr anchor="b"/>
          <a:lstStyle/>
          <a:p>
            <a:pPr marL="0" indent="0">
              <a:buFont typeface="Wingdings 2" pitchFamily="18" charset="2"/>
              <a:buNone/>
            </a:pPr>
            <a:endParaRPr lang="zh-CN" altLang="en-US" smtClean="0"/>
          </a:p>
        </p:txBody>
      </p:sp>
      <p:pic>
        <p:nvPicPr>
          <p:cNvPr id="47109" name="Picture 2"/>
          <p:cNvPicPr>
            <a:picLocks noChangeAspect="1" noChangeArrowheads="1"/>
          </p:cNvPicPr>
          <p:nvPr/>
        </p:nvPicPr>
        <p:blipFill>
          <a:blip r:embed="rId2"/>
          <a:srcRect/>
          <a:stretch>
            <a:fillRect/>
          </a:stretch>
        </p:blipFill>
        <p:spPr bwMode="auto">
          <a:xfrm>
            <a:off x="766763" y="908050"/>
            <a:ext cx="10677525" cy="5414963"/>
          </a:xfrm>
          <a:prstGeom prst="rect">
            <a:avLst/>
          </a:prstGeom>
          <a:noFill/>
          <a:ln w="9525">
            <a:noFill/>
            <a:miter lim="800000"/>
            <a:headEnd/>
            <a:tailEnd/>
          </a:ln>
        </p:spPr>
      </p:pic>
      <p:sp>
        <p:nvSpPr>
          <p:cNvPr id="7"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a:solidFill>
                  <a:schemeClr val="bg1"/>
                </a:solidFill>
                <a:latin typeface="+mj-lt"/>
                <a:ea typeface="+mj-ea"/>
                <a:cs typeface="+mj-cs"/>
              </a:rPr>
              <a:t>产品及服务</a:t>
            </a:r>
            <a:endParaRPr lang="zh-CN" altLang="en-US" sz="4200" b="1" kern="0" dirty="0">
              <a:solidFill>
                <a:schemeClr val="bg1"/>
              </a:solidFill>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7171" name="标题 2"/>
          <p:cNvSpPr>
            <a:spLocks noGrp="1" noChangeArrowheads="1"/>
          </p:cNvSpPr>
          <p:nvPr>
            <p:ph type="title"/>
          </p:nvPr>
        </p:nvSpPr>
        <p:spPr>
          <a:xfrm>
            <a:off x="963613" y="4406900"/>
            <a:ext cx="10363200" cy="1362075"/>
          </a:xfrm>
        </p:spPr>
        <p:txBody>
          <a:bodyPr/>
          <a:lstStyle/>
          <a:p>
            <a:pPr>
              <a:defRPr/>
            </a:pPr>
            <a:r>
              <a:rPr lang="zh-CN" altLang="en-US" sz="4200" smtClean="0">
                <a:solidFill>
                  <a:schemeClr val="bg1"/>
                </a:solidFill>
              </a:rPr>
              <a:t>目  录</a:t>
            </a:r>
          </a:p>
        </p:txBody>
      </p:sp>
      <p:sp>
        <p:nvSpPr>
          <p:cNvPr id="48131"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0000"/>
              </a:solidFill>
              <a:sym typeface="Calibri" pitchFamily="34" charset="0"/>
            </a:endParaRPr>
          </a:p>
        </p:txBody>
      </p:sp>
      <p:sp>
        <p:nvSpPr>
          <p:cNvPr id="9222" name="AutoShape 9"/>
          <p:cNvSpPr>
            <a:spLocks noChangeArrowheads="1"/>
          </p:cNvSpPr>
          <p:nvPr/>
        </p:nvSpPr>
        <p:spPr bwMode="auto">
          <a:xfrm>
            <a:off x="4826000" y="2946400"/>
            <a:ext cx="3071813" cy="1574800"/>
          </a:xfrm>
          <a:prstGeom prst="hexagon">
            <a:avLst>
              <a:gd name="adj" fmla="val 27001"/>
              <a:gd name="vf" fmla="val 115470"/>
            </a:avLst>
          </a:prstGeom>
          <a:ln>
            <a:headEnd/>
            <a:tailEnd/>
          </a:ln>
        </p:spPr>
        <p:style>
          <a:lnRef idx="2">
            <a:schemeClr val="accent2"/>
          </a:lnRef>
          <a:fillRef idx="1">
            <a:schemeClr val="lt1"/>
          </a:fillRef>
          <a:effectRef idx="0">
            <a:schemeClr val="accent2"/>
          </a:effectRef>
          <a:fontRef idx="minor">
            <a:schemeClr val="dk1"/>
          </a:fontRef>
        </p:style>
        <p:txBody>
          <a:bodyPr wrap="none" lIns="76190" tIns="0" rIns="0" bIns="0" anchor="ctr"/>
          <a:lstStyle/>
          <a:p>
            <a:pPr>
              <a:defRPr/>
            </a:pPr>
            <a:endParaRPr lang="zh-CN" altLang="zh-CN">
              <a:solidFill>
                <a:srgbClr val="000000"/>
              </a:solidFill>
              <a:sym typeface="Arial" charset="0"/>
            </a:endParaRPr>
          </a:p>
        </p:txBody>
      </p:sp>
      <p:grpSp>
        <p:nvGrpSpPr>
          <p:cNvPr id="2" name="组合 4"/>
          <p:cNvGrpSpPr>
            <a:grpSpLocks/>
          </p:cNvGrpSpPr>
          <p:nvPr/>
        </p:nvGrpSpPr>
        <p:grpSpPr bwMode="auto">
          <a:xfrm>
            <a:off x="1952625" y="2071688"/>
            <a:ext cx="3071813" cy="1573212"/>
            <a:chOff x="0" y="0"/>
            <a:chExt cx="2904640" cy="1486356"/>
          </a:xfrm>
        </p:grpSpPr>
        <p:sp>
          <p:nvSpPr>
            <p:cNvPr id="9242" name="AutoShape 7"/>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3" name="Text Box 11"/>
            <p:cNvSpPr>
              <a:spLocks noChangeArrowheads="1"/>
            </p:cNvSpPr>
            <p:nvPr/>
          </p:nvSpPr>
          <p:spPr bwMode="auto">
            <a:xfrm flipH="1">
              <a:off x="190709" y="528688"/>
              <a:ext cx="2523223" cy="436365"/>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公司简介</a:t>
              </a:r>
            </a:p>
          </p:txBody>
        </p:sp>
      </p:grpSp>
      <p:grpSp>
        <p:nvGrpSpPr>
          <p:cNvPr id="3" name="组合 7167"/>
          <p:cNvGrpSpPr>
            <a:grpSpLocks/>
          </p:cNvGrpSpPr>
          <p:nvPr/>
        </p:nvGrpSpPr>
        <p:grpSpPr bwMode="auto">
          <a:xfrm>
            <a:off x="2057400" y="3811588"/>
            <a:ext cx="3073400" cy="1574800"/>
            <a:chOff x="0" y="0"/>
            <a:chExt cx="2904640" cy="1486356"/>
          </a:xfrm>
        </p:grpSpPr>
        <p:sp>
          <p:nvSpPr>
            <p:cNvPr id="9240" name="AutoShape 6"/>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41" name="Text Box 13"/>
            <p:cNvSpPr>
              <a:spLocks noChangeArrowheads="1"/>
            </p:cNvSpPr>
            <p:nvPr/>
          </p:nvSpPr>
          <p:spPr bwMode="auto">
            <a:xfrm flipH="1">
              <a:off x="283618" y="521619"/>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联系我们</a:t>
              </a:r>
            </a:p>
          </p:txBody>
        </p:sp>
      </p:grpSp>
      <p:grpSp>
        <p:nvGrpSpPr>
          <p:cNvPr id="4" name="组合 7168"/>
          <p:cNvGrpSpPr>
            <a:grpSpLocks/>
          </p:cNvGrpSpPr>
          <p:nvPr/>
        </p:nvGrpSpPr>
        <p:grpSpPr bwMode="auto">
          <a:xfrm>
            <a:off x="4810125" y="1285875"/>
            <a:ext cx="3073400" cy="1573213"/>
            <a:chOff x="0" y="0"/>
            <a:chExt cx="2904640" cy="1486356"/>
          </a:xfrm>
        </p:grpSpPr>
        <p:sp>
          <p:nvSpPr>
            <p:cNvPr id="9238" name="AutoShape 5"/>
            <p:cNvSpPr>
              <a:spLocks noChangeArrowheads="1"/>
            </p:cNvSpPr>
            <p:nvPr/>
          </p:nvSpPr>
          <p:spPr bwMode="auto">
            <a:xfrm>
              <a:off x="0" y="0"/>
              <a:ext cx="2904640" cy="1486356"/>
            </a:xfrm>
            <a:prstGeom prst="hexagon">
              <a:avLst>
                <a:gd name="adj" fmla="val 27042"/>
                <a:gd name="vf" fmla="val 115470"/>
              </a:avLst>
            </a:prstGeom>
            <a:ln>
              <a:headEnd/>
              <a:tailEnd/>
            </a:ln>
          </p:spPr>
          <p:style>
            <a:lnRef idx="0">
              <a:schemeClr val="accent2"/>
            </a:lnRef>
            <a:fillRef idx="3">
              <a:schemeClr val="accent2"/>
            </a:fillRef>
            <a:effectRef idx="3">
              <a:schemeClr val="accent2"/>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9" name="Text Box 14"/>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charset="-122"/>
                </a:rPr>
                <a:t>议题背景</a:t>
              </a:r>
            </a:p>
          </p:txBody>
        </p:sp>
      </p:grpSp>
      <p:grpSp>
        <p:nvGrpSpPr>
          <p:cNvPr id="5" name="组合 5"/>
          <p:cNvGrpSpPr>
            <a:grpSpLocks/>
          </p:cNvGrpSpPr>
          <p:nvPr/>
        </p:nvGrpSpPr>
        <p:grpSpPr bwMode="auto">
          <a:xfrm>
            <a:off x="7594600" y="2092325"/>
            <a:ext cx="3071813" cy="1573213"/>
            <a:chOff x="0" y="0"/>
            <a:chExt cx="2904640" cy="1486356"/>
          </a:xfrm>
        </p:grpSpPr>
        <p:sp>
          <p:nvSpPr>
            <p:cNvPr id="9236" name="AutoShape 3"/>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7" name="Text Box 15"/>
            <p:cNvSpPr>
              <a:spLocks noChangeArrowheads="1"/>
            </p:cNvSpPr>
            <p:nvPr/>
          </p:nvSpPr>
          <p:spPr bwMode="auto">
            <a:xfrm flipH="1">
              <a:off x="190709" y="528686"/>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农业光伏</a:t>
              </a:r>
            </a:p>
          </p:txBody>
        </p:sp>
      </p:grpSp>
      <p:grpSp>
        <p:nvGrpSpPr>
          <p:cNvPr id="6" name="组合 6"/>
          <p:cNvGrpSpPr>
            <a:grpSpLocks/>
          </p:cNvGrpSpPr>
          <p:nvPr/>
        </p:nvGrpSpPr>
        <p:grpSpPr bwMode="auto">
          <a:xfrm>
            <a:off x="7594600" y="3811588"/>
            <a:ext cx="3071813" cy="1574800"/>
            <a:chOff x="0" y="0"/>
            <a:chExt cx="2904640" cy="1486356"/>
          </a:xfrm>
        </p:grpSpPr>
        <p:sp>
          <p:nvSpPr>
            <p:cNvPr id="9234" name="AutoShape 4"/>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5" name="Text Box 15"/>
            <p:cNvSpPr>
              <a:spLocks noChangeArrowheads="1"/>
            </p:cNvSpPr>
            <p:nvPr/>
          </p:nvSpPr>
          <p:spPr bwMode="auto">
            <a:xfrm flipH="1">
              <a:off x="165393" y="430900"/>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产业前景</a:t>
              </a:r>
            </a:p>
          </p:txBody>
        </p:sp>
      </p:grpSp>
      <p:grpSp>
        <p:nvGrpSpPr>
          <p:cNvPr id="7" name="组合 8"/>
          <p:cNvGrpSpPr>
            <a:grpSpLocks/>
          </p:cNvGrpSpPr>
          <p:nvPr/>
        </p:nvGrpSpPr>
        <p:grpSpPr bwMode="auto">
          <a:xfrm>
            <a:off x="4826000" y="4675188"/>
            <a:ext cx="3071813" cy="1574800"/>
            <a:chOff x="0" y="0"/>
            <a:chExt cx="2904640" cy="1486356"/>
          </a:xfrm>
        </p:grpSpPr>
        <p:sp>
          <p:nvSpPr>
            <p:cNvPr id="9232" name="AutoShape 8"/>
            <p:cNvSpPr>
              <a:spLocks noChangeArrowheads="1"/>
            </p:cNvSpPr>
            <p:nvPr/>
          </p:nvSpPr>
          <p:spPr bwMode="auto">
            <a:xfrm>
              <a:off x="0" y="0"/>
              <a:ext cx="2904640" cy="1486356"/>
            </a:xfrm>
            <a:prstGeom prst="hexagon">
              <a:avLst>
                <a:gd name="adj" fmla="val 27042"/>
                <a:gd name="vf" fmla="val 115470"/>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defRPr/>
              </a:pPr>
              <a:endParaRPr lang="zh-CN" altLang="zh-CN">
                <a:solidFill>
                  <a:srgbClr val="000000"/>
                </a:solidFill>
                <a:sym typeface="Arial" charset="0"/>
              </a:endParaRPr>
            </a:p>
          </p:txBody>
        </p:sp>
        <p:sp>
          <p:nvSpPr>
            <p:cNvPr id="9233" name="Text Box 15"/>
            <p:cNvSpPr>
              <a:spLocks noChangeArrowheads="1"/>
            </p:cNvSpPr>
            <p:nvPr/>
          </p:nvSpPr>
          <p:spPr bwMode="auto">
            <a:xfrm flipH="1">
              <a:off x="189237" y="551414"/>
              <a:ext cx="2523223" cy="435899"/>
            </a:xfrm>
            <a:prstGeom prst="rect">
              <a:avLst/>
            </a:prstGeom>
            <a:noFill/>
            <a:ln w="9525">
              <a:noFill/>
              <a:bevel/>
              <a:headEnd/>
              <a:tailEnd/>
            </a:ln>
          </p:spPr>
          <p:txBody>
            <a:bodyPr lIns="0" tIns="0" rIns="0" bIns="0" anchor="ctr">
              <a:spAutoFit/>
            </a:bodyPr>
            <a:lstStyle/>
            <a:p>
              <a:pPr algn="ctr" eaLnBrk="0" hangingPunct="0">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sym typeface="Arial" charset="0"/>
                </a:rPr>
                <a:t>解决方案</a:t>
              </a:r>
            </a:p>
          </p:txBody>
        </p:sp>
      </p:grpSp>
      <p:pic>
        <p:nvPicPr>
          <p:cNvPr id="28" name="Picture 2" descr="E:\公司宣传\布展资料\前封面\LOGO.png"/>
          <p:cNvPicPr>
            <a:picLocks noChangeAspect="1" noChangeArrowheads="1"/>
          </p:cNvPicPr>
          <p:nvPr/>
        </p:nvPicPr>
        <p:blipFill>
          <a:blip r:embed="rId2"/>
          <a:srcRect/>
          <a:stretch>
            <a:fillRect/>
          </a:stretch>
        </p:blipFill>
        <p:spPr bwMode="auto">
          <a:xfrm>
            <a:off x="5310188" y="3571875"/>
            <a:ext cx="2166937" cy="322263"/>
          </a:xfrm>
          <a:prstGeom prst="rect">
            <a:avLst/>
          </a:prstGeom>
          <a:noFill/>
          <a:ln w="9525">
            <a:noFill/>
            <a:miter lim="800000"/>
            <a:headEnd/>
            <a:tailEnd/>
          </a:ln>
        </p:spPr>
      </p:pic>
      <p:sp>
        <p:nvSpPr>
          <p:cNvPr id="29"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defRPr/>
            </a:pPr>
            <a:r>
              <a:rPr lang="zh-CN" altLang="en-US" sz="4200" b="1" kern="0">
                <a:solidFill>
                  <a:schemeClr val="bg1"/>
                </a:solidFill>
                <a:latin typeface="+mj-lt"/>
                <a:ea typeface="+mj-ea"/>
                <a:cs typeface="+mj-cs"/>
              </a:rPr>
              <a:t>目  录</a:t>
            </a:r>
            <a:endParaRPr lang="zh-CN" altLang="en-US" sz="4200" b="1" kern="0" dirty="0">
              <a:solidFill>
                <a:schemeClr val="bg1"/>
              </a:solidFill>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1+#ppt_w/2"/>
                                          </p:val>
                                        </p:tav>
                                        <p:tav tm="100000">
                                          <p:val>
                                            <p:strVal val="#ppt_x"/>
                                          </p:val>
                                        </p:tav>
                                      </p:tavLst>
                                    </p:anim>
                                    <p:anim calcmode="lin" valueType="num">
                                      <p:cBhvr>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1+#ppt_w/2"/>
                                          </p:val>
                                        </p:tav>
                                        <p:tav tm="100000">
                                          <p:val>
                                            <p:strVal val="#ppt_x"/>
                                          </p:val>
                                        </p:tav>
                                      </p:tavLst>
                                    </p:anim>
                                    <p:anim calcmode="lin" valueType="num">
                                      <p:cBhvr>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0-#ppt_w/2"/>
                                          </p:val>
                                        </p:tav>
                                        <p:tav tm="100000">
                                          <p:val>
                                            <p:strVal val="#ppt_x"/>
                                          </p:val>
                                        </p:tav>
                                      </p:tavLst>
                                    </p:anim>
                                    <p:anim calcmode="lin" valueType="num">
                                      <p:cBhvr>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0-#ppt_w/2"/>
                                          </p:val>
                                        </p:tav>
                                        <p:tav tm="100000">
                                          <p:val>
                                            <p:strVal val="#ppt_x"/>
                                          </p:val>
                                        </p:tav>
                                      </p:tavLst>
                                    </p:anim>
                                    <p:anim calcmode="lin" valueType="num">
                                      <p:cBhvr>
                                        <p:cTn id="28" dur="500" fill="hold"/>
                                        <p:tgtEl>
                                          <p:spTgt spid="4"/>
                                        </p:tgtEl>
                                        <p:attrNameLst>
                                          <p:attrName>ppt_y</p:attrName>
                                        </p:attrNameLst>
                                      </p:cBhvr>
                                      <p:tavLst>
                                        <p:tav tm="0">
                                          <p:val>
                                            <p:strVal val="0-#ppt_h/2"/>
                                          </p:val>
                                        </p:tav>
                                        <p:tav tm="100000">
                                          <p:val>
                                            <p:strVal val="#ppt_y"/>
                                          </p:val>
                                        </p:tav>
                                      </p:tavLst>
                                    </p:anim>
                                  </p:childTnLst>
                                </p:cTn>
                              </p:par>
                              <p:par>
                                <p:cTn id="29" presetID="25"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pic>
        <p:nvPicPr>
          <p:cNvPr id="49154" name="Picture 47"/>
          <p:cNvPicPr>
            <a:picLocks noChangeAspect="1" noChangeArrowheads="1"/>
          </p:cNvPicPr>
          <p:nvPr/>
        </p:nvPicPr>
        <p:blipFill>
          <a:blip r:embed="rId2"/>
          <a:srcRect/>
          <a:stretch>
            <a:fillRect/>
          </a:stretch>
        </p:blipFill>
        <p:spPr bwMode="auto">
          <a:xfrm>
            <a:off x="0" y="836613"/>
            <a:ext cx="6524625" cy="5619750"/>
          </a:xfrm>
          <a:prstGeom prst="rect">
            <a:avLst/>
          </a:prstGeom>
          <a:noFill/>
          <a:ln w="9525">
            <a:noFill/>
            <a:miter lim="800000"/>
            <a:headEnd/>
            <a:tailEnd/>
          </a:ln>
        </p:spPr>
      </p:pic>
      <p:sp>
        <p:nvSpPr>
          <p:cNvPr id="49155"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49156"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议题背景</a:t>
            </a:r>
            <a:endParaRPr lang="en-US" altLang="zh-CN" sz="4200" b="1">
              <a:solidFill>
                <a:schemeClr val="bg1"/>
              </a:solidFill>
              <a:ea typeface="黑体" pitchFamily="49" charset="-122"/>
            </a:endParaRPr>
          </a:p>
        </p:txBody>
      </p:sp>
      <p:sp>
        <p:nvSpPr>
          <p:cNvPr id="49157" name="TextBox 64"/>
          <p:cNvSpPr>
            <a:spLocks noChangeArrowheads="1"/>
          </p:cNvSpPr>
          <p:nvPr/>
        </p:nvSpPr>
        <p:spPr bwMode="auto">
          <a:xfrm>
            <a:off x="6527800" y="1125538"/>
            <a:ext cx="5400675" cy="825500"/>
          </a:xfrm>
          <a:prstGeom prst="rect">
            <a:avLst/>
          </a:prstGeom>
          <a:noFill/>
          <a:ln w="9525">
            <a:noFill/>
            <a:miter lim="800000"/>
            <a:headEnd/>
            <a:tailEnd/>
          </a:ln>
        </p:spPr>
        <p:txBody>
          <a:bodyPr lIns="96762" tIns="48381" rIns="96762" bIns="48381">
            <a:spAutoFit/>
          </a:bodyPr>
          <a:lstStyle/>
          <a:p>
            <a:r>
              <a:rPr lang="en-US" altLang="zh-CN" sz="2400" b="1">
                <a:solidFill>
                  <a:srgbClr val="0070C0"/>
                </a:solidFill>
                <a:latin typeface="微软雅黑" pitchFamily="34" charset="-122"/>
                <a:ea typeface="微软雅黑" pitchFamily="34" charset="-122"/>
                <a:sym typeface="微软雅黑" pitchFamily="34" charset="-122"/>
              </a:rPr>
              <a:t>1</a:t>
            </a:r>
            <a:r>
              <a:rPr lang="zh-CN" altLang="en-US" sz="2400" b="1">
                <a:solidFill>
                  <a:srgbClr val="0070C0"/>
                </a:solidFill>
                <a:latin typeface="微软雅黑" pitchFamily="34" charset="-122"/>
                <a:ea typeface="微软雅黑" pitchFamily="34" charset="-122"/>
                <a:sym typeface="微软雅黑" pitchFamily="34" charset="-122"/>
              </a:rPr>
              <a:t>、国土资发</a:t>
            </a:r>
            <a:r>
              <a:rPr lang="en-US" altLang="zh-CN" sz="2400" b="1">
                <a:solidFill>
                  <a:srgbClr val="0070C0"/>
                </a:solidFill>
                <a:latin typeface="微软雅黑" pitchFamily="34" charset="-122"/>
                <a:ea typeface="微软雅黑" pitchFamily="34" charset="-122"/>
                <a:sym typeface="微软雅黑" pitchFamily="34" charset="-122"/>
              </a:rPr>
              <a:t>【2014】127</a:t>
            </a:r>
            <a:r>
              <a:rPr lang="zh-CN" altLang="en-US" sz="2400" b="1">
                <a:solidFill>
                  <a:srgbClr val="0070C0"/>
                </a:solidFill>
                <a:latin typeface="微软雅黑" pitchFamily="34" charset="-122"/>
                <a:ea typeface="微软雅黑" pitchFamily="34" charset="-122"/>
                <a:sym typeface="微软雅黑" pitchFamily="34" charset="-122"/>
              </a:rPr>
              <a:t>号</a:t>
            </a:r>
            <a:r>
              <a:rPr lang="en-US" altLang="zh-CN" sz="2400" b="1">
                <a:solidFill>
                  <a:srgbClr val="0070C0"/>
                </a:solidFill>
                <a:latin typeface="微软雅黑" pitchFamily="34" charset="-122"/>
                <a:ea typeface="微软雅黑" pitchFamily="34" charset="-122"/>
                <a:sym typeface="微软雅黑" pitchFamily="34" charset="-122"/>
              </a:rPr>
              <a:t>《</a:t>
            </a:r>
            <a:r>
              <a:rPr lang="zh-CN" altLang="en-US" sz="2400" b="1">
                <a:solidFill>
                  <a:srgbClr val="0070C0"/>
                </a:solidFill>
                <a:latin typeface="微软雅黑" pitchFamily="34" charset="-122"/>
                <a:ea typeface="微软雅黑" pitchFamily="34" charset="-122"/>
                <a:sym typeface="微软雅黑" pitchFamily="34" charset="-122"/>
              </a:rPr>
              <a:t>关于进一步支持设施农业健康发展的通知</a:t>
            </a:r>
            <a:r>
              <a:rPr lang="en-US" altLang="zh-CN" sz="2400" b="1">
                <a:solidFill>
                  <a:srgbClr val="0070C0"/>
                </a:solidFill>
                <a:latin typeface="微软雅黑" pitchFamily="34" charset="-122"/>
                <a:ea typeface="微软雅黑" pitchFamily="34" charset="-122"/>
                <a:sym typeface="微软雅黑" pitchFamily="34" charset="-122"/>
              </a:rPr>
              <a:t>》</a:t>
            </a:r>
            <a:endParaRPr lang="zh-CN" altLang="en-US" sz="2400" b="1">
              <a:solidFill>
                <a:srgbClr val="0070C0"/>
              </a:solidFill>
              <a:latin typeface="微软雅黑" pitchFamily="34" charset="-122"/>
              <a:ea typeface="微软雅黑" pitchFamily="34" charset="-122"/>
              <a:sym typeface="微软雅黑" pitchFamily="34" charset="-122"/>
            </a:endParaRPr>
          </a:p>
        </p:txBody>
      </p:sp>
      <p:sp>
        <p:nvSpPr>
          <p:cNvPr id="49158" name="TextBox 64"/>
          <p:cNvSpPr>
            <a:spLocks noChangeArrowheads="1"/>
          </p:cNvSpPr>
          <p:nvPr/>
        </p:nvSpPr>
        <p:spPr bwMode="auto">
          <a:xfrm>
            <a:off x="6527800" y="2160588"/>
            <a:ext cx="5400675" cy="1555750"/>
          </a:xfrm>
          <a:prstGeom prst="rect">
            <a:avLst/>
          </a:prstGeom>
          <a:noFill/>
          <a:ln w="9525">
            <a:noFill/>
            <a:miter lim="800000"/>
            <a:headEnd/>
            <a:tailEnd/>
          </a:ln>
        </p:spPr>
        <p:txBody>
          <a:bodyPr lIns="96762" tIns="48381" rIns="96762" bIns="48381">
            <a:spAutoFit/>
          </a:bodyPr>
          <a:lstStyle/>
          <a:p>
            <a:r>
              <a:rPr lang="en-US" altLang="zh-CN" sz="2400" b="1">
                <a:solidFill>
                  <a:srgbClr val="0070C0"/>
                </a:solidFill>
                <a:latin typeface="微软雅黑" pitchFamily="34" charset="-122"/>
                <a:ea typeface="微软雅黑" pitchFamily="34" charset="-122"/>
                <a:sym typeface="微软雅黑" pitchFamily="34" charset="-122"/>
              </a:rPr>
              <a:t>2</a:t>
            </a:r>
            <a:r>
              <a:rPr lang="zh-CN" altLang="en-US" sz="2400" b="1">
                <a:solidFill>
                  <a:srgbClr val="0070C0"/>
                </a:solidFill>
                <a:latin typeface="微软雅黑" pitchFamily="34" charset="-122"/>
                <a:ea typeface="微软雅黑" pitchFamily="34" charset="-122"/>
                <a:sym typeface="微软雅黑" pitchFamily="34" charset="-122"/>
              </a:rPr>
              <a:t>、国家能源局国，能新能（</a:t>
            </a:r>
            <a:r>
              <a:rPr lang="en-US" altLang="zh-CN" sz="2400" b="1">
                <a:solidFill>
                  <a:srgbClr val="0070C0"/>
                </a:solidFill>
                <a:latin typeface="微软雅黑" pitchFamily="34" charset="-122"/>
                <a:ea typeface="微软雅黑" pitchFamily="34" charset="-122"/>
                <a:sym typeface="微软雅黑" pitchFamily="34" charset="-122"/>
              </a:rPr>
              <a:t>2014</a:t>
            </a:r>
            <a:r>
              <a:rPr lang="zh-CN" altLang="en-US" sz="2400" b="1">
                <a:solidFill>
                  <a:srgbClr val="0070C0"/>
                </a:solidFill>
                <a:latin typeface="微软雅黑" pitchFamily="34" charset="-122"/>
                <a:ea typeface="微软雅黑" pitchFamily="34" charset="-122"/>
                <a:sym typeface="微软雅黑" pitchFamily="34" charset="-122"/>
              </a:rPr>
              <a:t>）</a:t>
            </a:r>
            <a:r>
              <a:rPr lang="en-US" altLang="zh-CN" sz="2400" b="1">
                <a:solidFill>
                  <a:srgbClr val="0070C0"/>
                </a:solidFill>
                <a:latin typeface="微软雅黑" pitchFamily="34" charset="-122"/>
                <a:ea typeface="微软雅黑" pitchFamily="34" charset="-122"/>
                <a:sym typeface="微软雅黑" pitchFamily="34" charset="-122"/>
              </a:rPr>
              <a:t>406</a:t>
            </a:r>
            <a:r>
              <a:rPr lang="zh-CN" altLang="en-US" sz="2400" b="1">
                <a:solidFill>
                  <a:srgbClr val="0070C0"/>
                </a:solidFill>
                <a:latin typeface="微软雅黑" pitchFamily="34" charset="-122"/>
                <a:ea typeface="微软雅黑" pitchFamily="34" charset="-122"/>
                <a:sym typeface="微软雅黑" pitchFamily="34" charset="-122"/>
              </a:rPr>
              <a:t>号</a:t>
            </a:r>
            <a:r>
              <a:rPr lang="en-US" altLang="zh-CN" sz="2400" b="1">
                <a:solidFill>
                  <a:srgbClr val="0070C0"/>
                </a:solidFill>
                <a:latin typeface="微软雅黑" pitchFamily="34" charset="-122"/>
                <a:ea typeface="微软雅黑" pitchFamily="34" charset="-122"/>
                <a:sym typeface="微软雅黑" pitchFamily="34" charset="-122"/>
              </a:rPr>
              <a:t>《</a:t>
            </a:r>
            <a:r>
              <a:rPr lang="zh-CN" altLang="en-US" sz="2400" b="1">
                <a:solidFill>
                  <a:srgbClr val="0070C0"/>
                </a:solidFill>
                <a:latin typeface="微软雅黑" pitchFamily="34" charset="-122"/>
                <a:ea typeface="微软雅黑" pitchFamily="34" charset="-122"/>
                <a:sym typeface="微软雅黑" pitchFamily="34" charset="-122"/>
              </a:rPr>
              <a:t>关于进一步落实分布式光伏发电有关政策的通知</a:t>
            </a:r>
            <a:r>
              <a:rPr lang="en-US" altLang="zh-CN" sz="2400" b="1">
                <a:solidFill>
                  <a:srgbClr val="0070C0"/>
                </a:solidFill>
                <a:latin typeface="微软雅黑" pitchFamily="34" charset="-122"/>
                <a:ea typeface="微软雅黑" pitchFamily="34" charset="-122"/>
                <a:sym typeface="微软雅黑" pitchFamily="34" charset="-122"/>
              </a:rPr>
              <a:t>》</a:t>
            </a:r>
          </a:p>
          <a:p>
            <a:endParaRPr lang="zh-CN" altLang="en-US" sz="2400" b="1">
              <a:solidFill>
                <a:srgbClr val="0070C0"/>
              </a:solidFill>
              <a:latin typeface="微软雅黑" pitchFamily="34" charset="-122"/>
              <a:ea typeface="微软雅黑" pitchFamily="34" charset="-122"/>
              <a:sym typeface="微软雅黑" pitchFamily="34" charset="-122"/>
            </a:endParaRPr>
          </a:p>
        </p:txBody>
      </p:sp>
      <p:sp>
        <p:nvSpPr>
          <p:cNvPr id="49159" name="TextBox 64"/>
          <p:cNvSpPr>
            <a:spLocks noChangeArrowheads="1"/>
          </p:cNvSpPr>
          <p:nvPr/>
        </p:nvSpPr>
        <p:spPr bwMode="auto">
          <a:xfrm>
            <a:off x="6456363" y="3751263"/>
            <a:ext cx="5400675" cy="1190625"/>
          </a:xfrm>
          <a:prstGeom prst="rect">
            <a:avLst/>
          </a:prstGeom>
          <a:noFill/>
          <a:ln w="9525">
            <a:noFill/>
            <a:miter lim="800000"/>
            <a:headEnd/>
            <a:tailEnd/>
          </a:ln>
        </p:spPr>
        <p:txBody>
          <a:bodyPr lIns="96762" tIns="48381" rIns="96762" bIns="48381">
            <a:spAutoFit/>
          </a:bodyPr>
          <a:lstStyle/>
          <a:p>
            <a:r>
              <a:rPr lang="en-US" altLang="zh-CN" sz="2400" b="1">
                <a:solidFill>
                  <a:srgbClr val="0070C0"/>
                </a:solidFill>
                <a:latin typeface="微软雅黑" pitchFamily="34" charset="-122"/>
                <a:ea typeface="微软雅黑" pitchFamily="34" charset="-122"/>
                <a:sym typeface="微软雅黑" pitchFamily="34" charset="-122"/>
              </a:rPr>
              <a:t>3</a:t>
            </a:r>
            <a:r>
              <a:rPr lang="zh-CN" altLang="en-US" sz="2400" b="1">
                <a:solidFill>
                  <a:srgbClr val="0070C0"/>
                </a:solidFill>
                <a:latin typeface="微软雅黑" pitchFamily="34" charset="-122"/>
                <a:ea typeface="微软雅黑" pitchFamily="34" charset="-122"/>
                <a:sym typeface="微软雅黑" pitchFamily="34" charset="-122"/>
              </a:rPr>
              <a:t>、十八届三中全会发布</a:t>
            </a:r>
            <a:r>
              <a:rPr lang="en-US" altLang="zh-CN" sz="2400" b="1">
                <a:solidFill>
                  <a:srgbClr val="0070C0"/>
                </a:solidFill>
                <a:latin typeface="微软雅黑" pitchFamily="34" charset="-122"/>
                <a:ea typeface="微软雅黑" pitchFamily="34" charset="-122"/>
                <a:sym typeface="微软雅黑" pitchFamily="34" charset="-122"/>
              </a:rPr>
              <a:t>《</a:t>
            </a:r>
            <a:r>
              <a:rPr lang="zh-CN" altLang="en-US" sz="2400" b="1">
                <a:solidFill>
                  <a:srgbClr val="0070C0"/>
                </a:solidFill>
                <a:latin typeface="微软雅黑" pitchFamily="34" charset="-122"/>
                <a:ea typeface="微软雅黑" pitchFamily="34" charset="-122"/>
                <a:sym typeface="微软雅黑" pitchFamily="34" charset="-122"/>
              </a:rPr>
              <a:t>关于农村土地改革制度的试点工作意见</a:t>
            </a:r>
            <a:r>
              <a:rPr lang="en-US" altLang="zh-CN" sz="2400" b="1">
                <a:solidFill>
                  <a:srgbClr val="0070C0"/>
                </a:solidFill>
                <a:latin typeface="微软雅黑" pitchFamily="34" charset="-122"/>
                <a:ea typeface="微软雅黑" pitchFamily="34" charset="-122"/>
                <a:sym typeface="微软雅黑" pitchFamily="34" charset="-122"/>
              </a:rPr>
              <a:t>》</a:t>
            </a:r>
          </a:p>
          <a:p>
            <a:endParaRPr lang="zh-CN" altLang="en-US" sz="2400" b="1">
              <a:solidFill>
                <a:srgbClr val="0070C0"/>
              </a:solidFill>
              <a:latin typeface="微软雅黑" pitchFamily="34" charset="-122"/>
              <a:ea typeface="微软雅黑" pitchFamily="34" charset="-122"/>
              <a:sym typeface="微软雅黑" pitchFamily="34" charset="-122"/>
            </a:endParaRPr>
          </a:p>
        </p:txBody>
      </p:sp>
      <p:sp>
        <p:nvSpPr>
          <p:cNvPr id="49160" name="TextBox 64"/>
          <p:cNvSpPr>
            <a:spLocks noChangeArrowheads="1"/>
          </p:cNvSpPr>
          <p:nvPr/>
        </p:nvSpPr>
        <p:spPr bwMode="auto">
          <a:xfrm>
            <a:off x="7248525" y="4868863"/>
            <a:ext cx="4729163" cy="1555750"/>
          </a:xfrm>
          <a:prstGeom prst="rect">
            <a:avLst/>
          </a:prstGeom>
          <a:noFill/>
          <a:ln w="9525">
            <a:noFill/>
            <a:miter lim="800000"/>
            <a:headEnd/>
            <a:tailEnd/>
          </a:ln>
        </p:spPr>
        <p:txBody>
          <a:bodyPr lIns="96762" tIns="48381" rIns="96762" bIns="48381">
            <a:spAutoFit/>
          </a:bodyPr>
          <a:lstStyle/>
          <a:p>
            <a:r>
              <a:rPr lang="zh-CN" altLang="en-US" sz="2400" b="1">
                <a:solidFill>
                  <a:srgbClr val="DA251B"/>
                </a:solidFill>
                <a:latin typeface="微软雅黑" pitchFamily="34" charset="-122"/>
                <a:ea typeface="微软雅黑" pitchFamily="34" charset="-122"/>
                <a:sym typeface="微软雅黑" pitchFamily="34" charset="-122"/>
              </a:rPr>
              <a:t>更多的利好消息似乎推动了中国光伏产业由西北转向缺电的东南部地区，因为可用于光伏发电的土地政策似乎正在破冰松动。。。</a:t>
            </a: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7"/>
          <p:cNvSpPr>
            <a:spLocks noChangeArrowheads="1"/>
          </p:cNvSpPr>
          <p:nvPr/>
        </p:nvSpPr>
        <p:spPr bwMode="auto">
          <a:xfrm>
            <a:off x="2638425" y="454025"/>
            <a:ext cx="247650" cy="474663"/>
          </a:xfrm>
          <a:prstGeom prst="rect">
            <a:avLst/>
          </a:prstGeom>
          <a:noFill/>
          <a:ln w="9525">
            <a:noFill/>
            <a:bevel/>
            <a:headEnd/>
            <a:tailEnd/>
          </a:ln>
        </p:spPr>
        <p:txBody>
          <a:bodyPr wrap="none" lIns="120325" tIns="60163" rIns="120325" bIns="60163">
            <a:spAutoFit/>
          </a:bodyPr>
          <a:lstStyle/>
          <a:p>
            <a:pPr eaLnBrk="0" hangingPunct="0"/>
            <a:endParaRPr lang="zh-CN" altLang="zh-CN" sz="2300" b="1">
              <a:solidFill>
                <a:srgbClr val="0070C0"/>
              </a:solidFill>
              <a:sym typeface="Calibri" pitchFamily="34" charset="0"/>
            </a:endParaRPr>
          </a:p>
        </p:txBody>
      </p:sp>
      <p:sp>
        <p:nvSpPr>
          <p:cNvPr id="50178" name="矩形 1"/>
          <p:cNvSpPr>
            <a:spLocks/>
          </p:cNvSpPr>
          <p:nvPr/>
        </p:nvSpPr>
        <p:spPr bwMode="auto">
          <a:xfrm>
            <a:off x="-17463" y="0"/>
            <a:ext cx="12209463" cy="857250"/>
          </a:xfrm>
          <a:prstGeom prst="rect">
            <a:avLst/>
          </a:prstGeom>
          <a:solidFill>
            <a:srgbClr val="FF0000"/>
          </a:solidFill>
          <a:ln w="9525">
            <a:solidFill>
              <a:schemeClr val="bg1"/>
            </a:solidFill>
            <a:bevel/>
            <a:headEnd/>
            <a:tailEnd/>
          </a:ln>
        </p:spPr>
        <p:txBody>
          <a:bodyPr lIns="96762" tIns="48381" rIns="96762" bIns="48381"/>
          <a:lstStyle/>
          <a:p>
            <a:pPr eaLnBrk="0" hangingPunct="0"/>
            <a:endParaRPr lang="zh-CN" altLang="zh-CN" sz="1900" b="1" i="1">
              <a:solidFill>
                <a:schemeClr val="bg1"/>
              </a:solidFill>
              <a:latin typeface="仿宋" pitchFamily="49" charset="-122"/>
              <a:ea typeface="仿宋" pitchFamily="49" charset="-122"/>
              <a:sym typeface="仿宋" pitchFamily="49" charset="-122"/>
            </a:endParaRPr>
          </a:p>
        </p:txBody>
      </p:sp>
      <p:sp>
        <p:nvSpPr>
          <p:cNvPr id="50179" name="标题 2"/>
          <p:cNvSpPr txBox="1">
            <a:spLocks noChangeArrowheads="1"/>
          </p:cNvSpPr>
          <p:nvPr/>
        </p:nvSpPr>
        <p:spPr bwMode="black">
          <a:xfrm>
            <a:off x="166688" y="-76200"/>
            <a:ext cx="6189662" cy="1141413"/>
          </a:xfrm>
          <a:prstGeom prst="rect">
            <a:avLst/>
          </a:prstGeom>
          <a:noFill/>
          <a:ln w="9525" algn="ctr">
            <a:noFill/>
            <a:miter lim="800000"/>
            <a:headEnd/>
            <a:tailEnd/>
          </a:ln>
        </p:spPr>
        <p:txBody>
          <a:bodyPr anchor="ctr"/>
          <a:lstStyle/>
          <a:p>
            <a:pPr eaLnBrk="0" hangingPunct="0">
              <a:lnSpc>
                <a:spcPct val="90000"/>
              </a:lnSpc>
            </a:pPr>
            <a:r>
              <a:rPr lang="zh-CN" altLang="en-US" sz="4200" b="1">
                <a:solidFill>
                  <a:schemeClr val="bg1"/>
                </a:solidFill>
                <a:ea typeface="黑体" pitchFamily="49" charset="-122"/>
              </a:rPr>
              <a:t>议题背景</a:t>
            </a:r>
            <a:r>
              <a:rPr lang="en-US" altLang="zh-CN" sz="4200" b="1">
                <a:solidFill>
                  <a:schemeClr val="bg1"/>
                </a:solidFill>
                <a:ea typeface="黑体" pitchFamily="49" charset="-122"/>
              </a:rPr>
              <a:t>-2</a:t>
            </a:r>
          </a:p>
        </p:txBody>
      </p:sp>
      <p:sp>
        <p:nvSpPr>
          <p:cNvPr id="50180" name="TextBox 64"/>
          <p:cNvSpPr>
            <a:spLocks noChangeAspect="1" noChangeArrowheads="1"/>
          </p:cNvSpPr>
          <p:nvPr/>
        </p:nvSpPr>
        <p:spPr bwMode="auto">
          <a:xfrm rot="-600000">
            <a:off x="766763" y="4797425"/>
            <a:ext cx="4032250" cy="644525"/>
          </a:xfrm>
          <a:prstGeom prst="rect">
            <a:avLst/>
          </a:prstGeom>
          <a:noFill/>
          <a:ln w="9525">
            <a:noFill/>
            <a:miter lim="800000"/>
            <a:headEnd/>
            <a:tailEnd/>
          </a:ln>
        </p:spPr>
        <p:txBody>
          <a:bodyPr lIns="96762" tIns="48381" rIns="96762" bIns="48381">
            <a:spAutoFit/>
          </a:bodyPr>
          <a:lstStyle/>
          <a:p>
            <a:r>
              <a:rPr lang="zh-CN" altLang="en-US" sz="3600" b="1">
                <a:solidFill>
                  <a:schemeClr val="bg1"/>
                </a:solidFill>
                <a:latin typeface="微软雅黑" pitchFamily="34" charset="-122"/>
                <a:ea typeface="微软雅黑" pitchFamily="34" charset="-122"/>
                <a:sym typeface="微软雅黑" pitchFamily="34" charset="-122"/>
              </a:rPr>
              <a:t>隆基清洁能源</a:t>
            </a:r>
          </a:p>
        </p:txBody>
      </p:sp>
      <p:sp>
        <p:nvSpPr>
          <p:cNvPr id="50181" name="TextBox 64"/>
          <p:cNvSpPr>
            <a:spLocks noChangeArrowheads="1"/>
          </p:cNvSpPr>
          <p:nvPr/>
        </p:nvSpPr>
        <p:spPr bwMode="auto">
          <a:xfrm>
            <a:off x="479425" y="981075"/>
            <a:ext cx="5400675" cy="5207000"/>
          </a:xfrm>
          <a:prstGeom prst="rect">
            <a:avLst/>
          </a:prstGeom>
          <a:noFill/>
          <a:ln w="9525">
            <a:noFill/>
            <a:miter lim="800000"/>
            <a:headEnd/>
            <a:tailEnd/>
          </a:ln>
        </p:spPr>
        <p:txBody>
          <a:bodyPr lIns="96762" tIns="48381" rIns="96762" bIns="48381">
            <a:spAutoFit/>
          </a:bodyPr>
          <a:lstStyle/>
          <a:p>
            <a:r>
              <a:rPr lang="en-US" altLang="zh-CN" sz="2400" b="1">
                <a:solidFill>
                  <a:srgbClr val="0070C0"/>
                </a:solidFill>
                <a:latin typeface="微软雅黑" pitchFamily="34" charset="-122"/>
                <a:ea typeface="微软雅黑" pitchFamily="34" charset="-122"/>
                <a:sym typeface="微软雅黑" pitchFamily="34" charset="-122"/>
              </a:rPr>
              <a:t>1</a:t>
            </a:r>
            <a:r>
              <a:rPr lang="zh-CN" altLang="en-US" sz="2400" b="1">
                <a:solidFill>
                  <a:srgbClr val="0070C0"/>
                </a:solidFill>
                <a:latin typeface="微软雅黑" pitchFamily="34" charset="-122"/>
                <a:ea typeface="微软雅黑" pitchFamily="34" charset="-122"/>
                <a:sym typeface="微软雅黑" pitchFamily="34" charset="-122"/>
              </a:rPr>
              <a:t>、</a:t>
            </a:r>
            <a:r>
              <a:rPr lang="en-US" altLang="zh-CN" sz="2400" b="1">
                <a:solidFill>
                  <a:srgbClr val="0070C0"/>
                </a:solidFill>
                <a:latin typeface="微软雅黑" pitchFamily="34" charset="-122"/>
                <a:ea typeface="微软雅黑" pitchFamily="34" charset="-122"/>
                <a:sym typeface="微软雅黑" pitchFamily="34" charset="-122"/>
              </a:rPr>
              <a:t>2012</a:t>
            </a:r>
            <a:r>
              <a:rPr lang="zh-CN" altLang="en-US" sz="2400" b="1">
                <a:solidFill>
                  <a:srgbClr val="0070C0"/>
                </a:solidFill>
                <a:latin typeface="微软雅黑" pitchFamily="34" charset="-122"/>
                <a:ea typeface="微软雅黑" pitchFamily="34" charset="-122"/>
                <a:sym typeface="微软雅黑" pitchFamily="34" charset="-122"/>
              </a:rPr>
              <a:t>年中国进口粮食总量突破</a:t>
            </a:r>
            <a:r>
              <a:rPr lang="en-US" altLang="zh-CN" sz="2400" b="1">
                <a:solidFill>
                  <a:srgbClr val="0070C0"/>
                </a:solidFill>
                <a:latin typeface="微软雅黑" pitchFamily="34" charset="-122"/>
                <a:ea typeface="微软雅黑" pitchFamily="34" charset="-122"/>
                <a:sym typeface="微软雅黑" pitchFamily="34" charset="-122"/>
              </a:rPr>
              <a:t>8000</a:t>
            </a:r>
            <a:r>
              <a:rPr lang="zh-CN" altLang="en-US" sz="2400" b="1">
                <a:solidFill>
                  <a:srgbClr val="0070C0"/>
                </a:solidFill>
                <a:latin typeface="微软雅黑" pitchFamily="34" charset="-122"/>
                <a:ea typeface="微软雅黑" pitchFamily="34" charset="-122"/>
                <a:sym typeface="微软雅黑" pitchFamily="34" charset="-122"/>
              </a:rPr>
              <a:t>万吨，占中国总消费量的近</a:t>
            </a:r>
            <a:r>
              <a:rPr lang="en-US" altLang="zh-CN" sz="2400" b="1">
                <a:solidFill>
                  <a:srgbClr val="0070C0"/>
                </a:solidFill>
                <a:latin typeface="微软雅黑" pitchFamily="34" charset="-122"/>
                <a:ea typeface="微软雅黑" pitchFamily="34" charset="-122"/>
                <a:sym typeface="微软雅黑" pitchFamily="34" charset="-122"/>
              </a:rPr>
              <a:t>13%</a:t>
            </a:r>
            <a:r>
              <a:rPr lang="zh-CN" altLang="en-US" sz="2400" b="1">
                <a:solidFill>
                  <a:srgbClr val="0070C0"/>
                </a:solidFill>
                <a:latin typeface="微软雅黑" pitchFamily="34" charset="-122"/>
                <a:ea typeface="微软雅黑" pitchFamily="34" charset="-122"/>
                <a:sym typeface="微软雅黑" pitchFamily="34" charset="-122"/>
              </a:rPr>
              <a:t>。</a:t>
            </a:r>
          </a:p>
          <a:p>
            <a:endParaRPr lang="zh-CN" altLang="en-US" sz="2400" b="1">
              <a:solidFill>
                <a:srgbClr val="0070C0"/>
              </a:solidFill>
              <a:latin typeface="微软雅黑" pitchFamily="34" charset="-122"/>
              <a:ea typeface="微软雅黑" pitchFamily="34" charset="-122"/>
              <a:sym typeface="微软雅黑" pitchFamily="34" charset="-122"/>
            </a:endParaRPr>
          </a:p>
          <a:p>
            <a:r>
              <a:rPr lang="en-US" altLang="zh-CN" sz="2400" b="1">
                <a:solidFill>
                  <a:srgbClr val="0070C0"/>
                </a:solidFill>
                <a:latin typeface="微软雅黑" pitchFamily="34" charset="-122"/>
                <a:ea typeface="微软雅黑" pitchFamily="34" charset="-122"/>
                <a:sym typeface="微软雅黑" pitchFamily="34" charset="-122"/>
              </a:rPr>
              <a:t>2</a:t>
            </a:r>
            <a:r>
              <a:rPr lang="zh-CN" altLang="en-US" sz="2400" b="1">
                <a:solidFill>
                  <a:srgbClr val="0070C0"/>
                </a:solidFill>
                <a:latin typeface="微软雅黑" pitchFamily="34" charset="-122"/>
                <a:ea typeface="微软雅黑" pitchFamily="34" charset="-122"/>
                <a:sym typeface="微软雅黑" pitchFamily="34" charset="-122"/>
              </a:rPr>
              <a:t>、艰难中坚守的</a:t>
            </a:r>
            <a:r>
              <a:rPr lang="en-US" altLang="zh-CN" sz="2400" b="1">
                <a:solidFill>
                  <a:srgbClr val="0070C0"/>
                </a:solidFill>
                <a:latin typeface="微软雅黑" pitchFamily="34" charset="-122"/>
                <a:ea typeface="微软雅黑" pitchFamily="34" charset="-122"/>
                <a:sym typeface="微软雅黑" pitchFamily="34" charset="-122"/>
              </a:rPr>
              <a:t>18</a:t>
            </a:r>
            <a:r>
              <a:rPr lang="zh-CN" altLang="en-US" sz="2400" b="1">
                <a:solidFill>
                  <a:srgbClr val="0070C0"/>
                </a:solidFill>
                <a:latin typeface="微软雅黑" pitchFamily="34" charset="-122"/>
                <a:ea typeface="微软雅黑" pitchFamily="34" charset="-122"/>
                <a:sym typeface="微软雅黑" pitchFamily="34" charset="-122"/>
              </a:rPr>
              <a:t>亿亩基本农田还有多少？</a:t>
            </a:r>
          </a:p>
          <a:p>
            <a:endParaRPr lang="zh-CN" altLang="en-US" sz="2400" b="1">
              <a:solidFill>
                <a:srgbClr val="0070C0"/>
              </a:solidFill>
              <a:latin typeface="微软雅黑" pitchFamily="34" charset="-122"/>
              <a:ea typeface="微软雅黑" pitchFamily="34" charset="-122"/>
              <a:sym typeface="微软雅黑" pitchFamily="34" charset="-122"/>
            </a:endParaRPr>
          </a:p>
          <a:p>
            <a:r>
              <a:rPr lang="en-US" altLang="zh-CN" sz="2400" b="1">
                <a:solidFill>
                  <a:srgbClr val="0070C0"/>
                </a:solidFill>
                <a:latin typeface="微软雅黑" pitchFamily="34" charset="-122"/>
                <a:ea typeface="微软雅黑" pitchFamily="34" charset="-122"/>
                <a:sym typeface="微软雅黑" pitchFamily="34" charset="-122"/>
              </a:rPr>
              <a:t>3</a:t>
            </a:r>
            <a:r>
              <a:rPr lang="zh-CN" altLang="en-US" sz="2400" b="1">
                <a:solidFill>
                  <a:srgbClr val="0070C0"/>
                </a:solidFill>
                <a:latin typeface="微软雅黑" pitchFamily="34" charset="-122"/>
                <a:ea typeface="微软雅黑" pitchFamily="34" charset="-122"/>
                <a:sym typeface="微软雅黑" pitchFamily="34" charset="-122"/>
              </a:rPr>
              <a:t>、近两年中央高层习主席多次强调“中国粮食安全主要靠我们自己”。</a:t>
            </a:r>
          </a:p>
          <a:p>
            <a:endParaRPr lang="zh-CN" altLang="en-US" sz="2400" b="1">
              <a:solidFill>
                <a:srgbClr val="0070C0"/>
              </a:solidFill>
              <a:latin typeface="微软雅黑" pitchFamily="34" charset="-122"/>
              <a:ea typeface="微软雅黑" pitchFamily="34" charset="-122"/>
              <a:sym typeface="微软雅黑" pitchFamily="34" charset="-122"/>
            </a:endParaRPr>
          </a:p>
          <a:p>
            <a:r>
              <a:rPr lang="en-US" altLang="zh-CN" sz="2400" b="1">
                <a:solidFill>
                  <a:srgbClr val="0070C0"/>
                </a:solidFill>
                <a:latin typeface="微软雅黑" pitchFamily="34" charset="-122"/>
                <a:ea typeface="微软雅黑" pitchFamily="34" charset="-122"/>
                <a:sym typeface="微软雅黑" pitchFamily="34" charset="-122"/>
              </a:rPr>
              <a:t>4</a:t>
            </a:r>
            <a:r>
              <a:rPr lang="zh-CN" altLang="en-US" sz="2400" b="1">
                <a:solidFill>
                  <a:srgbClr val="0070C0"/>
                </a:solidFill>
                <a:latin typeface="微软雅黑" pitchFamily="34" charset="-122"/>
                <a:ea typeface="微软雅黑" pitchFamily="34" charset="-122"/>
                <a:sym typeface="微软雅黑" pitchFamily="34" charset="-122"/>
              </a:rPr>
              <a:t>、</a:t>
            </a:r>
            <a:r>
              <a:rPr lang="en-US" altLang="zh-CN" sz="2400" b="1">
                <a:solidFill>
                  <a:srgbClr val="0070C0"/>
                </a:solidFill>
                <a:latin typeface="微软雅黑" pitchFamily="34" charset="-122"/>
                <a:ea typeface="微软雅黑" pitchFamily="34" charset="-122"/>
                <a:sym typeface="微软雅黑" pitchFamily="34" charset="-122"/>
              </a:rPr>
              <a:t>2015</a:t>
            </a:r>
            <a:r>
              <a:rPr lang="zh-CN" altLang="en-US" sz="2400" b="1">
                <a:solidFill>
                  <a:srgbClr val="0070C0"/>
                </a:solidFill>
                <a:latin typeface="微软雅黑" pitchFamily="34" charset="-122"/>
                <a:ea typeface="微软雅黑" pitchFamily="34" charset="-122"/>
                <a:sym typeface="微软雅黑" pitchFamily="34" charset="-122"/>
              </a:rPr>
              <a:t>年</a:t>
            </a:r>
            <a:r>
              <a:rPr lang="en-US" altLang="zh-CN" sz="2400" b="1">
                <a:solidFill>
                  <a:srgbClr val="0070C0"/>
                </a:solidFill>
                <a:latin typeface="微软雅黑" pitchFamily="34" charset="-122"/>
                <a:ea typeface="微软雅黑" pitchFamily="34" charset="-122"/>
                <a:sym typeface="微软雅黑" pitchFamily="34" charset="-122"/>
              </a:rPr>
              <a:t>5</a:t>
            </a:r>
            <a:r>
              <a:rPr lang="zh-CN" altLang="en-US" sz="2400" b="1">
                <a:solidFill>
                  <a:srgbClr val="0070C0"/>
                </a:solidFill>
                <a:latin typeface="微软雅黑" pitchFamily="34" charset="-122"/>
                <a:ea typeface="微软雅黑" pitchFamily="34" charset="-122"/>
                <a:sym typeface="微软雅黑" pitchFamily="34" charset="-122"/>
              </a:rPr>
              <a:t>月</a:t>
            </a:r>
            <a:r>
              <a:rPr lang="en-US" altLang="zh-CN" sz="2400" b="1">
                <a:solidFill>
                  <a:srgbClr val="0070C0"/>
                </a:solidFill>
                <a:latin typeface="微软雅黑" pitchFamily="34" charset="-122"/>
                <a:ea typeface="微软雅黑" pitchFamily="34" charset="-122"/>
                <a:sym typeface="微软雅黑" pitchFamily="34" charset="-122"/>
              </a:rPr>
              <a:t>27</a:t>
            </a:r>
            <a:r>
              <a:rPr lang="zh-CN" altLang="en-US" sz="2400" b="1">
                <a:solidFill>
                  <a:srgbClr val="0070C0"/>
                </a:solidFill>
                <a:latin typeface="微软雅黑" pitchFamily="34" charset="-122"/>
                <a:ea typeface="微软雅黑" pitchFamily="34" charset="-122"/>
                <a:sym typeface="微软雅黑" pitchFamily="34" charset="-122"/>
              </a:rPr>
              <a:t>日，习主席在中央城镇化工作会议上指示：“要像保护大熊猫一样保护耕地”。</a:t>
            </a:r>
          </a:p>
          <a:p>
            <a:endParaRPr lang="zh-CN" altLang="en-US" sz="2400" b="1">
              <a:solidFill>
                <a:srgbClr val="0070C0"/>
              </a:solidFill>
              <a:latin typeface="微软雅黑" pitchFamily="34" charset="-122"/>
              <a:ea typeface="微软雅黑" pitchFamily="34" charset="-122"/>
              <a:sym typeface="微软雅黑" pitchFamily="34" charset="-122"/>
            </a:endParaRPr>
          </a:p>
          <a:p>
            <a:r>
              <a:rPr lang="zh-CN" altLang="en-US" sz="2400" b="1">
                <a:solidFill>
                  <a:srgbClr val="DA251B"/>
                </a:solidFill>
                <a:latin typeface="微软雅黑" pitchFamily="34" charset="-122"/>
                <a:ea typeface="微软雅黑" pitchFamily="34" charset="-122"/>
                <a:sym typeface="微软雅黑" pitchFamily="34" charset="-122"/>
              </a:rPr>
              <a:t>史上“最严保护耕地制度”呼之欲出！</a:t>
            </a:r>
          </a:p>
        </p:txBody>
      </p:sp>
      <p:pic>
        <p:nvPicPr>
          <p:cNvPr id="50182" name="Picture 16"/>
          <p:cNvPicPr>
            <a:picLocks noChangeAspect="1" noChangeArrowheads="1"/>
          </p:cNvPicPr>
          <p:nvPr/>
        </p:nvPicPr>
        <p:blipFill>
          <a:blip r:embed="rId2">
            <a:lum bright="-6000" contrast="-6000"/>
          </a:blip>
          <a:srcRect l="12726" t="15733" r="37469" b="18294"/>
          <a:stretch>
            <a:fillRect/>
          </a:stretch>
        </p:blipFill>
        <p:spPr bwMode="auto">
          <a:xfrm>
            <a:off x="6024563" y="836613"/>
            <a:ext cx="6167437" cy="5616575"/>
          </a:xfrm>
          <a:prstGeom prst="rect">
            <a:avLst/>
          </a:prstGeom>
          <a:noFill/>
          <a:ln w="9525">
            <a:noFill/>
            <a:miter lim="800000"/>
            <a:headEnd/>
            <a:tailEnd/>
          </a:ln>
        </p:spPr>
      </p:pic>
      <p:pic>
        <p:nvPicPr>
          <p:cNvPr id="50183" name="Picture 17"/>
          <p:cNvPicPr>
            <a:picLocks noChangeAspect="1" noChangeArrowheads="1"/>
          </p:cNvPicPr>
          <p:nvPr/>
        </p:nvPicPr>
        <p:blipFill>
          <a:blip r:embed="rId3">
            <a:lum bright="12000"/>
          </a:blip>
          <a:srcRect/>
          <a:stretch>
            <a:fillRect/>
          </a:stretch>
        </p:blipFill>
        <p:spPr bwMode="auto">
          <a:xfrm>
            <a:off x="8040688" y="3044825"/>
            <a:ext cx="4151312" cy="34813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4">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2010-ppt模版">
      <a:majorFont>
        <a:latin typeface="Arial"/>
        <a:ea typeface="黑体"/>
        <a:cs typeface="Arial"/>
      </a:majorFont>
      <a:minorFont>
        <a:latin typeface="Arial"/>
        <a:ea typeface="黑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400050" marR="0" indent="-400050" algn="l" defTabSz="914400" rtl="0" eaLnBrk="1" fontAlgn="base" latinLnBrk="0" hangingPunct="1">
          <a:lnSpc>
            <a:spcPct val="100000"/>
          </a:lnSpc>
          <a:spcBef>
            <a:spcPct val="0"/>
          </a:spcBef>
          <a:spcAft>
            <a:spcPct val="20000"/>
          </a:spcAft>
          <a:buClr>
            <a:srgbClr val="228A88"/>
          </a:buClr>
          <a:buSzTx/>
          <a:buFont typeface="Wingdings 2" pitchFamily="18" charset="2"/>
          <a:buNone/>
          <a:tabLst/>
          <a:defRPr kumimoji="0" lang="zh-CN" altLang="en-US" sz="2000" b="0" i="0" u="none" strike="noStrike" cap="none" normalizeH="0" baseline="0" smtClean="0">
            <a:ln>
              <a:noFill/>
            </a:ln>
            <a:solidFill>
              <a:schemeClr val="tx1"/>
            </a:solidFill>
            <a:effectLst/>
            <a:latin typeface="Arial" pitchFamily="34" charset="0"/>
            <a:ea typeface="宋体" pitchFamily="2" charset="-122"/>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400050" marR="0" indent="-400050" algn="l" defTabSz="914400" rtl="0" eaLnBrk="1" fontAlgn="base" latinLnBrk="0" hangingPunct="1">
          <a:lnSpc>
            <a:spcPct val="100000"/>
          </a:lnSpc>
          <a:spcBef>
            <a:spcPct val="0"/>
          </a:spcBef>
          <a:spcAft>
            <a:spcPct val="20000"/>
          </a:spcAft>
          <a:buClr>
            <a:srgbClr val="228A88"/>
          </a:buClr>
          <a:buSzTx/>
          <a:buFont typeface="Wingdings 2" pitchFamily="18" charset="2"/>
          <a:buNone/>
          <a:tabLst/>
          <a:defRPr kumimoji="0" lang="zh-CN" altLang="en-US" sz="2000" b="0" i="0" u="none" strike="noStrike" cap="none" normalizeH="0" baseline="0" smtClean="0">
            <a:ln>
              <a:noFill/>
            </a:ln>
            <a:solidFill>
              <a:schemeClr val="tx1"/>
            </a:solidFill>
            <a:effectLst/>
            <a:latin typeface="Arial" pitchFamily="34" charset="0"/>
            <a:ea typeface="宋体" pitchFamily="2" charset="-122"/>
            <a:cs typeface="Arial" pitchFamily="34" charset="0"/>
          </a:defRPr>
        </a:defPPr>
      </a:lstStyle>
    </a:lnDef>
  </a:objectDefaults>
  <a:extraClrSchemeLst>
    <a:extraClrScheme>
      <a:clrScheme name="2010-ppt模版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
      <a:clrScheme name="2010-ppt模版 2">
        <a:dk1>
          <a:srgbClr val="000000"/>
        </a:dk1>
        <a:lt1>
          <a:srgbClr val="FFFFFF"/>
        </a:lt1>
        <a:dk2>
          <a:srgbClr val="228A88"/>
        </a:dk2>
        <a:lt2>
          <a:srgbClr val="808080"/>
        </a:lt2>
        <a:accent1>
          <a:srgbClr val="CCCCFF"/>
        </a:accent1>
        <a:accent2>
          <a:srgbClr val="2DB6B3"/>
        </a:accent2>
        <a:accent3>
          <a:srgbClr val="FFFFFF"/>
        </a:accent3>
        <a:accent4>
          <a:srgbClr val="000000"/>
        </a:accent4>
        <a:accent5>
          <a:srgbClr val="E2E2FF"/>
        </a:accent5>
        <a:accent6>
          <a:srgbClr val="28A5A2"/>
        </a:accent6>
        <a:hlink>
          <a:srgbClr val="051AB3"/>
        </a:hlink>
        <a:folHlink>
          <a:srgbClr val="D18213"/>
        </a:folHlink>
      </a:clrScheme>
      <a:clrMap bg1="lt1" tx1="dk1" bg2="lt2" tx2="dk2" accent1="accent1" accent2="accent2" accent3="accent3" accent4="accent4" accent5="accent5" accent6="accent6" hlink="hlink" folHlink="folHlink"/>
    </a:extraClrScheme>
    <a:extraClrScheme>
      <a:clrScheme name="2010-ppt模版 3">
        <a:dk1>
          <a:srgbClr val="000000"/>
        </a:dk1>
        <a:lt1>
          <a:srgbClr val="FFFFFF"/>
        </a:lt1>
        <a:dk2>
          <a:srgbClr val="228A88"/>
        </a:dk2>
        <a:lt2>
          <a:srgbClr val="808080"/>
        </a:lt2>
        <a:accent1>
          <a:srgbClr val="CCCCFF"/>
        </a:accent1>
        <a:accent2>
          <a:srgbClr val="D18213"/>
        </a:accent2>
        <a:accent3>
          <a:srgbClr val="FFFFFF"/>
        </a:accent3>
        <a:accent4>
          <a:srgbClr val="000000"/>
        </a:accent4>
        <a:accent5>
          <a:srgbClr val="E2E2FF"/>
        </a:accent5>
        <a:accent6>
          <a:srgbClr val="BD7510"/>
        </a:accent6>
        <a:hlink>
          <a:srgbClr val="051AB3"/>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emplate>
  <TotalTime>7131</TotalTime>
  <Words>3710</Words>
  <Application>Microsoft Office PowerPoint</Application>
  <PresentationFormat>自定义</PresentationFormat>
  <Paragraphs>354</Paragraphs>
  <Slides>47</Slides>
  <Notes>2</Notes>
  <HiddenSlides>0</HiddenSlides>
  <MMClips>0</MMClips>
  <ScaleCrop>false</ScaleCrop>
  <HeadingPairs>
    <vt:vector size="6" baseType="variant">
      <vt:variant>
        <vt:lpstr>已用的字体</vt:lpstr>
      </vt:variant>
      <vt:variant>
        <vt:i4>16</vt:i4>
      </vt:variant>
      <vt:variant>
        <vt:lpstr>演示文稿设计模板</vt:lpstr>
      </vt:variant>
      <vt:variant>
        <vt:i4>5</vt:i4>
      </vt:variant>
      <vt:variant>
        <vt:lpstr>幻灯片标题</vt:lpstr>
      </vt:variant>
      <vt:variant>
        <vt:i4>47</vt:i4>
      </vt:variant>
    </vt:vector>
  </HeadingPairs>
  <TitlesOfParts>
    <vt:vector size="68" baseType="lpstr">
      <vt:lpstr>Arial</vt:lpstr>
      <vt:lpstr>宋体</vt:lpstr>
      <vt:lpstr>黑体</vt:lpstr>
      <vt:lpstr>Wingdings 2</vt:lpstr>
      <vt:lpstr>Calibri</vt:lpstr>
      <vt:lpstr>Arial Unicode MS</vt:lpstr>
      <vt:lpstr>微软雅黑</vt:lpstr>
      <vt:lpstr>仿宋</vt:lpstr>
      <vt:lpstr>+mn-lt</vt:lpstr>
      <vt:lpstr>Times New Roman</vt:lpstr>
      <vt:lpstr>Kaiti SC Bold</vt:lpstr>
      <vt:lpstr>华文黑体</vt:lpstr>
      <vt:lpstr>Corbel</vt:lpstr>
      <vt:lpstr>Verdana</vt:lpstr>
      <vt:lpstr>经典繁仿黑</vt:lpstr>
      <vt:lpstr>Wingdings</vt:lpstr>
      <vt:lpstr>4</vt:lpstr>
      <vt:lpstr>1_自定义设计方案</vt:lpstr>
      <vt:lpstr>自定义设计方案</vt:lpstr>
      <vt:lpstr>4</vt:lpstr>
      <vt:lpstr>4</vt:lpstr>
      <vt:lpstr>幻灯片 1</vt:lpstr>
      <vt:lpstr>幻灯片 2</vt:lpstr>
      <vt:lpstr>目  录</vt:lpstr>
      <vt:lpstr>幻灯片 4</vt:lpstr>
      <vt:lpstr>关于隆基清洁能源</vt:lpstr>
      <vt:lpstr>产品及服务</vt:lpstr>
      <vt:lpstr>目  录</vt:lpstr>
      <vt:lpstr>幻灯片 8</vt:lpstr>
      <vt:lpstr>幻灯片 9</vt:lpstr>
      <vt:lpstr>幻灯片 10</vt:lpstr>
      <vt:lpstr>目  录</vt:lpstr>
      <vt:lpstr>幻灯片 12</vt:lpstr>
      <vt:lpstr>幻灯片 13</vt:lpstr>
      <vt:lpstr>幻灯片 14</vt:lpstr>
      <vt:lpstr>幻灯片 15</vt:lpstr>
      <vt:lpstr>幻灯片 16</vt:lpstr>
      <vt:lpstr>目  录</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核心竞争力</vt:lpstr>
      <vt:lpstr>核心竞争力</vt:lpstr>
      <vt:lpstr>产品及服务</vt:lpstr>
      <vt:lpstr>幻灯片 41</vt:lpstr>
      <vt:lpstr>幻灯片 42</vt:lpstr>
      <vt:lpstr>幻灯片 43</vt:lpstr>
      <vt:lpstr>幻灯片 44</vt:lpstr>
      <vt:lpstr>幻灯片 45</vt:lpstr>
      <vt:lpstr>幻灯片 46</vt:lpstr>
      <vt:lpstr>幻灯片 47</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单击此处添加主标题区</dc:title>
  <dc:creator>崔永祥</dc:creator>
  <cp:lastModifiedBy>崔永祥</cp:lastModifiedBy>
  <cp:revision>899</cp:revision>
  <dcterms:created xsi:type="dcterms:W3CDTF">2012-01-29T06:24:14Z</dcterms:created>
  <dcterms:modified xsi:type="dcterms:W3CDTF">2015-08-19T05:59:18Z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000800204a0000000000010262800207f7000400038000</vt:lpwstr>
  </property>
</Properties>
</file>