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56" r:id="rId1"/>
    <p:sldMasterId id="2147484279" r:id="rId2"/>
  </p:sldMasterIdLst>
  <p:notesMasterIdLst>
    <p:notesMasterId r:id="rId30"/>
  </p:notesMasterIdLst>
  <p:handoutMasterIdLst>
    <p:handoutMasterId r:id="rId31"/>
  </p:handoutMasterIdLst>
  <p:sldIdLst>
    <p:sldId id="561" r:id="rId3"/>
    <p:sldId id="475" r:id="rId4"/>
    <p:sldId id="555" r:id="rId5"/>
    <p:sldId id="575" r:id="rId6"/>
    <p:sldId id="576" r:id="rId7"/>
    <p:sldId id="581" r:id="rId8"/>
    <p:sldId id="577" r:id="rId9"/>
    <p:sldId id="578" r:id="rId10"/>
    <p:sldId id="579" r:id="rId11"/>
    <p:sldId id="580" r:id="rId12"/>
    <p:sldId id="484" r:id="rId13"/>
    <p:sldId id="572" r:id="rId14"/>
    <p:sldId id="574" r:id="rId15"/>
    <p:sldId id="563" r:id="rId16"/>
    <p:sldId id="564" r:id="rId17"/>
    <p:sldId id="565" r:id="rId18"/>
    <p:sldId id="566" r:id="rId19"/>
    <p:sldId id="571" r:id="rId20"/>
    <p:sldId id="583" r:id="rId21"/>
    <p:sldId id="585" r:id="rId22"/>
    <p:sldId id="586" r:id="rId23"/>
    <p:sldId id="587" r:id="rId24"/>
    <p:sldId id="588" r:id="rId25"/>
    <p:sldId id="593" r:id="rId26"/>
    <p:sldId id="594" r:id="rId27"/>
    <p:sldId id="597" r:id="rId28"/>
    <p:sldId id="595" r:id="rId29"/>
  </p:sldIdLst>
  <p:sldSz cx="9144000" cy="6858000" type="screen4x3"/>
  <p:notesSz cx="6797675" cy="9926638"/>
  <p:defaultTextStyle>
    <a:defPPr>
      <a:defRPr lang="zh-CN"/>
    </a:defPPr>
    <a:lvl1pPr algn="l" rtl="0" eaLnBrk="0" fontAlgn="base" hangingPunct="0">
      <a:spcBef>
        <a:spcPct val="0"/>
      </a:spcBef>
      <a:spcAft>
        <a:spcPct val="0"/>
      </a:spcAft>
      <a:defRPr sz="1400" kern="1200">
        <a:solidFill>
          <a:schemeClr val="tx1"/>
        </a:solidFill>
        <a:latin typeface="Kozuka Gothic Pro B" pitchFamily="34" charset="-128"/>
        <a:ea typeface="Kozuka Gothic Pro B" pitchFamily="34" charset="-128"/>
        <a:cs typeface="+mn-cs"/>
      </a:defRPr>
    </a:lvl1pPr>
    <a:lvl2pPr marL="457200" algn="l" rtl="0" eaLnBrk="0" fontAlgn="base" hangingPunct="0">
      <a:spcBef>
        <a:spcPct val="0"/>
      </a:spcBef>
      <a:spcAft>
        <a:spcPct val="0"/>
      </a:spcAft>
      <a:defRPr sz="1400" kern="1200">
        <a:solidFill>
          <a:schemeClr val="tx1"/>
        </a:solidFill>
        <a:latin typeface="Kozuka Gothic Pro B" pitchFamily="34" charset="-128"/>
        <a:ea typeface="Kozuka Gothic Pro B" pitchFamily="34" charset="-128"/>
        <a:cs typeface="+mn-cs"/>
      </a:defRPr>
    </a:lvl2pPr>
    <a:lvl3pPr marL="914400" algn="l" rtl="0" eaLnBrk="0" fontAlgn="base" hangingPunct="0">
      <a:spcBef>
        <a:spcPct val="0"/>
      </a:spcBef>
      <a:spcAft>
        <a:spcPct val="0"/>
      </a:spcAft>
      <a:defRPr sz="1400" kern="1200">
        <a:solidFill>
          <a:schemeClr val="tx1"/>
        </a:solidFill>
        <a:latin typeface="Kozuka Gothic Pro B" pitchFamily="34" charset="-128"/>
        <a:ea typeface="Kozuka Gothic Pro B" pitchFamily="34" charset="-128"/>
        <a:cs typeface="+mn-cs"/>
      </a:defRPr>
    </a:lvl3pPr>
    <a:lvl4pPr marL="1371600" algn="l" rtl="0" eaLnBrk="0" fontAlgn="base" hangingPunct="0">
      <a:spcBef>
        <a:spcPct val="0"/>
      </a:spcBef>
      <a:spcAft>
        <a:spcPct val="0"/>
      </a:spcAft>
      <a:defRPr sz="1400" kern="1200">
        <a:solidFill>
          <a:schemeClr val="tx1"/>
        </a:solidFill>
        <a:latin typeface="Kozuka Gothic Pro B" pitchFamily="34" charset="-128"/>
        <a:ea typeface="Kozuka Gothic Pro B" pitchFamily="34" charset="-128"/>
        <a:cs typeface="+mn-cs"/>
      </a:defRPr>
    </a:lvl4pPr>
    <a:lvl5pPr marL="1828800" algn="l" rtl="0" eaLnBrk="0" fontAlgn="base" hangingPunct="0">
      <a:spcBef>
        <a:spcPct val="0"/>
      </a:spcBef>
      <a:spcAft>
        <a:spcPct val="0"/>
      </a:spcAft>
      <a:defRPr sz="1400" kern="1200">
        <a:solidFill>
          <a:schemeClr val="tx1"/>
        </a:solidFill>
        <a:latin typeface="Kozuka Gothic Pro B" pitchFamily="34" charset="-128"/>
        <a:ea typeface="Kozuka Gothic Pro B" pitchFamily="34" charset="-128"/>
        <a:cs typeface="+mn-cs"/>
      </a:defRPr>
    </a:lvl5pPr>
    <a:lvl6pPr marL="2286000" algn="l" defTabSz="914400" rtl="0" eaLnBrk="1" latinLnBrk="0" hangingPunct="1">
      <a:defRPr sz="1400" kern="1200">
        <a:solidFill>
          <a:schemeClr val="tx1"/>
        </a:solidFill>
        <a:latin typeface="Kozuka Gothic Pro B" pitchFamily="34" charset="-128"/>
        <a:ea typeface="Kozuka Gothic Pro B" pitchFamily="34" charset="-128"/>
        <a:cs typeface="+mn-cs"/>
      </a:defRPr>
    </a:lvl6pPr>
    <a:lvl7pPr marL="2743200" algn="l" defTabSz="914400" rtl="0" eaLnBrk="1" latinLnBrk="0" hangingPunct="1">
      <a:defRPr sz="1400" kern="1200">
        <a:solidFill>
          <a:schemeClr val="tx1"/>
        </a:solidFill>
        <a:latin typeface="Kozuka Gothic Pro B" pitchFamily="34" charset="-128"/>
        <a:ea typeface="Kozuka Gothic Pro B" pitchFamily="34" charset="-128"/>
        <a:cs typeface="+mn-cs"/>
      </a:defRPr>
    </a:lvl7pPr>
    <a:lvl8pPr marL="3200400" algn="l" defTabSz="914400" rtl="0" eaLnBrk="1" latinLnBrk="0" hangingPunct="1">
      <a:defRPr sz="1400" kern="1200">
        <a:solidFill>
          <a:schemeClr val="tx1"/>
        </a:solidFill>
        <a:latin typeface="Kozuka Gothic Pro B" pitchFamily="34" charset="-128"/>
        <a:ea typeface="Kozuka Gothic Pro B" pitchFamily="34" charset="-128"/>
        <a:cs typeface="+mn-cs"/>
      </a:defRPr>
    </a:lvl8pPr>
    <a:lvl9pPr marL="3657600" algn="l" defTabSz="914400" rtl="0" eaLnBrk="1" latinLnBrk="0" hangingPunct="1">
      <a:defRPr sz="1400" kern="1200">
        <a:solidFill>
          <a:schemeClr val="tx1"/>
        </a:solidFill>
        <a:latin typeface="Kozuka Gothic Pro B" pitchFamily="34" charset="-128"/>
        <a:ea typeface="Kozuka Gothic Pro B"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773E3"/>
    <a:srgbClr val="166ED8"/>
    <a:srgbClr val="FF3300"/>
    <a:srgbClr val="0000FF"/>
    <a:srgbClr val="50C8FE"/>
    <a:srgbClr val="CCFFFF"/>
    <a:srgbClr val="89EBFF"/>
    <a:srgbClr val="146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6" autoAdjust="0"/>
    <p:restoredTop sz="93583" autoAdjust="0"/>
  </p:normalViewPr>
  <p:slideViewPr>
    <p:cSldViewPr>
      <p:cViewPr varScale="1">
        <p:scale>
          <a:sx n="99" d="100"/>
          <a:sy n="99" d="100"/>
        </p:scale>
        <p:origin x="-18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02993-904E-4928-BB40-32C41BEC7B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2006559-E72C-495A-BE71-E41EAEB78379}">
      <dgm:prSet phldrT="[文本]" custT="1"/>
      <dgm:spPr/>
      <dgm:t>
        <a:bodyPr/>
        <a:lstStyle/>
        <a:p>
          <a:r>
            <a:rPr lang="zh-CN" altLang="en-US" sz="2000" dirty="0" smtClean="0"/>
            <a:t>分布式走向地面</a:t>
          </a:r>
          <a:endParaRPr lang="zh-CN" altLang="en-US" sz="2000" dirty="0"/>
        </a:p>
      </dgm:t>
    </dgm:pt>
    <dgm:pt modelId="{A56E92E1-355B-41DD-98BB-C6A57C7F14C3}" type="parTrans" cxnId="{F588812B-CBDA-4A47-B0F2-A0D615AF044E}">
      <dgm:prSet/>
      <dgm:spPr/>
      <dgm:t>
        <a:bodyPr/>
        <a:lstStyle/>
        <a:p>
          <a:endParaRPr lang="zh-CN" altLang="en-US"/>
        </a:p>
      </dgm:t>
    </dgm:pt>
    <dgm:pt modelId="{D74D3026-6340-4729-8807-4D225BB5695E}" type="sibTrans" cxnId="{F588812B-CBDA-4A47-B0F2-A0D615AF044E}">
      <dgm:prSet/>
      <dgm:spPr/>
      <dgm:t>
        <a:bodyPr/>
        <a:lstStyle/>
        <a:p>
          <a:endParaRPr lang="zh-CN" altLang="en-US"/>
        </a:p>
      </dgm:t>
    </dgm:pt>
    <dgm:pt modelId="{1F9A3E00-6627-448E-BB9A-E1F21AE5E44A}">
      <dgm:prSet phldrT="[文本]" custT="1"/>
      <dgm:spPr/>
      <dgm:t>
        <a:bodyPr/>
        <a:lstStyle/>
        <a:p>
          <a:r>
            <a:rPr lang="zh-CN" altLang="en-US" sz="1600" dirty="0" smtClean="0">
              <a:solidFill>
                <a:srgbClr val="000000"/>
              </a:solidFill>
              <a:latin typeface="微软雅黑" charset="0"/>
              <a:ea typeface="微软雅黑" charset="0"/>
              <a:cs typeface="微软雅黑" charset="0"/>
            </a:rPr>
            <a:t>鼓励因地制宜利用废弃土地、荒山荒坡、农业大棚、滩涂、鱼塘、湖泊等建设就地消纳的分布式光伏电站。</a:t>
          </a:r>
          <a:endParaRPr lang="zh-CN" altLang="en-US" sz="1600" dirty="0">
            <a:latin typeface="微软雅黑" pitchFamily="34" charset="-122"/>
            <a:ea typeface="微软雅黑" pitchFamily="34" charset="-122"/>
          </a:endParaRPr>
        </a:p>
      </dgm:t>
    </dgm:pt>
    <dgm:pt modelId="{BAF6710C-F7B1-4FDB-B72A-251EF3AB3DCF}" type="parTrans" cxnId="{7F5482E2-7CC9-46AF-8465-E5A758A8A27F}">
      <dgm:prSet/>
      <dgm:spPr/>
      <dgm:t>
        <a:bodyPr/>
        <a:lstStyle/>
        <a:p>
          <a:endParaRPr lang="zh-CN" altLang="en-US"/>
        </a:p>
      </dgm:t>
    </dgm:pt>
    <dgm:pt modelId="{A377336B-E1C0-4194-ABEF-459032F9EF79}" type="sibTrans" cxnId="{7F5482E2-7CC9-46AF-8465-E5A758A8A27F}">
      <dgm:prSet/>
      <dgm:spPr/>
      <dgm:t>
        <a:bodyPr/>
        <a:lstStyle/>
        <a:p>
          <a:endParaRPr lang="zh-CN" altLang="en-US"/>
        </a:p>
      </dgm:t>
    </dgm:pt>
    <dgm:pt modelId="{D65101D9-EEC6-400B-B565-BD225930874E}">
      <dgm:prSet phldrT="[文本]" custT="1"/>
      <dgm:spPr/>
      <dgm:t>
        <a:bodyPr/>
        <a:lstStyle/>
        <a:p>
          <a:r>
            <a:rPr lang="zh-CN" altLang="en-US" sz="2000" dirty="0" smtClean="0"/>
            <a:t>补贴方式二选一</a:t>
          </a:r>
          <a:endParaRPr lang="zh-CN" altLang="en-US" sz="2000" dirty="0"/>
        </a:p>
      </dgm:t>
    </dgm:pt>
    <dgm:pt modelId="{5AFDB9C5-9765-4122-A7F1-56B9FFF46F2D}" type="parTrans" cxnId="{ECD2A105-64FF-4343-AEBF-8534ED6B7146}">
      <dgm:prSet/>
      <dgm:spPr/>
      <dgm:t>
        <a:bodyPr/>
        <a:lstStyle/>
        <a:p>
          <a:endParaRPr lang="zh-CN" altLang="en-US"/>
        </a:p>
      </dgm:t>
    </dgm:pt>
    <dgm:pt modelId="{3D304C0C-7D74-473F-9DFB-F2DECA3F90A4}" type="sibTrans" cxnId="{ECD2A105-64FF-4343-AEBF-8534ED6B7146}">
      <dgm:prSet/>
      <dgm:spPr/>
      <dgm:t>
        <a:bodyPr/>
        <a:lstStyle/>
        <a:p>
          <a:endParaRPr lang="zh-CN" altLang="en-US"/>
        </a:p>
      </dgm:t>
    </dgm:pt>
    <dgm:pt modelId="{7FF7C233-4191-47D3-9441-2CFD9682CE1E}">
      <dgm:prSet phldrT="[文本]" custT="1"/>
      <dgm:spPr/>
      <dgm:t>
        <a:bodyPr/>
        <a:lstStyle/>
        <a:p>
          <a:r>
            <a:rPr lang="zh-CN" altLang="en-US" sz="1600" dirty="0" smtClean="0">
              <a:solidFill>
                <a:srgbClr val="000000"/>
              </a:solidFill>
              <a:latin typeface="微软雅黑" charset="0"/>
              <a:ea typeface="微软雅黑" charset="0"/>
              <a:cs typeface="微软雅黑" charset="0"/>
            </a:rPr>
            <a:t>利用建筑屋顶及附属场地建设的分布式光伏发电项目，在项目备案时可选择“自发自用、余电上网”或“全额上网”中的一种模式。“全额上网”项目的全部发电量由电网企业按照当地光伏电站标杆上网电价收购。</a:t>
          </a:r>
          <a:endParaRPr lang="zh-CN" altLang="en-US" sz="1600" dirty="0">
            <a:latin typeface="微软雅黑" pitchFamily="34" charset="-122"/>
            <a:ea typeface="微软雅黑" pitchFamily="34" charset="-122"/>
          </a:endParaRPr>
        </a:p>
      </dgm:t>
    </dgm:pt>
    <dgm:pt modelId="{C7750956-3CE3-4FD8-B4A5-67AAB95C2193}" type="parTrans" cxnId="{1351F1FE-4932-409B-B8D5-8222C72AB8CC}">
      <dgm:prSet/>
      <dgm:spPr/>
      <dgm:t>
        <a:bodyPr/>
        <a:lstStyle/>
        <a:p>
          <a:endParaRPr lang="zh-CN" altLang="en-US"/>
        </a:p>
      </dgm:t>
    </dgm:pt>
    <dgm:pt modelId="{AB33DC0B-7FFA-4FA9-B88C-86AA67EB8723}" type="sibTrans" cxnId="{1351F1FE-4932-409B-B8D5-8222C72AB8CC}">
      <dgm:prSet/>
      <dgm:spPr/>
      <dgm:t>
        <a:bodyPr/>
        <a:lstStyle/>
        <a:p>
          <a:endParaRPr lang="zh-CN" altLang="en-US"/>
        </a:p>
      </dgm:t>
    </dgm:pt>
    <dgm:pt modelId="{9975F02D-B93C-4A05-8E26-02FC7DBFA137}">
      <dgm:prSet phldrT="[文本]" custT="1"/>
      <dgm:spPr/>
      <dgm:t>
        <a:bodyPr/>
        <a:lstStyle/>
        <a:p>
          <a:r>
            <a:rPr lang="zh-CN" altLang="en-US" sz="2000" dirty="0" smtClean="0"/>
            <a:t>收益兜底</a:t>
          </a:r>
          <a:endParaRPr lang="zh-CN" altLang="en-US" sz="2000" dirty="0"/>
        </a:p>
      </dgm:t>
    </dgm:pt>
    <dgm:pt modelId="{E968A0A1-F3CB-41C9-84EF-DE59504B90BE}" type="parTrans" cxnId="{209AF271-B5AD-46C4-B819-C71C66A5D976}">
      <dgm:prSet/>
      <dgm:spPr/>
      <dgm:t>
        <a:bodyPr/>
        <a:lstStyle/>
        <a:p>
          <a:endParaRPr lang="zh-CN" altLang="en-US"/>
        </a:p>
      </dgm:t>
    </dgm:pt>
    <dgm:pt modelId="{F687CD57-506A-426F-B9EF-AB8548C245DD}" type="sibTrans" cxnId="{209AF271-B5AD-46C4-B819-C71C66A5D976}">
      <dgm:prSet/>
      <dgm:spPr/>
      <dgm:t>
        <a:bodyPr/>
        <a:lstStyle/>
        <a:p>
          <a:endParaRPr lang="zh-CN" altLang="en-US"/>
        </a:p>
      </dgm:t>
    </dgm:pt>
    <dgm:pt modelId="{14016C43-43E1-42C2-A278-9E0A98BC9F86}">
      <dgm:prSet phldrT="[文本]" custT="1"/>
      <dgm:spPr/>
      <dgm:t>
        <a:bodyPr/>
        <a:lstStyle/>
        <a:p>
          <a:r>
            <a:rPr lang="zh-CN" altLang="en-US" sz="1600" dirty="0" smtClean="0">
              <a:solidFill>
                <a:srgbClr val="000000"/>
              </a:solidFill>
              <a:latin typeface="微软雅黑" charset="0"/>
              <a:ea typeface="微软雅黑" charset="0"/>
              <a:cs typeface="微软雅黑" charset="0"/>
            </a:rPr>
            <a:t>已按“自发自用、余电上网”模式执行的项目，在用电负荷显著减少（含消失）或供用电关系无法履行的情况下，允许变更为“全额上网“模式。</a:t>
          </a:r>
          <a:endParaRPr lang="zh-CN" altLang="en-US" sz="1600" dirty="0">
            <a:latin typeface="微软雅黑" pitchFamily="34" charset="-122"/>
            <a:ea typeface="微软雅黑" pitchFamily="34" charset="-122"/>
          </a:endParaRPr>
        </a:p>
      </dgm:t>
    </dgm:pt>
    <dgm:pt modelId="{9471D43D-30E4-4FFD-9870-9AE79196F7D3}" type="parTrans" cxnId="{37A09320-0C3B-4976-8848-F38BB5CA97AB}">
      <dgm:prSet/>
      <dgm:spPr/>
      <dgm:t>
        <a:bodyPr/>
        <a:lstStyle/>
        <a:p>
          <a:endParaRPr lang="zh-CN" altLang="en-US"/>
        </a:p>
      </dgm:t>
    </dgm:pt>
    <dgm:pt modelId="{257DAB71-EC9F-4085-8D9A-2A77064D3B65}" type="sibTrans" cxnId="{37A09320-0C3B-4976-8848-F38BB5CA97AB}">
      <dgm:prSet/>
      <dgm:spPr/>
      <dgm:t>
        <a:bodyPr/>
        <a:lstStyle/>
        <a:p>
          <a:endParaRPr lang="zh-CN" altLang="en-US"/>
        </a:p>
      </dgm:t>
    </dgm:pt>
    <dgm:pt modelId="{FF39286B-E90A-49F4-88BB-6D29B8D4FBEB}" type="pres">
      <dgm:prSet presAssocID="{AE602993-904E-4928-BB40-32C41BEC7BF3}" presName="Name0" presStyleCnt="0">
        <dgm:presLayoutVars>
          <dgm:dir/>
          <dgm:animLvl val="lvl"/>
          <dgm:resizeHandles val="exact"/>
        </dgm:presLayoutVars>
      </dgm:prSet>
      <dgm:spPr/>
      <dgm:t>
        <a:bodyPr/>
        <a:lstStyle/>
        <a:p>
          <a:endParaRPr lang="zh-CN" altLang="en-US"/>
        </a:p>
      </dgm:t>
    </dgm:pt>
    <dgm:pt modelId="{5B0C778F-C2D1-4DAB-B315-9910AC05CBB1}" type="pres">
      <dgm:prSet presAssocID="{82006559-E72C-495A-BE71-E41EAEB78379}" presName="composite" presStyleCnt="0"/>
      <dgm:spPr/>
    </dgm:pt>
    <dgm:pt modelId="{40808113-E746-4F0E-8267-280D7C30DFB6}" type="pres">
      <dgm:prSet presAssocID="{82006559-E72C-495A-BE71-E41EAEB78379}" presName="parTx" presStyleLbl="alignNode1" presStyleIdx="0" presStyleCnt="3">
        <dgm:presLayoutVars>
          <dgm:chMax val="0"/>
          <dgm:chPref val="0"/>
          <dgm:bulletEnabled val="1"/>
        </dgm:presLayoutVars>
      </dgm:prSet>
      <dgm:spPr/>
      <dgm:t>
        <a:bodyPr/>
        <a:lstStyle/>
        <a:p>
          <a:endParaRPr lang="zh-CN" altLang="en-US"/>
        </a:p>
      </dgm:t>
    </dgm:pt>
    <dgm:pt modelId="{DAD92F84-C45B-4A04-963A-4BF69675FCF5}" type="pres">
      <dgm:prSet presAssocID="{82006559-E72C-495A-BE71-E41EAEB78379}" presName="desTx" presStyleLbl="alignAccFollowNode1" presStyleIdx="0" presStyleCnt="3">
        <dgm:presLayoutVars>
          <dgm:bulletEnabled val="1"/>
        </dgm:presLayoutVars>
      </dgm:prSet>
      <dgm:spPr/>
      <dgm:t>
        <a:bodyPr/>
        <a:lstStyle/>
        <a:p>
          <a:endParaRPr lang="zh-CN" altLang="en-US"/>
        </a:p>
      </dgm:t>
    </dgm:pt>
    <dgm:pt modelId="{A96EAF93-2C6D-4D51-8491-81D66958F68D}" type="pres">
      <dgm:prSet presAssocID="{D74D3026-6340-4729-8807-4D225BB5695E}" presName="space" presStyleCnt="0"/>
      <dgm:spPr/>
    </dgm:pt>
    <dgm:pt modelId="{E048AE16-9CD1-40AA-B5D3-2DAE57A48E1B}" type="pres">
      <dgm:prSet presAssocID="{D65101D9-EEC6-400B-B565-BD225930874E}" presName="composite" presStyleCnt="0"/>
      <dgm:spPr/>
    </dgm:pt>
    <dgm:pt modelId="{266059AC-FB9F-4FF8-82BC-5898264E5162}" type="pres">
      <dgm:prSet presAssocID="{D65101D9-EEC6-400B-B565-BD225930874E}" presName="parTx" presStyleLbl="alignNode1" presStyleIdx="1" presStyleCnt="3">
        <dgm:presLayoutVars>
          <dgm:chMax val="0"/>
          <dgm:chPref val="0"/>
          <dgm:bulletEnabled val="1"/>
        </dgm:presLayoutVars>
      </dgm:prSet>
      <dgm:spPr/>
      <dgm:t>
        <a:bodyPr/>
        <a:lstStyle/>
        <a:p>
          <a:endParaRPr lang="zh-CN" altLang="en-US"/>
        </a:p>
      </dgm:t>
    </dgm:pt>
    <dgm:pt modelId="{EE9AEE8F-5AB2-4FF1-B98E-C98473C407F9}" type="pres">
      <dgm:prSet presAssocID="{D65101D9-EEC6-400B-B565-BD225930874E}" presName="desTx" presStyleLbl="alignAccFollowNode1" presStyleIdx="1" presStyleCnt="3">
        <dgm:presLayoutVars>
          <dgm:bulletEnabled val="1"/>
        </dgm:presLayoutVars>
      </dgm:prSet>
      <dgm:spPr/>
      <dgm:t>
        <a:bodyPr/>
        <a:lstStyle/>
        <a:p>
          <a:endParaRPr lang="zh-CN" altLang="en-US"/>
        </a:p>
      </dgm:t>
    </dgm:pt>
    <dgm:pt modelId="{171E07C6-D605-4157-AA73-B50309DD588E}" type="pres">
      <dgm:prSet presAssocID="{3D304C0C-7D74-473F-9DFB-F2DECA3F90A4}" presName="space" presStyleCnt="0"/>
      <dgm:spPr/>
    </dgm:pt>
    <dgm:pt modelId="{C3B4E67A-9588-4EA8-9BF4-B10F6AFD0EF3}" type="pres">
      <dgm:prSet presAssocID="{9975F02D-B93C-4A05-8E26-02FC7DBFA137}" presName="composite" presStyleCnt="0"/>
      <dgm:spPr/>
    </dgm:pt>
    <dgm:pt modelId="{9C1AAAF2-3503-4DF8-B485-4E68FBF32151}" type="pres">
      <dgm:prSet presAssocID="{9975F02D-B93C-4A05-8E26-02FC7DBFA137}" presName="parTx" presStyleLbl="alignNode1" presStyleIdx="2" presStyleCnt="3">
        <dgm:presLayoutVars>
          <dgm:chMax val="0"/>
          <dgm:chPref val="0"/>
          <dgm:bulletEnabled val="1"/>
        </dgm:presLayoutVars>
      </dgm:prSet>
      <dgm:spPr/>
      <dgm:t>
        <a:bodyPr/>
        <a:lstStyle/>
        <a:p>
          <a:endParaRPr lang="zh-CN" altLang="en-US"/>
        </a:p>
      </dgm:t>
    </dgm:pt>
    <dgm:pt modelId="{1C8636DB-4DE8-4863-954C-BAFEE713A59D}" type="pres">
      <dgm:prSet presAssocID="{9975F02D-B93C-4A05-8E26-02FC7DBFA137}" presName="desTx" presStyleLbl="alignAccFollowNode1" presStyleIdx="2" presStyleCnt="3">
        <dgm:presLayoutVars>
          <dgm:bulletEnabled val="1"/>
        </dgm:presLayoutVars>
      </dgm:prSet>
      <dgm:spPr/>
      <dgm:t>
        <a:bodyPr/>
        <a:lstStyle/>
        <a:p>
          <a:endParaRPr lang="zh-CN" altLang="en-US"/>
        </a:p>
      </dgm:t>
    </dgm:pt>
  </dgm:ptLst>
  <dgm:cxnLst>
    <dgm:cxn modelId="{F588812B-CBDA-4A47-B0F2-A0D615AF044E}" srcId="{AE602993-904E-4928-BB40-32C41BEC7BF3}" destId="{82006559-E72C-495A-BE71-E41EAEB78379}" srcOrd="0" destOrd="0" parTransId="{A56E92E1-355B-41DD-98BB-C6A57C7F14C3}" sibTransId="{D74D3026-6340-4729-8807-4D225BB5695E}"/>
    <dgm:cxn modelId="{ECD2A105-64FF-4343-AEBF-8534ED6B7146}" srcId="{AE602993-904E-4928-BB40-32C41BEC7BF3}" destId="{D65101D9-EEC6-400B-B565-BD225930874E}" srcOrd="1" destOrd="0" parTransId="{5AFDB9C5-9765-4122-A7F1-56B9FFF46F2D}" sibTransId="{3D304C0C-7D74-473F-9DFB-F2DECA3F90A4}"/>
    <dgm:cxn modelId="{25A50AB9-B099-3844-8D33-BE54E2CDFBEF}" type="presOf" srcId="{1F9A3E00-6627-448E-BB9A-E1F21AE5E44A}" destId="{DAD92F84-C45B-4A04-963A-4BF69675FCF5}" srcOrd="0" destOrd="0" presId="urn:microsoft.com/office/officeart/2005/8/layout/hList1"/>
    <dgm:cxn modelId="{761B0D11-D75E-194B-8E43-801106D32D82}" type="presOf" srcId="{9975F02D-B93C-4A05-8E26-02FC7DBFA137}" destId="{9C1AAAF2-3503-4DF8-B485-4E68FBF32151}" srcOrd="0" destOrd="0" presId="urn:microsoft.com/office/officeart/2005/8/layout/hList1"/>
    <dgm:cxn modelId="{FFF0A200-1B16-DA46-B628-5FB30F4A9E8C}" type="presOf" srcId="{82006559-E72C-495A-BE71-E41EAEB78379}" destId="{40808113-E746-4F0E-8267-280D7C30DFB6}" srcOrd="0" destOrd="0" presId="urn:microsoft.com/office/officeart/2005/8/layout/hList1"/>
    <dgm:cxn modelId="{7F5482E2-7CC9-46AF-8465-E5A758A8A27F}" srcId="{82006559-E72C-495A-BE71-E41EAEB78379}" destId="{1F9A3E00-6627-448E-BB9A-E1F21AE5E44A}" srcOrd="0" destOrd="0" parTransId="{BAF6710C-F7B1-4FDB-B72A-251EF3AB3DCF}" sibTransId="{A377336B-E1C0-4194-ABEF-459032F9EF79}"/>
    <dgm:cxn modelId="{5BA771D9-A4B8-D04B-9765-591FA054FE52}" type="presOf" srcId="{AE602993-904E-4928-BB40-32C41BEC7BF3}" destId="{FF39286B-E90A-49F4-88BB-6D29B8D4FBEB}" srcOrd="0" destOrd="0" presId="urn:microsoft.com/office/officeart/2005/8/layout/hList1"/>
    <dgm:cxn modelId="{37A09320-0C3B-4976-8848-F38BB5CA97AB}" srcId="{9975F02D-B93C-4A05-8E26-02FC7DBFA137}" destId="{14016C43-43E1-42C2-A278-9E0A98BC9F86}" srcOrd="0" destOrd="0" parTransId="{9471D43D-30E4-4FFD-9870-9AE79196F7D3}" sibTransId="{257DAB71-EC9F-4085-8D9A-2A77064D3B65}"/>
    <dgm:cxn modelId="{22663225-A720-454A-A8B2-7E3CFB6FB210}" type="presOf" srcId="{14016C43-43E1-42C2-A278-9E0A98BC9F86}" destId="{1C8636DB-4DE8-4863-954C-BAFEE713A59D}" srcOrd="0" destOrd="0" presId="urn:microsoft.com/office/officeart/2005/8/layout/hList1"/>
    <dgm:cxn modelId="{1351F1FE-4932-409B-B8D5-8222C72AB8CC}" srcId="{D65101D9-EEC6-400B-B565-BD225930874E}" destId="{7FF7C233-4191-47D3-9441-2CFD9682CE1E}" srcOrd="0" destOrd="0" parTransId="{C7750956-3CE3-4FD8-B4A5-67AAB95C2193}" sibTransId="{AB33DC0B-7FFA-4FA9-B88C-86AA67EB8723}"/>
    <dgm:cxn modelId="{209AF271-B5AD-46C4-B819-C71C66A5D976}" srcId="{AE602993-904E-4928-BB40-32C41BEC7BF3}" destId="{9975F02D-B93C-4A05-8E26-02FC7DBFA137}" srcOrd="2" destOrd="0" parTransId="{E968A0A1-F3CB-41C9-84EF-DE59504B90BE}" sibTransId="{F687CD57-506A-426F-B9EF-AB8548C245DD}"/>
    <dgm:cxn modelId="{8893F526-79BD-9345-8ED1-C75644BDD73A}" type="presOf" srcId="{D65101D9-EEC6-400B-B565-BD225930874E}" destId="{266059AC-FB9F-4FF8-82BC-5898264E5162}" srcOrd="0" destOrd="0" presId="urn:microsoft.com/office/officeart/2005/8/layout/hList1"/>
    <dgm:cxn modelId="{CCB15AF2-BD2D-D243-8F7A-E2012A2158AA}" type="presOf" srcId="{7FF7C233-4191-47D3-9441-2CFD9682CE1E}" destId="{EE9AEE8F-5AB2-4FF1-B98E-C98473C407F9}" srcOrd="0" destOrd="0" presId="urn:microsoft.com/office/officeart/2005/8/layout/hList1"/>
    <dgm:cxn modelId="{AA70EF36-D627-DC4B-9C2F-96AD9C97D5E2}" type="presParOf" srcId="{FF39286B-E90A-49F4-88BB-6D29B8D4FBEB}" destId="{5B0C778F-C2D1-4DAB-B315-9910AC05CBB1}" srcOrd="0" destOrd="0" presId="urn:microsoft.com/office/officeart/2005/8/layout/hList1"/>
    <dgm:cxn modelId="{87A5DD20-60FE-594B-9262-80A77ACA0CA8}" type="presParOf" srcId="{5B0C778F-C2D1-4DAB-B315-9910AC05CBB1}" destId="{40808113-E746-4F0E-8267-280D7C30DFB6}" srcOrd="0" destOrd="0" presId="urn:microsoft.com/office/officeart/2005/8/layout/hList1"/>
    <dgm:cxn modelId="{7079EC4F-5235-D94D-BD96-ED1AA9D542CC}" type="presParOf" srcId="{5B0C778F-C2D1-4DAB-B315-9910AC05CBB1}" destId="{DAD92F84-C45B-4A04-963A-4BF69675FCF5}" srcOrd="1" destOrd="0" presId="urn:microsoft.com/office/officeart/2005/8/layout/hList1"/>
    <dgm:cxn modelId="{88549DB0-CD3E-A14E-ABFD-CBE216DB5547}" type="presParOf" srcId="{FF39286B-E90A-49F4-88BB-6D29B8D4FBEB}" destId="{A96EAF93-2C6D-4D51-8491-81D66958F68D}" srcOrd="1" destOrd="0" presId="urn:microsoft.com/office/officeart/2005/8/layout/hList1"/>
    <dgm:cxn modelId="{83D32FEB-07F8-D846-BEE9-F87BE6272157}" type="presParOf" srcId="{FF39286B-E90A-49F4-88BB-6D29B8D4FBEB}" destId="{E048AE16-9CD1-40AA-B5D3-2DAE57A48E1B}" srcOrd="2" destOrd="0" presId="urn:microsoft.com/office/officeart/2005/8/layout/hList1"/>
    <dgm:cxn modelId="{E74CF45C-E58A-B74D-9A5D-866B246C2A76}" type="presParOf" srcId="{E048AE16-9CD1-40AA-B5D3-2DAE57A48E1B}" destId="{266059AC-FB9F-4FF8-82BC-5898264E5162}" srcOrd="0" destOrd="0" presId="urn:microsoft.com/office/officeart/2005/8/layout/hList1"/>
    <dgm:cxn modelId="{170E4855-28DC-DE47-8FB9-FF1517CCFB02}" type="presParOf" srcId="{E048AE16-9CD1-40AA-B5D3-2DAE57A48E1B}" destId="{EE9AEE8F-5AB2-4FF1-B98E-C98473C407F9}" srcOrd="1" destOrd="0" presId="urn:microsoft.com/office/officeart/2005/8/layout/hList1"/>
    <dgm:cxn modelId="{920B4829-0B1D-8646-B894-BF4B7ABFE9DF}" type="presParOf" srcId="{FF39286B-E90A-49F4-88BB-6D29B8D4FBEB}" destId="{171E07C6-D605-4157-AA73-B50309DD588E}" srcOrd="3" destOrd="0" presId="urn:microsoft.com/office/officeart/2005/8/layout/hList1"/>
    <dgm:cxn modelId="{522A3E48-9F70-0B4D-9FE5-C3DCE83FB304}" type="presParOf" srcId="{FF39286B-E90A-49F4-88BB-6D29B8D4FBEB}" destId="{C3B4E67A-9588-4EA8-9BF4-B10F6AFD0EF3}" srcOrd="4" destOrd="0" presId="urn:microsoft.com/office/officeart/2005/8/layout/hList1"/>
    <dgm:cxn modelId="{69BB884C-989E-E040-AB0F-965BFD1F1A24}" type="presParOf" srcId="{C3B4E67A-9588-4EA8-9BF4-B10F6AFD0EF3}" destId="{9C1AAAF2-3503-4DF8-B485-4E68FBF32151}" srcOrd="0" destOrd="0" presId="urn:microsoft.com/office/officeart/2005/8/layout/hList1"/>
    <dgm:cxn modelId="{8E5B05F4-D116-6848-BFA2-8BB7FC40DD8F}" type="presParOf" srcId="{C3B4E67A-9588-4EA8-9BF4-B10F6AFD0EF3}" destId="{1C8636DB-4DE8-4863-954C-BAFEE713A5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683D2-27D2-7349-B0E3-4992264D879C}"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zh-CN" altLang="en-US"/>
        </a:p>
      </dgm:t>
    </dgm:pt>
    <dgm:pt modelId="{28EA32B2-E3A8-884A-B266-D6953048D750}">
      <dgm:prSet phldrT="[文本]"/>
      <dgm:spPr/>
      <dgm:t>
        <a:bodyPr/>
        <a:lstStyle/>
        <a:p>
          <a:r>
            <a:rPr lang="zh-CN" altLang="en-US" dirty="0" smtClean="0"/>
            <a:t>确保投资收益率稳定</a:t>
          </a:r>
          <a:endParaRPr lang="zh-CN" altLang="en-US" dirty="0"/>
        </a:p>
      </dgm:t>
    </dgm:pt>
    <dgm:pt modelId="{58F2FFCB-F804-8B4E-BC22-8643CBA8E1CC}" type="parTrans" cxnId="{7621F360-A0FF-CE49-8AA7-998057055E3C}">
      <dgm:prSet/>
      <dgm:spPr/>
      <dgm:t>
        <a:bodyPr/>
        <a:lstStyle/>
        <a:p>
          <a:endParaRPr lang="zh-CN" altLang="en-US"/>
        </a:p>
      </dgm:t>
    </dgm:pt>
    <dgm:pt modelId="{F59DC8B9-8CAC-9C4F-A0D0-D8F8383C8D00}" type="sibTrans" cxnId="{7621F360-A0FF-CE49-8AA7-998057055E3C}">
      <dgm:prSet/>
      <dgm:spPr/>
      <dgm:t>
        <a:bodyPr/>
        <a:lstStyle/>
        <a:p>
          <a:endParaRPr lang="zh-CN" altLang="en-US"/>
        </a:p>
      </dgm:t>
    </dgm:pt>
    <dgm:pt modelId="{C7A9C9C7-A599-F642-BE86-BC90AC5A2974}">
      <dgm:prSet phldrT="[文本]" custT="1"/>
      <dgm:spPr/>
      <dgm:t>
        <a:bodyPr/>
        <a:lstStyle/>
        <a:p>
          <a:pPr>
            <a:lnSpc>
              <a:spcPct val="120000"/>
            </a:lnSpc>
          </a:pPr>
          <a:r>
            <a:rPr lang="zh-CN" altLang="en-US" sz="1800" dirty="0" smtClean="0">
              <a:latin typeface="微软雅黑" charset="0"/>
              <a:ea typeface="微软雅黑" charset="0"/>
              <a:cs typeface="微软雅黑" charset="0"/>
            </a:rPr>
            <a:t>优惠后电价不低于</a:t>
          </a:r>
          <a:r>
            <a:rPr lang="en-US" altLang="zh-CN" sz="1800" dirty="0" smtClean="0">
              <a:latin typeface="微软雅黑" charset="0"/>
              <a:ea typeface="微软雅黑" charset="0"/>
              <a:cs typeface="微软雅黑" charset="0"/>
            </a:rPr>
            <a:t>0.8</a:t>
          </a:r>
          <a:r>
            <a:rPr lang="zh-CN" altLang="en-US" sz="1800" dirty="0" smtClean="0">
              <a:latin typeface="微软雅黑" charset="0"/>
              <a:ea typeface="微软雅黑" charset="0"/>
              <a:cs typeface="微软雅黑" charset="0"/>
            </a:rPr>
            <a:t>元</a:t>
          </a:r>
          <a:r>
            <a:rPr lang="en-US" altLang="zh-CN" sz="1800" dirty="0" smtClean="0">
              <a:latin typeface="微软雅黑" charset="0"/>
              <a:ea typeface="微软雅黑" charset="0"/>
              <a:cs typeface="微软雅黑" charset="0"/>
            </a:rPr>
            <a:t>/kwh</a:t>
          </a:r>
          <a:r>
            <a:rPr lang="zh-CN" altLang="en-US" sz="1800" dirty="0" smtClean="0">
              <a:latin typeface="微软雅黑" charset="0"/>
              <a:ea typeface="微软雅黑" charset="0"/>
              <a:cs typeface="微软雅黑" charset="0"/>
            </a:rPr>
            <a:t>，且自发自用比例不得低于</a:t>
          </a:r>
          <a:r>
            <a:rPr lang="en-US" altLang="zh-CN" sz="1800" dirty="0" smtClean="0">
              <a:latin typeface="微软雅黑" charset="0"/>
              <a:ea typeface="微软雅黑" charset="0"/>
              <a:cs typeface="微软雅黑" charset="0"/>
            </a:rPr>
            <a:t>80%</a:t>
          </a:r>
          <a:r>
            <a:rPr lang="zh-CN" altLang="en-US" sz="1800" dirty="0" smtClean="0">
              <a:latin typeface="微软雅黑" charset="0"/>
              <a:ea typeface="微软雅黑" charset="0"/>
              <a:cs typeface="微软雅黑" charset="0"/>
            </a:rPr>
            <a:t>（即白天光伏发电时段用电大且稳定）</a:t>
          </a:r>
          <a:endParaRPr lang="zh-CN" altLang="en-US" sz="1800" dirty="0">
            <a:latin typeface="微软雅黑" charset="0"/>
            <a:ea typeface="微软雅黑" charset="0"/>
            <a:cs typeface="微软雅黑" charset="0"/>
          </a:endParaRPr>
        </a:p>
      </dgm:t>
    </dgm:pt>
    <dgm:pt modelId="{CC5A62DE-C82B-EE46-84C0-81F8E481F523}" type="parTrans" cxnId="{D4D2E74A-9F48-D546-B09A-726CD9901549}">
      <dgm:prSet/>
      <dgm:spPr/>
      <dgm:t>
        <a:bodyPr/>
        <a:lstStyle/>
        <a:p>
          <a:endParaRPr lang="zh-CN" altLang="en-US"/>
        </a:p>
      </dgm:t>
    </dgm:pt>
    <dgm:pt modelId="{8C0B5F23-2137-0741-B943-B25A6EFEA61B}" type="sibTrans" cxnId="{D4D2E74A-9F48-D546-B09A-726CD9901549}">
      <dgm:prSet/>
      <dgm:spPr/>
      <dgm:t>
        <a:bodyPr/>
        <a:lstStyle/>
        <a:p>
          <a:endParaRPr lang="zh-CN" altLang="en-US"/>
        </a:p>
      </dgm:t>
    </dgm:pt>
    <dgm:pt modelId="{29D1F6BF-65CC-234F-A58B-39DEAF585135}">
      <dgm:prSet phldrT="[文本]" custT="1"/>
      <dgm:spPr/>
      <dgm:t>
        <a:bodyPr/>
        <a:lstStyle/>
        <a:p>
          <a:pPr>
            <a:lnSpc>
              <a:spcPct val="120000"/>
            </a:lnSpc>
          </a:pPr>
          <a:r>
            <a:rPr lang="zh-CN" altLang="en-US" sz="1800" dirty="0" smtClean="0">
              <a:latin typeface="微软雅黑" charset="0"/>
              <a:ea typeface="微软雅黑" charset="0"/>
              <a:cs typeface="微软雅黑" charset="0"/>
            </a:rPr>
            <a:t>因此优先考虑商业屋顶，工业屋顶考虑选取轮胎、造纸、锻造、电缆等停机成本极高工厂或全天候自动化生产企业</a:t>
          </a:r>
          <a:endParaRPr lang="zh-CN" altLang="en-US" sz="1800" dirty="0">
            <a:latin typeface="微软雅黑" charset="0"/>
            <a:ea typeface="微软雅黑" charset="0"/>
            <a:cs typeface="微软雅黑" charset="0"/>
          </a:endParaRPr>
        </a:p>
      </dgm:t>
    </dgm:pt>
    <dgm:pt modelId="{DA882948-F694-A84E-878D-960BFC9266BE}" type="parTrans" cxnId="{BF943C2E-4231-644D-8B02-5356EA366E1E}">
      <dgm:prSet/>
      <dgm:spPr/>
      <dgm:t>
        <a:bodyPr/>
        <a:lstStyle/>
        <a:p>
          <a:endParaRPr lang="zh-CN" altLang="en-US"/>
        </a:p>
      </dgm:t>
    </dgm:pt>
    <dgm:pt modelId="{652AB29A-4541-E848-B573-DB6D22E767C3}" type="sibTrans" cxnId="{BF943C2E-4231-644D-8B02-5356EA366E1E}">
      <dgm:prSet/>
      <dgm:spPr/>
      <dgm:t>
        <a:bodyPr/>
        <a:lstStyle/>
        <a:p>
          <a:endParaRPr lang="zh-CN" altLang="en-US"/>
        </a:p>
      </dgm:t>
    </dgm:pt>
    <dgm:pt modelId="{95BA9A41-2469-014B-B7D2-60309F809915}">
      <dgm:prSet phldrT="[文本]" custT="1"/>
      <dgm:spPr/>
      <dgm:t>
        <a:bodyPr/>
        <a:lstStyle/>
        <a:p>
          <a:pPr>
            <a:lnSpc>
              <a:spcPct val="120000"/>
            </a:lnSpc>
          </a:pPr>
          <a:r>
            <a:rPr lang="zh-CN" altLang="en-US" sz="1800" dirty="0" smtClean="0">
              <a:latin typeface="微软雅黑" charset="0"/>
              <a:ea typeface="微软雅黑" charset="0"/>
              <a:cs typeface="微软雅黑" charset="0"/>
            </a:rPr>
            <a:t>荷载能力满足光伏系统安装条件，且该区域屋顶面积具备一定规模和可持续开发性</a:t>
          </a:r>
          <a:endParaRPr lang="zh-CN" altLang="en-US" sz="1800" dirty="0">
            <a:latin typeface="微软雅黑" charset="0"/>
            <a:ea typeface="微软雅黑" charset="0"/>
            <a:cs typeface="微软雅黑" charset="0"/>
          </a:endParaRPr>
        </a:p>
      </dgm:t>
    </dgm:pt>
    <dgm:pt modelId="{93F5AEEE-D2B3-724D-8EF1-03134ADBBD0E}" type="parTrans" cxnId="{7BF7C5C2-45BA-C841-8AA0-812B86DC34CD}">
      <dgm:prSet/>
      <dgm:spPr/>
      <dgm:t>
        <a:bodyPr/>
        <a:lstStyle/>
        <a:p>
          <a:endParaRPr lang="zh-CN" altLang="en-US"/>
        </a:p>
      </dgm:t>
    </dgm:pt>
    <dgm:pt modelId="{D5CA40AD-034E-6F4B-B7C8-E17D42EA2EAB}" type="sibTrans" cxnId="{7BF7C5C2-45BA-C841-8AA0-812B86DC34CD}">
      <dgm:prSet/>
      <dgm:spPr/>
      <dgm:t>
        <a:bodyPr/>
        <a:lstStyle/>
        <a:p>
          <a:endParaRPr lang="zh-CN" altLang="en-US"/>
        </a:p>
      </dgm:t>
    </dgm:pt>
    <dgm:pt modelId="{B6574B4C-C5D5-A547-B485-83CFAF6CA89C}">
      <dgm:prSet phldrT="[文本]" custT="1"/>
      <dgm:spPr/>
      <dgm:t>
        <a:bodyPr/>
        <a:lstStyle/>
        <a:p>
          <a:pPr>
            <a:lnSpc>
              <a:spcPct val="120000"/>
            </a:lnSpc>
          </a:pPr>
          <a:r>
            <a:rPr lang="zh-CN" altLang="en-US" sz="1800" dirty="0" smtClean="0">
              <a:latin typeface="微软雅黑" charset="0"/>
              <a:ea typeface="微软雅黑" charset="0"/>
              <a:cs typeface="微软雅黑" charset="0"/>
            </a:rPr>
            <a:t>屋顶业主所处行业较为成熟，短期内没有系统风险（央企国企上市公司优先选择）；屋顶业主有能力提供一定比例押金以确保能够积极配合投资主体使用屋顶并进行电力交易</a:t>
          </a:r>
          <a:endParaRPr lang="zh-CN" altLang="en-US" sz="1800" dirty="0">
            <a:latin typeface="微软雅黑" charset="0"/>
            <a:ea typeface="微软雅黑" charset="0"/>
            <a:cs typeface="微软雅黑" charset="0"/>
          </a:endParaRPr>
        </a:p>
      </dgm:t>
    </dgm:pt>
    <dgm:pt modelId="{BB3E8A06-67A8-8C49-9B9B-87313AFFBA3E}" type="parTrans" cxnId="{630CD8CE-7D59-3148-9431-67E5388484D4}">
      <dgm:prSet/>
      <dgm:spPr/>
      <dgm:t>
        <a:bodyPr/>
        <a:lstStyle/>
        <a:p>
          <a:endParaRPr lang="zh-CN" altLang="en-US"/>
        </a:p>
      </dgm:t>
    </dgm:pt>
    <dgm:pt modelId="{08290BE1-4C30-1E4D-8C87-C6D361496B75}" type="sibTrans" cxnId="{630CD8CE-7D59-3148-9431-67E5388484D4}">
      <dgm:prSet/>
      <dgm:spPr/>
      <dgm:t>
        <a:bodyPr/>
        <a:lstStyle/>
        <a:p>
          <a:endParaRPr lang="zh-CN" altLang="en-US"/>
        </a:p>
      </dgm:t>
    </dgm:pt>
    <dgm:pt modelId="{99E0B3AF-50B8-114E-AF49-7C6384E6A058}" type="pres">
      <dgm:prSet presAssocID="{0F5683D2-27D2-7349-B0E3-4992264D879C}" presName="diagram" presStyleCnt="0">
        <dgm:presLayoutVars>
          <dgm:chMax val="1"/>
          <dgm:dir/>
          <dgm:animLvl val="ctr"/>
          <dgm:resizeHandles val="exact"/>
        </dgm:presLayoutVars>
      </dgm:prSet>
      <dgm:spPr/>
      <dgm:t>
        <a:bodyPr/>
        <a:lstStyle/>
        <a:p>
          <a:endParaRPr lang="zh-CN" altLang="en-US"/>
        </a:p>
      </dgm:t>
    </dgm:pt>
    <dgm:pt modelId="{17AF73DA-05D2-1D40-8E69-67491CD6E861}" type="pres">
      <dgm:prSet presAssocID="{0F5683D2-27D2-7349-B0E3-4992264D879C}" presName="matrix" presStyleCnt="0"/>
      <dgm:spPr/>
    </dgm:pt>
    <dgm:pt modelId="{251A5023-2BCA-D540-AA83-8D6A7422B273}" type="pres">
      <dgm:prSet presAssocID="{0F5683D2-27D2-7349-B0E3-4992264D879C}" presName="tile1" presStyleLbl="node1" presStyleIdx="0" presStyleCnt="4"/>
      <dgm:spPr/>
      <dgm:t>
        <a:bodyPr/>
        <a:lstStyle/>
        <a:p>
          <a:endParaRPr lang="zh-CN" altLang="en-US"/>
        </a:p>
      </dgm:t>
    </dgm:pt>
    <dgm:pt modelId="{B64BDC06-07C6-1841-B551-2509BD9FECCC}" type="pres">
      <dgm:prSet presAssocID="{0F5683D2-27D2-7349-B0E3-4992264D879C}" presName="tile1text" presStyleLbl="node1" presStyleIdx="0" presStyleCnt="4">
        <dgm:presLayoutVars>
          <dgm:chMax val="0"/>
          <dgm:chPref val="0"/>
          <dgm:bulletEnabled val="1"/>
        </dgm:presLayoutVars>
      </dgm:prSet>
      <dgm:spPr/>
      <dgm:t>
        <a:bodyPr/>
        <a:lstStyle/>
        <a:p>
          <a:endParaRPr lang="zh-CN" altLang="en-US"/>
        </a:p>
      </dgm:t>
    </dgm:pt>
    <dgm:pt modelId="{FF028D89-12DC-B149-B0ED-391546058F67}" type="pres">
      <dgm:prSet presAssocID="{0F5683D2-27D2-7349-B0E3-4992264D879C}" presName="tile2" presStyleLbl="node1" presStyleIdx="1" presStyleCnt="4"/>
      <dgm:spPr/>
      <dgm:t>
        <a:bodyPr/>
        <a:lstStyle/>
        <a:p>
          <a:endParaRPr lang="zh-CN" altLang="en-US"/>
        </a:p>
      </dgm:t>
    </dgm:pt>
    <dgm:pt modelId="{64E10757-D639-1C49-9543-EB57685223E8}" type="pres">
      <dgm:prSet presAssocID="{0F5683D2-27D2-7349-B0E3-4992264D879C}" presName="tile2text" presStyleLbl="node1" presStyleIdx="1" presStyleCnt="4">
        <dgm:presLayoutVars>
          <dgm:chMax val="0"/>
          <dgm:chPref val="0"/>
          <dgm:bulletEnabled val="1"/>
        </dgm:presLayoutVars>
      </dgm:prSet>
      <dgm:spPr/>
      <dgm:t>
        <a:bodyPr/>
        <a:lstStyle/>
        <a:p>
          <a:endParaRPr lang="zh-CN" altLang="en-US"/>
        </a:p>
      </dgm:t>
    </dgm:pt>
    <dgm:pt modelId="{105D8FC7-ABE6-6443-9F1C-7977664363B3}" type="pres">
      <dgm:prSet presAssocID="{0F5683D2-27D2-7349-B0E3-4992264D879C}" presName="tile3" presStyleLbl="node1" presStyleIdx="2" presStyleCnt="4"/>
      <dgm:spPr/>
      <dgm:t>
        <a:bodyPr/>
        <a:lstStyle/>
        <a:p>
          <a:endParaRPr lang="zh-CN" altLang="en-US"/>
        </a:p>
      </dgm:t>
    </dgm:pt>
    <dgm:pt modelId="{0CAD70E1-9934-104A-8F50-3E267882087D}" type="pres">
      <dgm:prSet presAssocID="{0F5683D2-27D2-7349-B0E3-4992264D879C}" presName="tile3text" presStyleLbl="node1" presStyleIdx="2" presStyleCnt="4">
        <dgm:presLayoutVars>
          <dgm:chMax val="0"/>
          <dgm:chPref val="0"/>
          <dgm:bulletEnabled val="1"/>
        </dgm:presLayoutVars>
      </dgm:prSet>
      <dgm:spPr/>
      <dgm:t>
        <a:bodyPr/>
        <a:lstStyle/>
        <a:p>
          <a:endParaRPr lang="zh-CN" altLang="en-US"/>
        </a:p>
      </dgm:t>
    </dgm:pt>
    <dgm:pt modelId="{FB0FE9FE-2F74-BB4F-ADE5-F599051F7977}" type="pres">
      <dgm:prSet presAssocID="{0F5683D2-27D2-7349-B0E3-4992264D879C}" presName="tile4" presStyleLbl="node1" presStyleIdx="3" presStyleCnt="4"/>
      <dgm:spPr/>
      <dgm:t>
        <a:bodyPr/>
        <a:lstStyle/>
        <a:p>
          <a:endParaRPr lang="zh-CN" altLang="en-US"/>
        </a:p>
      </dgm:t>
    </dgm:pt>
    <dgm:pt modelId="{671E56B5-75F8-D447-BFF4-C1BA78F112BC}" type="pres">
      <dgm:prSet presAssocID="{0F5683D2-27D2-7349-B0E3-4992264D879C}" presName="tile4text" presStyleLbl="node1" presStyleIdx="3" presStyleCnt="4">
        <dgm:presLayoutVars>
          <dgm:chMax val="0"/>
          <dgm:chPref val="0"/>
          <dgm:bulletEnabled val="1"/>
        </dgm:presLayoutVars>
      </dgm:prSet>
      <dgm:spPr/>
      <dgm:t>
        <a:bodyPr/>
        <a:lstStyle/>
        <a:p>
          <a:endParaRPr lang="zh-CN" altLang="en-US"/>
        </a:p>
      </dgm:t>
    </dgm:pt>
    <dgm:pt modelId="{4439724D-C456-C74D-855B-9D891E30CA8B}" type="pres">
      <dgm:prSet presAssocID="{0F5683D2-27D2-7349-B0E3-4992264D879C}" presName="centerTile" presStyleLbl="fgShp" presStyleIdx="0" presStyleCnt="1">
        <dgm:presLayoutVars>
          <dgm:chMax val="0"/>
          <dgm:chPref val="0"/>
        </dgm:presLayoutVars>
      </dgm:prSet>
      <dgm:spPr/>
      <dgm:t>
        <a:bodyPr/>
        <a:lstStyle/>
        <a:p>
          <a:endParaRPr lang="zh-CN" altLang="en-US"/>
        </a:p>
      </dgm:t>
    </dgm:pt>
  </dgm:ptLst>
  <dgm:cxnLst>
    <dgm:cxn modelId="{DEC50087-9F55-0A4C-9A59-18EA7FD7989D}" type="presOf" srcId="{B6574B4C-C5D5-A547-B485-83CFAF6CA89C}" destId="{FB0FE9FE-2F74-BB4F-ADE5-F599051F7977}" srcOrd="0" destOrd="0" presId="urn:microsoft.com/office/officeart/2005/8/layout/matrix1"/>
    <dgm:cxn modelId="{DC7F8910-EA18-4E42-8EA8-763166E3C056}" type="presOf" srcId="{28EA32B2-E3A8-884A-B266-D6953048D750}" destId="{4439724D-C456-C74D-855B-9D891E30CA8B}" srcOrd="0" destOrd="0" presId="urn:microsoft.com/office/officeart/2005/8/layout/matrix1"/>
    <dgm:cxn modelId="{EF77892E-3D58-CD4D-B524-2B09345C1872}" type="presOf" srcId="{0F5683D2-27D2-7349-B0E3-4992264D879C}" destId="{99E0B3AF-50B8-114E-AF49-7C6384E6A058}" srcOrd="0" destOrd="0" presId="urn:microsoft.com/office/officeart/2005/8/layout/matrix1"/>
    <dgm:cxn modelId="{D4D2E74A-9F48-D546-B09A-726CD9901549}" srcId="{28EA32B2-E3A8-884A-B266-D6953048D750}" destId="{C7A9C9C7-A599-F642-BE86-BC90AC5A2974}" srcOrd="0" destOrd="0" parTransId="{CC5A62DE-C82B-EE46-84C0-81F8E481F523}" sibTransId="{8C0B5F23-2137-0741-B943-B25A6EFEA61B}"/>
    <dgm:cxn modelId="{A6B78306-24A3-9A43-8AF0-2A519474EA38}" type="presOf" srcId="{95BA9A41-2469-014B-B7D2-60309F809915}" destId="{105D8FC7-ABE6-6443-9F1C-7977664363B3}" srcOrd="0" destOrd="0" presId="urn:microsoft.com/office/officeart/2005/8/layout/matrix1"/>
    <dgm:cxn modelId="{421EF0DC-B405-A74E-B46D-C40762E622E1}" type="presOf" srcId="{B6574B4C-C5D5-A547-B485-83CFAF6CA89C}" destId="{671E56B5-75F8-D447-BFF4-C1BA78F112BC}" srcOrd="1" destOrd="0" presId="urn:microsoft.com/office/officeart/2005/8/layout/matrix1"/>
    <dgm:cxn modelId="{C3C3019D-D758-904D-85F7-978F16559B05}" type="presOf" srcId="{C7A9C9C7-A599-F642-BE86-BC90AC5A2974}" destId="{251A5023-2BCA-D540-AA83-8D6A7422B273}" srcOrd="0" destOrd="0" presId="urn:microsoft.com/office/officeart/2005/8/layout/matrix1"/>
    <dgm:cxn modelId="{518D537F-AB3C-2445-88E3-6FAC1B29AD87}" type="presOf" srcId="{95BA9A41-2469-014B-B7D2-60309F809915}" destId="{0CAD70E1-9934-104A-8F50-3E267882087D}" srcOrd="1" destOrd="0" presId="urn:microsoft.com/office/officeart/2005/8/layout/matrix1"/>
    <dgm:cxn modelId="{785CA76A-2907-1643-B0CE-7F50DDB957B5}" type="presOf" srcId="{C7A9C9C7-A599-F642-BE86-BC90AC5A2974}" destId="{B64BDC06-07C6-1841-B551-2509BD9FECCC}" srcOrd="1" destOrd="0" presId="urn:microsoft.com/office/officeart/2005/8/layout/matrix1"/>
    <dgm:cxn modelId="{BF943C2E-4231-644D-8B02-5356EA366E1E}" srcId="{28EA32B2-E3A8-884A-B266-D6953048D750}" destId="{29D1F6BF-65CC-234F-A58B-39DEAF585135}" srcOrd="1" destOrd="0" parTransId="{DA882948-F694-A84E-878D-960BFC9266BE}" sibTransId="{652AB29A-4541-E848-B573-DB6D22E767C3}"/>
    <dgm:cxn modelId="{630CD8CE-7D59-3148-9431-67E5388484D4}" srcId="{28EA32B2-E3A8-884A-B266-D6953048D750}" destId="{B6574B4C-C5D5-A547-B485-83CFAF6CA89C}" srcOrd="3" destOrd="0" parTransId="{BB3E8A06-67A8-8C49-9B9B-87313AFFBA3E}" sibTransId="{08290BE1-4C30-1E4D-8C87-C6D361496B75}"/>
    <dgm:cxn modelId="{7BF7C5C2-45BA-C841-8AA0-812B86DC34CD}" srcId="{28EA32B2-E3A8-884A-B266-D6953048D750}" destId="{95BA9A41-2469-014B-B7D2-60309F809915}" srcOrd="2" destOrd="0" parTransId="{93F5AEEE-D2B3-724D-8EF1-03134ADBBD0E}" sibTransId="{D5CA40AD-034E-6F4B-B7C8-E17D42EA2EAB}"/>
    <dgm:cxn modelId="{2DA15225-5C8C-3C45-879B-E6CC87FCCDB3}" type="presOf" srcId="{29D1F6BF-65CC-234F-A58B-39DEAF585135}" destId="{64E10757-D639-1C49-9543-EB57685223E8}" srcOrd="1" destOrd="0" presId="urn:microsoft.com/office/officeart/2005/8/layout/matrix1"/>
    <dgm:cxn modelId="{7621F360-A0FF-CE49-8AA7-998057055E3C}" srcId="{0F5683D2-27D2-7349-B0E3-4992264D879C}" destId="{28EA32B2-E3A8-884A-B266-D6953048D750}" srcOrd="0" destOrd="0" parTransId="{58F2FFCB-F804-8B4E-BC22-8643CBA8E1CC}" sibTransId="{F59DC8B9-8CAC-9C4F-A0D0-D8F8383C8D00}"/>
    <dgm:cxn modelId="{C3D6AD17-82C5-E244-AD41-F4426243B2A5}" type="presOf" srcId="{29D1F6BF-65CC-234F-A58B-39DEAF585135}" destId="{FF028D89-12DC-B149-B0ED-391546058F67}" srcOrd="0" destOrd="0" presId="urn:microsoft.com/office/officeart/2005/8/layout/matrix1"/>
    <dgm:cxn modelId="{4202E59D-C39D-0B44-9C9B-8183136D4206}" type="presParOf" srcId="{99E0B3AF-50B8-114E-AF49-7C6384E6A058}" destId="{17AF73DA-05D2-1D40-8E69-67491CD6E861}" srcOrd="0" destOrd="0" presId="urn:microsoft.com/office/officeart/2005/8/layout/matrix1"/>
    <dgm:cxn modelId="{C213D45A-02B3-9D46-B338-A1C925986F47}" type="presParOf" srcId="{17AF73DA-05D2-1D40-8E69-67491CD6E861}" destId="{251A5023-2BCA-D540-AA83-8D6A7422B273}" srcOrd="0" destOrd="0" presId="urn:microsoft.com/office/officeart/2005/8/layout/matrix1"/>
    <dgm:cxn modelId="{14F2378B-3466-9340-9641-07DD387C284C}" type="presParOf" srcId="{17AF73DA-05D2-1D40-8E69-67491CD6E861}" destId="{B64BDC06-07C6-1841-B551-2509BD9FECCC}" srcOrd="1" destOrd="0" presId="urn:microsoft.com/office/officeart/2005/8/layout/matrix1"/>
    <dgm:cxn modelId="{CF176C3E-24C2-5C4E-8CDA-CF8E91B8D587}" type="presParOf" srcId="{17AF73DA-05D2-1D40-8E69-67491CD6E861}" destId="{FF028D89-12DC-B149-B0ED-391546058F67}" srcOrd="2" destOrd="0" presId="urn:microsoft.com/office/officeart/2005/8/layout/matrix1"/>
    <dgm:cxn modelId="{C0239E42-5F12-8049-86CA-D9CC9EC20A98}" type="presParOf" srcId="{17AF73DA-05D2-1D40-8E69-67491CD6E861}" destId="{64E10757-D639-1C49-9543-EB57685223E8}" srcOrd="3" destOrd="0" presId="urn:microsoft.com/office/officeart/2005/8/layout/matrix1"/>
    <dgm:cxn modelId="{75C5D24D-0D61-1345-9EE4-084A05126E6D}" type="presParOf" srcId="{17AF73DA-05D2-1D40-8E69-67491CD6E861}" destId="{105D8FC7-ABE6-6443-9F1C-7977664363B3}" srcOrd="4" destOrd="0" presId="urn:microsoft.com/office/officeart/2005/8/layout/matrix1"/>
    <dgm:cxn modelId="{033D8057-F922-7C4B-B050-9978ED46F5BE}" type="presParOf" srcId="{17AF73DA-05D2-1D40-8E69-67491CD6E861}" destId="{0CAD70E1-9934-104A-8F50-3E267882087D}" srcOrd="5" destOrd="0" presId="urn:microsoft.com/office/officeart/2005/8/layout/matrix1"/>
    <dgm:cxn modelId="{4AC95EDA-3B8A-0349-822D-74635B7847DE}" type="presParOf" srcId="{17AF73DA-05D2-1D40-8E69-67491CD6E861}" destId="{FB0FE9FE-2F74-BB4F-ADE5-F599051F7977}" srcOrd="6" destOrd="0" presId="urn:microsoft.com/office/officeart/2005/8/layout/matrix1"/>
    <dgm:cxn modelId="{B564E907-2075-3F44-8001-221BCA821B26}" type="presParOf" srcId="{17AF73DA-05D2-1D40-8E69-67491CD6E861}" destId="{671E56B5-75F8-D447-BFF4-C1BA78F112BC}" srcOrd="7" destOrd="0" presId="urn:microsoft.com/office/officeart/2005/8/layout/matrix1"/>
    <dgm:cxn modelId="{41680EAB-3159-1C4E-9356-73CEF1DAC623}" type="presParOf" srcId="{99E0B3AF-50B8-114E-AF49-7C6384E6A058}" destId="{4439724D-C456-C74D-855B-9D891E30CA8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8113-E746-4F0E-8267-280D7C30DFB6}">
      <dsp:nvSpPr>
        <dsp:cNvPr id="0" name=""/>
        <dsp:cNvSpPr/>
      </dsp:nvSpPr>
      <dsp:spPr>
        <a:xfrm>
          <a:off x="2520" y="25361"/>
          <a:ext cx="2457273" cy="9829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t>分布式走向地面</a:t>
          </a:r>
          <a:endParaRPr lang="zh-CN" altLang="en-US" sz="2000" kern="1200" dirty="0"/>
        </a:p>
      </dsp:txBody>
      <dsp:txXfrm>
        <a:off x="2520" y="25361"/>
        <a:ext cx="2457273" cy="982909"/>
      </dsp:txXfrm>
    </dsp:sp>
    <dsp:sp modelId="{DAD92F84-C45B-4A04-963A-4BF69675FCF5}">
      <dsp:nvSpPr>
        <dsp:cNvPr id="0" name=""/>
        <dsp:cNvSpPr/>
      </dsp:nvSpPr>
      <dsp:spPr>
        <a:xfrm>
          <a:off x="2520" y="1008270"/>
          <a:ext cx="245727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000000"/>
              </a:solidFill>
              <a:latin typeface="微软雅黑" charset="0"/>
              <a:ea typeface="微软雅黑" charset="0"/>
              <a:cs typeface="微软雅黑" charset="0"/>
            </a:rPr>
            <a:t>鼓励因地制宜利用废弃土地、荒山荒坡、农业大棚、滩涂、鱼塘、湖泊等建设就地消纳的分布式光伏电站。</a:t>
          </a:r>
          <a:endParaRPr lang="zh-CN" altLang="en-US" sz="1600" kern="1200" dirty="0">
            <a:latin typeface="微软雅黑" pitchFamily="34" charset="-122"/>
            <a:ea typeface="微软雅黑" pitchFamily="34" charset="-122"/>
          </a:endParaRPr>
        </a:p>
      </dsp:txBody>
      <dsp:txXfrm>
        <a:off x="2520" y="1008270"/>
        <a:ext cx="2457273" cy="2854800"/>
      </dsp:txXfrm>
    </dsp:sp>
    <dsp:sp modelId="{266059AC-FB9F-4FF8-82BC-5898264E5162}">
      <dsp:nvSpPr>
        <dsp:cNvPr id="0" name=""/>
        <dsp:cNvSpPr/>
      </dsp:nvSpPr>
      <dsp:spPr>
        <a:xfrm>
          <a:off x="2803811" y="25361"/>
          <a:ext cx="2457273" cy="9829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t>补贴方式二选一</a:t>
          </a:r>
          <a:endParaRPr lang="zh-CN" altLang="en-US" sz="2000" kern="1200" dirty="0"/>
        </a:p>
      </dsp:txBody>
      <dsp:txXfrm>
        <a:off x="2803811" y="25361"/>
        <a:ext cx="2457273" cy="982909"/>
      </dsp:txXfrm>
    </dsp:sp>
    <dsp:sp modelId="{EE9AEE8F-5AB2-4FF1-B98E-C98473C407F9}">
      <dsp:nvSpPr>
        <dsp:cNvPr id="0" name=""/>
        <dsp:cNvSpPr/>
      </dsp:nvSpPr>
      <dsp:spPr>
        <a:xfrm>
          <a:off x="2803811" y="1008270"/>
          <a:ext cx="245727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000000"/>
              </a:solidFill>
              <a:latin typeface="微软雅黑" charset="0"/>
              <a:ea typeface="微软雅黑" charset="0"/>
              <a:cs typeface="微软雅黑" charset="0"/>
            </a:rPr>
            <a:t>利用建筑屋顶及附属场地建设的分布式光伏发电项目，在项目备案时可选择“自发自用、余电上网”或“全额上网”中的一种模式。“全额上网”项目的全部发电量由电网企业按照当地光伏电站标杆上网电价收购。</a:t>
          </a:r>
          <a:endParaRPr lang="zh-CN" altLang="en-US" sz="1600" kern="1200" dirty="0">
            <a:latin typeface="微软雅黑" pitchFamily="34" charset="-122"/>
            <a:ea typeface="微软雅黑" pitchFamily="34" charset="-122"/>
          </a:endParaRPr>
        </a:p>
      </dsp:txBody>
      <dsp:txXfrm>
        <a:off x="2803811" y="1008270"/>
        <a:ext cx="2457273" cy="2854800"/>
      </dsp:txXfrm>
    </dsp:sp>
    <dsp:sp modelId="{9C1AAAF2-3503-4DF8-B485-4E68FBF32151}">
      <dsp:nvSpPr>
        <dsp:cNvPr id="0" name=""/>
        <dsp:cNvSpPr/>
      </dsp:nvSpPr>
      <dsp:spPr>
        <a:xfrm>
          <a:off x="5605102" y="25361"/>
          <a:ext cx="2457273" cy="9829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t>收益兜底</a:t>
          </a:r>
          <a:endParaRPr lang="zh-CN" altLang="en-US" sz="2000" kern="1200" dirty="0"/>
        </a:p>
      </dsp:txBody>
      <dsp:txXfrm>
        <a:off x="5605102" y="25361"/>
        <a:ext cx="2457273" cy="982909"/>
      </dsp:txXfrm>
    </dsp:sp>
    <dsp:sp modelId="{1C8636DB-4DE8-4863-954C-BAFEE713A59D}">
      <dsp:nvSpPr>
        <dsp:cNvPr id="0" name=""/>
        <dsp:cNvSpPr/>
      </dsp:nvSpPr>
      <dsp:spPr>
        <a:xfrm>
          <a:off x="5605102" y="1008270"/>
          <a:ext cx="245727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000000"/>
              </a:solidFill>
              <a:latin typeface="微软雅黑" charset="0"/>
              <a:ea typeface="微软雅黑" charset="0"/>
              <a:cs typeface="微软雅黑" charset="0"/>
            </a:rPr>
            <a:t>已按“自发自用、余电上网”模式执行的项目，在用电负荷显著减少（含消失）或供用电关系无法履行的情况下，允许变更为“全额上网“模式。</a:t>
          </a:r>
          <a:endParaRPr lang="zh-CN" altLang="en-US" sz="1600" kern="1200" dirty="0">
            <a:latin typeface="微软雅黑" pitchFamily="34" charset="-122"/>
            <a:ea typeface="微软雅黑" pitchFamily="34" charset="-122"/>
          </a:endParaRPr>
        </a:p>
      </dsp:txBody>
      <dsp:txXfrm>
        <a:off x="5605102" y="1008270"/>
        <a:ext cx="245727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A5023-2BCA-D540-AA83-8D6A7422B273}">
      <dsp:nvSpPr>
        <dsp:cNvPr id="0" name=""/>
        <dsp:cNvSpPr/>
      </dsp:nvSpPr>
      <dsp:spPr>
        <a:xfrm rot="16200000">
          <a:off x="474898" y="-474898"/>
          <a:ext cx="2758616" cy="3708412"/>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zh-CN" altLang="en-US" sz="1800" kern="1200" dirty="0" smtClean="0">
              <a:latin typeface="微软雅黑" charset="0"/>
              <a:ea typeface="微软雅黑" charset="0"/>
              <a:cs typeface="微软雅黑" charset="0"/>
            </a:rPr>
            <a:t>优惠后电价不低于</a:t>
          </a:r>
          <a:r>
            <a:rPr lang="en-US" altLang="zh-CN" sz="1800" kern="1200" dirty="0" smtClean="0">
              <a:latin typeface="微软雅黑" charset="0"/>
              <a:ea typeface="微软雅黑" charset="0"/>
              <a:cs typeface="微软雅黑" charset="0"/>
            </a:rPr>
            <a:t>0.8</a:t>
          </a:r>
          <a:r>
            <a:rPr lang="zh-CN" altLang="en-US" sz="1800" kern="1200" dirty="0" smtClean="0">
              <a:latin typeface="微软雅黑" charset="0"/>
              <a:ea typeface="微软雅黑" charset="0"/>
              <a:cs typeface="微软雅黑" charset="0"/>
            </a:rPr>
            <a:t>元</a:t>
          </a:r>
          <a:r>
            <a:rPr lang="en-US" altLang="zh-CN" sz="1800" kern="1200" dirty="0" smtClean="0">
              <a:latin typeface="微软雅黑" charset="0"/>
              <a:ea typeface="微软雅黑" charset="0"/>
              <a:cs typeface="微软雅黑" charset="0"/>
            </a:rPr>
            <a:t>/kwh</a:t>
          </a:r>
          <a:r>
            <a:rPr lang="zh-CN" altLang="en-US" sz="1800" kern="1200" dirty="0" smtClean="0">
              <a:latin typeface="微软雅黑" charset="0"/>
              <a:ea typeface="微软雅黑" charset="0"/>
              <a:cs typeface="微软雅黑" charset="0"/>
            </a:rPr>
            <a:t>，且自发自用比例不得低于</a:t>
          </a:r>
          <a:r>
            <a:rPr lang="en-US" altLang="zh-CN" sz="1800" kern="1200" dirty="0" smtClean="0">
              <a:latin typeface="微软雅黑" charset="0"/>
              <a:ea typeface="微软雅黑" charset="0"/>
              <a:cs typeface="微软雅黑" charset="0"/>
            </a:rPr>
            <a:t>80%</a:t>
          </a:r>
          <a:r>
            <a:rPr lang="zh-CN" altLang="en-US" sz="1800" kern="1200" dirty="0" smtClean="0">
              <a:latin typeface="微软雅黑" charset="0"/>
              <a:ea typeface="微软雅黑" charset="0"/>
              <a:cs typeface="微软雅黑" charset="0"/>
            </a:rPr>
            <a:t>（即白天光伏发电时段用电大且稳定）</a:t>
          </a:r>
          <a:endParaRPr lang="zh-CN" altLang="en-US" sz="1800" kern="1200" dirty="0">
            <a:latin typeface="微软雅黑" charset="0"/>
            <a:ea typeface="微软雅黑" charset="0"/>
            <a:cs typeface="微软雅黑" charset="0"/>
          </a:endParaRPr>
        </a:p>
      </dsp:txBody>
      <dsp:txXfrm rot="5400000">
        <a:off x="-1" y="1"/>
        <a:ext cx="3708412" cy="2068962"/>
      </dsp:txXfrm>
    </dsp:sp>
    <dsp:sp modelId="{FF028D89-12DC-B149-B0ED-391546058F67}">
      <dsp:nvSpPr>
        <dsp:cNvPr id="0" name=""/>
        <dsp:cNvSpPr/>
      </dsp:nvSpPr>
      <dsp:spPr>
        <a:xfrm>
          <a:off x="3708412" y="0"/>
          <a:ext cx="3708412" cy="2758616"/>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zh-CN" altLang="en-US" sz="1800" kern="1200" dirty="0" smtClean="0">
              <a:latin typeface="微软雅黑" charset="0"/>
              <a:ea typeface="微软雅黑" charset="0"/>
              <a:cs typeface="微软雅黑" charset="0"/>
            </a:rPr>
            <a:t>因此优先考虑商业屋顶，工业屋顶考虑选取轮胎、造纸、锻造、电缆等停机成本极高工厂或全天候自动化生产企业</a:t>
          </a:r>
          <a:endParaRPr lang="zh-CN" altLang="en-US" sz="1800" kern="1200" dirty="0">
            <a:latin typeface="微软雅黑" charset="0"/>
            <a:ea typeface="微软雅黑" charset="0"/>
            <a:cs typeface="微软雅黑" charset="0"/>
          </a:endParaRPr>
        </a:p>
      </dsp:txBody>
      <dsp:txXfrm>
        <a:off x="3708412" y="0"/>
        <a:ext cx="3708412" cy="2068962"/>
      </dsp:txXfrm>
    </dsp:sp>
    <dsp:sp modelId="{105D8FC7-ABE6-6443-9F1C-7977664363B3}">
      <dsp:nvSpPr>
        <dsp:cNvPr id="0" name=""/>
        <dsp:cNvSpPr/>
      </dsp:nvSpPr>
      <dsp:spPr>
        <a:xfrm rot="10800000">
          <a:off x="0" y="2758616"/>
          <a:ext cx="3708412" cy="2758616"/>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zh-CN" altLang="en-US" sz="1800" kern="1200" dirty="0" smtClean="0">
              <a:latin typeface="微软雅黑" charset="0"/>
              <a:ea typeface="微软雅黑" charset="0"/>
              <a:cs typeface="微软雅黑" charset="0"/>
            </a:rPr>
            <a:t>荷载能力满足光伏系统安装条件，且该区域屋顶面积具备一定规模和可持续开发性</a:t>
          </a:r>
          <a:endParaRPr lang="zh-CN" altLang="en-US" sz="1800" kern="1200" dirty="0">
            <a:latin typeface="微软雅黑" charset="0"/>
            <a:ea typeface="微软雅黑" charset="0"/>
            <a:cs typeface="微软雅黑" charset="0"/>
          </a:endParaRPr>
        </a:p>
      </dsp:txBody>
      <dsp:txXfrm rot="10800000">
        <a:off x="0" y="3448269"/>
        <a:ext cx="3708412" cy="2068962"/>
      </dsp:txXfrm>
    </dsp:sp>
    <dsp:sp modelId="{FB0FE9FE-2F74-BB4F-ADE5-F599051F7977}">
      <dsp:nvSpPr>
        <dsp:cNvPr id="0" name=""/>
        <dsp:cNvSpPr/>
      </dsp:nvSpPr>
      <dsp:spPr>
        <a:xfrm rot="5400000">
          <a:off x="4183310" y="2283717"/>
          <a:ext cx="2758616" cy="3708412"/>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20000"/>
            </a:lnSpc>
            <a:spcBef>
              <a:spcPct val="0"/>
            </a:spcBef>
            <a:spcAft>
              <a:spcPct val="35000"/>
            </a:spcAft>
          </a:pPr>
          <a:r>
            <a:rPr lang="zh-CN" altLang="en-US" sz="1800" kern="1200" dirty="0" smtClean="0">
              <a:latin typeface="微软雅黑" charset="0"/>
              <a:ea typeface="微软雅黑" charset="0"/>
              <a:cs typeface="微软雅黑" charset="0"/>
            </a:rPr>
            <a:t>屋顶业主所处行业较为成熟，短期内没有系统风险（央企国企上市公司优先选择）；屋顶业主有能力提供一定比例押金以确保能够积极配合投资主体使用屋顶并进行电力交易</a:t>
          </a:r>
          <a:endParaRPr lang="zh-CN" altLang="en-US" sz="1800" kern="1200" dirty="0">
            <a:latin typeface="微软雅黑" charset="0"/>
            <a:ea typeface="微软雅黑" charset="0"/>
            <a:cs typeface="微软雅黑" charset="0"/>
          </a:endParaRPr>
        </a:p>
      </dsp:txBody>
      <dsp:txXfrm rot="-5400000">
        <a:off x="3708412" y="3448270"/>
        <a:ext cx="3708412" cy="2068962"/>
      </dsp:txXfrm>
    </dsp:sp>
    <dsp:sp modelId="{4439724D-C456-C74D-855B-9D891E30CA8B}">
      <dsp:nvSpPr>
        <dsp:cNvPr id="0" name=""/>
        <dsp:cNvSpPr/>
      </dsp:nvSpPr>
      <dsp:spPr>
        <a:xfrm>
          <a:off x="2595888" y="2068962"/>
          <a:ext cx="2225047" cy="1379308"/>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t>确保投资收益率稳定</a:t>
          </a:r>
          <a:endParaRPr lang="zh-CN" altLang="en-US" sz="2900" kern="1200" dirty="0"/>
        </a:p>
      </dsp:txBody>
      <dsp:txXfrm>
        <a:off x="2663220" y="2136294"/>
        <a:ext cx="2090383" cy="12446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r>
              <a:rPr lang="zh-CN" altLang="en-US"/>
              <a:t>禹城航禹太阳能科技有限公司</a:t>
            </a:r>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D84A3875-EE4E-4A5E-A8F3-5FE720249859}" type="datetimeFigureOut">
              <a:rPr lang="zh-CN" altLang="en-US"/>
              <a:pPr>
                <a:defRPr/>
              </a:pPr>
              <a:t>15-8-14</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9E4F3FD-2D03-436A-B4AF-61BE653C3B5E}" type="slidenum">
              <a:rPr lang="zh-CN" altLang="en-US"/>
              <a:pPr>
                <a:defRPr/>
              </a:pPr>
              <a:t>‹#›</a:t>
            </a:fld>
            <a:endParaRPr lang="zh-CN" altLang="en-US"/>
          </a:p>
        </p:txBody>
      </p:sp>
    </p:spTree>
    <p:extLst>
      <p:ext uri="{BB962C8B-B14F-4D97-AF65-F5344CB8AC3E}">
        <p14:creationId xmlns:p14="http://schemas.microsoft.com/office/powerpoint/2010/main" val="4169005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wrap="square" lIns="95562" tIns="47781" rIns="95562" bIns="47781" numCol="1" anchor="t" anchorCtr="0" compatLnSpc="1">
            <a:prstTxWarp prst="textNoShape">
              <a:avLst/>
            </a:prstTxWarp>
          </a:bodyPr>
          <a:lstStyle>
            <a:lvl1pPr eaLnBrk="1" hangingPunct="1">
              <a:defRPr sz="1300">
                <a:latin typeface="Calibri" pitchFamily="34" charset="0"/>
                <a:ea typeface="宋体" pitchFamily="2" charset="-122"/>
                <a:cs typeface="+mn-cs"/>
              </a:defRPr>
            </a:lvl1pPr>
          </a:lstStyle>
          <a:p>
            <a:pPr>
              <a:defRPr/>
            </a:pPr>
            <a:r>
              <a:rPr lang="zh-CN" altLang="en-US"/>
              <a:t>禹城航禹太阳能科技有限公司</a:t>
            </a:r>
          </a:p>
        </p:txBody>
      </p:sp>
      <p:sp>
        <p:nvSpPr>
          <p:cNvPr id="3" name="日期占位符 2"/>
          <p:cNvSpPr>
            <a:spLocks noGrp="1"/>
          </p:cNvSpPr>
          <p:nvPr>
            <p:ph type="dt" idx="1"/>
          </p:nvPr>
        </p:nvSpPr>
        <p:spPr>
          <a:xfrm>
            <a:off x="3849688" y="0"/>
            <a:ext cx="2946400" cy="495300"/>
          </a:xfrm>
          <a:prstGeom prst="rect">
            <a:avLst/>
          </a:prstGeom>
        </p:spPr>
        <p:txBody>
          <a:bodyPr vert="horz" wrap="square" lIns="95562" tIns="47781" rIns="95562" bIns="47781" numCol="1" anchor="t" anchorCtr="0" compatLnSpc="1">
            <a:prstTxWarp prst="textNoShape">
              <a:avLst/>
            </a:prstTxWarp>
          </a:bodyPr>
          <a:lstStyle>
            <a:lvl1pPr algn="r" eaLnBrk="1" hangingPunct="1">
              <a:defRPr sz="1300">
                <a:latin typeface="Calibri" pitchFamily="34" charset="0"/>
                <a:ea typeface="宋体" pitchFamily="2" charset="-122"/>
              </a:defRPr>
            </a:lvl1pPr>
          </a:lstStyle>
          <a:p>
            <a:pPr>
              <a:defRPr/>
            </a:pPr>
            <a:fld id="{EAFA4E36-272B-4007-B7F0-8C0AA382F37D}" type="datetime1">
              <a:rPr lang="zh-CN" altLang="en-US"/>
              <a:pPr>
                <a:defRPr/>
              </a:pPr>
              <a:t>15-8-14</a:t>
            </a:fld>
            <a:endParaRPr lang="en-US" altLang="zh-CN"/>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5562" tIns="47781" rIns="95562" bIns="47781"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79450" y="4714875"/>
            <a:ext cx="5438775" cy="4467225"/>
          </a:xfrm>
          <a:prstGeom prst="rect">
            <a:avLst/>
          </a:prstGeom>
        </p:spPr>
        <p:txBody>
          <a:bodyPr vert="horz" wrap="square" lIns="95562" tIns="47781" rIns="95562" bIns="47781"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29750"/>
            <a:ext cx="2946400" cy="495300"/>
          </a:xfrm>
          <a:prstGeom prst="rect">
            <a:avLst/>
          </a:prstGeom>
        </p:spPr>
        <p:txBody>
          <a:bodyPr vert="horz" wrap="square" lIns="95562" tIns="47781" rIns="95562" bIns="47781" numCol="1" anchor="b" anchorCtr="0" compatLnSpc="1">
            <a:prstTxWarp prst="textNoShape">
              <a:avLst/>
            </a:prstTxWarp>
          </a:bodyPr>
          <a:lstStyle>
            <a:lvl1pPr eaLnBrk="1" hangingPunct="1">
              <a:defRPr sz="1300">
                <a:latin typeface="Calibri" pitchFamily="34"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5300"/>
          </a:xfrm>
          <a:prstGeom prst="rect">
            <a:avLst/>
          </a:prstGeom>
        </p:spPr>
        <p:txBody>
          <a:bodyPr vert="horz" wrap="square" lIns="95562" tIns="47781" rIns="95562" bIns="47781" numCol="1" anchor="b" anchorCtr="0" compatLnSpc="1">
            <a:prstTxWarp prst="textNoShape">
              <a:avLst/>
            </a:prstTxWarp>
          </a:bodyPr>
          <a:lstStyle>
            <a:lvl1pPr algn="r" eaLnBrk="1" hangingPunct="1">
              <a:defRPr sz="1300">
                <a:latin typeface="Calibri" pitchFamily="34" charset="0"/>
                <a:ea typeface="宋体" pitchFamily="2" charset="-122"/>
              </a:defRPr>
            </a:lvl1pPr>
          </a:lstStyle>
          <a:p>
            <a:pPr>
              <a:defRPr/>
            </a:pPr>
            <a:fld id="{00FA9077-FEA8-41FC-BFE5-6EA125AE05D7}" type="slidenum">
              <a:rPr lang="zh-CN" altLang="en-US"/>
              <a:pPr>
                <a:defRPr/>
              </a:pPr>
              <a:t>‹#›</a:t>
            </a:fld>
            <a:endParaRPr lang="en-US" altLang="zh-CN"/>
          </a:p>
        </p:txBody>
      </p:sp>
    </p:spTree>
    <p:extLst>
      <p:ext uri="{BB962C8B-B14F-4D97-AF65-F5344CB8AC3E}">
        <p14:creationId xmlns:p14="http://schemas.microsoft.com/office/powerpoint/2010/main" val="23601950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宋体" pitchFamily="2" charset="-122"/>
        <a:cs typeface="宋体" charset="-122"/>
      </a:defRPr>
    </a:lvl1pPr>
    <a:lvl2pPr marL="457200" algn="l" rtl="0" eaLnBrk="0" fontAlgn="base" hangingPunct="0">
      <a:spcBef>
        <a:spcPct val="30000"/>
      </a:spcBef>
      <a:spcAft>
        <a:spcPct val="0"/>
      </a:spcAft>
      <a:defRPr kumimoji="1" sz="1200" kern="1200">
        <a:solidFill>
          <a:schemeClr val="tx1"/>
        </a:solidFill>
        <a:latin typeface="+mn-lt"/>
        <a:ea typeface="宋体" pitchFamily="2" charset="-122"/>
        <a:cs typeface="宋体" charset="-122"/>
      </a:defRPr>
    </a:lvl2pPr>
    <a:lvl3pPr marL="914400" algn="l" rtl="0" eaLnBrk="0" fontAlgn="base" hangingPunct="0">
      <a:spcBef>
        <a:spcPct val="30000"/>
      </a:spcBef>
      <a:spcAft>
        <a:spcPct val="0"/>
      </a:spcAft>
      <a:defRPr kumimoji="1" sz="1200" kern="1200">
        <a:solidFill>
          <a:schemeClr val="tx1"/>
        </a:solidFill>
        <a:latin typeface="+mn-lt"/>
        <a:ea typeface="宋体" pitchFamily="2" charset="-122"/>
        <a:cs typeface="宋体" charset="-122"/>
      </a:defRPr>
    </a:lvl3pPr>
    <a:lvl4pPr marL="1371600" algn="l" rtl="0" eaLnBrk="0" fontAlgn="base" hangingPunct="0">
      <a:spcBef>
        <a:spcPct val="30000"/>
      </a:spcBef>
      <a:spcAft>
        <a:spcPct val="0"/>
      </a:spcAft>
      <a:defRPr kumimoji="1" sz="1200" kern="1200">
        <a:solidFill>
          <a:schemeClr val="tx1"/>
        </a:solidFill>
        <a:latin typeface="+mn-lt"/>
        <a:ea typeface="宋体" pitchFamily="2" charset="-122"/>
        <a:cs typeface="宋体" charset="-122"/>
      </a:defRPr>
    </a:lvl4pPr>
    <a:lvl5pPr marL="1828800" algn="l" rtl="0" eaLnBrk="0" fontAlgn="base" hangingPunct="0">
      <a:spcBef>
        <a:spcPct val="30000"/>
      </a:spcBef>
      <a:spcAft>
        <a:spcPct val="0"/>
      </a:spcAft>
      <a:defRPr kumimoji="1" sz="1200" kern="1200">
        <a:solidFill>
          <a:schemeClr val="tx1"/>
        </a:solidFill>
        <a:latin typeface="+mn-lt"/>
        <a:ea typeface="宋体" pitchFamily="2" charset="-122"/>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kumimoji="0" lang="zh-CN" altLang="en-US">
              <a:latin typeface="Calibri" charset="0"/>
              <a:ea typeface="宋体" charset="0"/>
            </a:endParaRPr>
          </a:p>
        </p:txBody>
      </p:sp>
      <p:sp>
        <p:nvSpPr>
          <p:cNvPr id="573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fld id="{95E6FA68-0AB2-F042-A45D-8F2DF59C1765}" type="slidenum">
              <a:rPr lang="zh-CN" altLang="en-US" sz="1300">
                <a:latin typeface="Calibri" charset="0"/>
                <a:ea typeface="宋体" charset="0"/>
                <a:cs typeface="宋体" charset="0"/>
              </a:rPr>
              <a:pPr/>
              <a:t>20</a:t>
            </a:fld>
            <a:endParaRPr lang="en-US" altLang="zh-CN" sz="1300">
              <a:latin typeface="Calibri" charset="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678"/>
            <a:ext cx="7772400" cy="147077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316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9B827-B38B-4575-BAFD-E434CFD037E7}"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6B86B26-3CC3-49FE-846E-285706186EDF}"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3985"/>
            <a:ext cx="2057400" cy="585283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3985"/>
            <a:ext cx="6019800" cy="58528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32C9985-8A1F-4F55-BF5A-02E0CA35735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1C1949A-276C-4CAA-A666-4C7F57571A8A}" type="datetime1">
              <a:rPr lang="zh-CN" altLang="en-US"/>
              <a:pPr>
                <a:defRPr/>
              </a:pPr>
              <a:t>15-8-14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65E1CA1-09E2-4A44-92A3-B21A7025A621}"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FD9EB44-0ADB-480C-AA06-33C44081EA0D}" type="datetime1">
              <a:rPr lang="zh-CN" altLang="en-US"/>
              <a:pPr>
                <a:defRPr/>
              </a:pPr>
              <a:t>15-8-14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48E5656-48C8-4E5E-9D94-54340721D57A}"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D916513-BB51-46BB-AE03-BBD1066424E5}" type="datetime1">
              <a:rPr lang="zh-CN" altLang="en-US"/>
              <a:pPr>
                <a:defRPr/>
              </a:pPr>
              <a:t>15-8-14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28F155-67B9-43EC-A4DB-86EC3E86B814}"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48872FD-FF31-4DA1-9079-3A1C4DA0B877}" type="datetime1">
              <a:rPr lang="zh-CN" altLang="en-US"/>
              <a:pPr>
                <a:defRPr/>
              </a:pPr>
              <a:t>15-8-14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84A72E-901A-46CF-A7CA-699675866B14}"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55752DF-F843-40A8-8EE2-9CFF0D8BA9F0}" type="datetime1">
              <a:rPr lang="zh-CN" altLang="en-US"/>
              <a:pPr>
                <a:defRPr/>
              </a:pPr>
              <a:t>15-8-14</a:t>
            </a:fld>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585798F-E7FC-44B1-82A2-144E010D95D3}"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2898D05-B86A-4ED1-BE0C-0588D37FEF02}" type="datetime1">
              <a:rPr lang="zh-CN" altLang="en-US"/>
              <a:pPr>
                <a:defRPr/>
              </a:pPr>
              <a:t>15-8-14</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6EC1EB0-7B8F-4FB6-8628-83A754DC0532}"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09FA995-0BDA-4F64-9A2F-08B040D433A2}" type="datetime1">
              <a:rPr lang="zh-CN" altLang="en-US"/>
              <a:pPr>
                <a:defRPr/>
              </a:pPr>
              <a:t>15-8-14</a:t>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62B74E5-E318-416B-802D-B816A6A9EE33}"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849838F-3A6F-4CFC-BC62-1B08D61F6036}" type="datetime1">
              <a:rPr lang="zh-CN" altLang="en-US"/>
              <a:pPr>
                <a:defRPr/>
              </a:pPr>
              <a:t>15-8-14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62138A-A761-458A-9ED7-D994DD57DEEE}"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FFF7158-AB7A-4382-98FF-BB9A5CEF6EA4}"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96B6C38-A3EF-43C9-8FCF-AC2B9D3CBA85}" type="datetime1">
              <a:rPr lang="zh-CN" altLang="en-US"/>
              <a:pPr>
                <a:defRPr/>
              </a:pPr>
              <a:t>15-8-14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309A209-96F4-40D9-8910-567E6F419689}"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B7D8CC-A980-4393-B114-7EB940AEC0EA}" type="datetime1">
              <a:rPr lang="zh-CN" altLang="en-US"/>
              <a:pPr>
                <a:defRPr/>
              </a:pPr>
              <a:t>15-8-14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ACC0CC-C156-4393-8208-2B07B2267A5D}"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4F6FD5-2E31-4887-A0C0-474DD915D8B5}" type="datetime1">
              <a:rPr lang="zh-CN" altLang="en-US"/>
              <a:pPr>
                <a:defRPr/>
              </a:pPr>
              <a:t>15-8-14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CD1622-6F25-4BF3-8101-709775A588C7}"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818563"/>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274"/>
            <a:ext cx="7772400" cy="136151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247"/>
            <a:ext cx="7772400" cy="150102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5F5CBD9-DABC-4BDE-8DC8-8A7ABD943D2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6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6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7687A7A-4794-40BF-8CDB-6B3EAEB78F4C}"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646"/>
            <a:ext cx="4040188" cy="6404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062"/>
            <a:ext cx="4040188" cy="3951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646"/>
            <a:ext cx="4041775" cy="6404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062"/>
            <a:ext cx="4041775" cy="3951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42DE636-DEAD-443E-B689-0744D51AB8A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E6FCFE3-7946-4E22-98E8-4D171A08DBD1}"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1DFDC5E-3CFA-4D69-81E4-A9EAA30D1494}"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303"/>
            <a:ext cx="3008313" cy="116317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2303"/>
            <a:ext cx="5111750" cy="58545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474"/>
            <a:ext cx="3008313" cy="46913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29427FF-28BD-46CA-849A-6C60EA29881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45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52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058"/>
            <a:ext cx="5486400" cy="8051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393B66B-390A-4D07-8D96-E92E1557E479}"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宋体" pitchFamily="2"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宋体" pitchFamily="2"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rgbClr val="000000"/>
                </a:solidFill>
                <a:latin typeface="Arial" charset="0"/>
                <a:ea typeface="宋体" pitchFamily="2" charset="-122"/>
              </a:defRPr>
            </a:lvl1pPr>
          </a:lstStyle>
          <a:p>
            <a:pPr>
              <a:defRPr/>
            </a:pPr>
            <a:fld id="{323EA382-D132-41EB-BE07-FD9C13BFFEB0}" type="slidenum">
              <a:rPr lang="en-US" altLang="zh-CN"/>
              <a:pPr>
                <a:defRPr/>
              </a:pPr>
              <a:t>‹#›</a:t>
            </a:fld>
            <a:endParaRPr lang="en-US" altLang="zh-CN"/>
          </a:p>
        </p:txBody>
      </p:sp>
      <p:pic>
        <p:nvPicPr>
          <p:cNvPr id="4" name="图片 3" descr="航禹PPT母版样式.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1A1CCF5-3587-491C-9BF9-6E3A720A2D3C}" type="datetime1">
              <a:rPr lang="zh-CN" altLang="en-US"/>
              <a:pPr>
                <a:defRPr/>
              </a:pPr>
              <a:t>15-8-14</a:t>
            </a:fld>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Kozuka Gothic Pro B" pitchFamily="34" charset="-128"/>
                <a:ea typeface="Kozuka Gothic Pro B" pitchFamily="34" charset="-128"/>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C95819-30AB-4B69-8998-5FDD4CD3932F}" type="slidenum">
              <a:rPr lang="zh-CN" altLang="en-US"/>
              <a:pPr>
                <a:defRPr/>
              </a:pPr>
              <a:t>‹#›</a:t>
            </a:fld>
            <a:endParaRPr lang="en-US" altLang="zh-CN"/>
          </a:p>
        </p:txBody>
      </p:sp>
      <p:pic>
        <p:nvPicPr>
          <p:cNvPr id="2" name="图片 1" descr="航禹PPT母版样式.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docx"/><Relationship Id="rId4"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611188" y="1341438"/>
            <a:ext cx="7993062" cy="1200329"/>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defRPr kumimoji="1" sz="1400">
                <a:solidFill>
                  <a:schemeClr val="tx1"/>
                </a:solidFill>
                <a:latin typeface="Kozuka Gothic Pro B" charset="0"/>
                <a:ea typeface="Kozuka Gothic Pro B" charset="0"/>
                <a:cs typeface="Kozuka Gothic Pro B" charset="0"/>
              </a:defRPr>
            </a:lvl1pPr>
            <a:lvl2pPr marL="742950" indent="-285750">
              <a:defRPr kumimoji="1" sz="1400">
                <a:solidFill>
                  <a:schemeClr val="tx1"/>
                </a:solidFill>
                <a:latin typeface="Kozuka Gothic Pro B" charset="0"/>
                <a:ea typeface="Kozuka Gothic Pro B" charset="0"/>
                <a:cs typeface="Kozuka Gothic Pro B" charset="0"/>
              </a:defRPr>
            </a:lvl2pPr>
            <a:lvl3pPr marL="1143000" indent="-228600">
              <a:defRPr kumimoji="1" sz="1400">
                <a:solidFill>
                  <a:schemeClr val="tx1"/>
                </a:solidFill>
                <a:latin typeface="Kozuka Gothic Pro B" charset="0"/>
                <a:ea typeface="Kozuka Gothic Pro B" charset="0"/>
                <a:cs typeface="Kozuka Gothic Pro B" charset="0"/>
              </a:defRPr>
            </a:lvl3pPr>
            <a:lvl4pPr marL="1600200" indent="-228600">
              <a:defRPr kumimoji="1" sz="1400">
                <a:solidFill>
                  <a:schemeClr val="tx1"/>
                </a:solidFill>
                <a:latin typeface="Kozuka Gothic Pro B" charset="0"/>
                <a:ea typeface="Kozuka Gothic Pro B" charset="0"/>
                <a:cs typeface="Kozuka Gothic Pro B" charset="0"/>
              </a:defRPr>
            </a:lvl4pPr>
            <a:lvl5pPr marL="2057400" indent="-228600">
              <a:defRPr kumimoji="1"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kumimoji="1"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kumimoji="1"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kumimoji="1"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kumimoji="1" sz="1400">
                <a:solidFill>
                  <a:schemeClr val="tx1"/>
                </a:solidFill>
                <a:latin typeface="Kozuka Gothic Pro B" charset="0"/>
                <a:ea typeface="Kozuka Gothic Pro B" charset="0"/>
                <a:cs typeface="Kozuka Gothic Pro B" charset="0"/>
              </a:defRPr>
            </a:lvl9pPr>
          </a:lstStyle>
          <a:p>
            <a:pPr algn="ctr">
              <a:defRPr/>
            </a:pPr>
            <a:r>
              <a:rPr kumimoji="0" lang="zh-CN" altLang="en-US" sz="3600" b="1" smtClean="0">
                <a:solidFill>
                  <a:srgbClr val="FF6600"/>
                </a:solidFill>
                <a:latin typeface="微软雅黑" charset="0"/>
                <a:ea typeface="微软雅黑" charset="0"/>
                <a:cs typeface="微软雅黑" charset="0"/>
              </a:rPr>
              <a:t>分布式光伏发电系统简介及</a:t>
            </a:r>
            <a:endParaRPr kumimoji="0" lang="en-US" altLang="zh-CN" sz="3600" b="1" dirty="0" smtClean="0">
              <a:solidFill>
                <a:srgbClr val="FF6600"/>
              </a:solidFill>
              <a:latin typeface="微软雅黑" charset="0"/>
              <a:ea typeface="微软雅黑" charset="0"/>
              <a:cs typeface="微软雅黑" charset="0"/>
            </a:endParaRPr>
          </a:p>
          <a:p>
            <a:pPr algn="ctr">
              <a:defRPr/>
            </a:pPr>
            <a:r>
              <a:rPr kumimoji="0" lang="zh-CN" altLang="en-US" sz="3600" b="1" dirty="0" smtClean="0">
                <a:solidFill>
                  <a:srgbClr val="FF6600"/>
                </a:solidFill>
                <a:latin typeface="微软雅黑" charset="0"/>
                <a:ea typeface="微软雅黑" charset="0"/>
                <a:cs typeface="微软雅黑" charset="0"/>
              </a:rPr>
              <a:t>投资商业模式</a:t>
            </a:r>
            <a:endParaRPr kumimoji="0" lang="en-US" altLang="zh-CN" sz="3600" b="1" dirty="0" smtClean="0">
              <a:solidFill>
                <a:srgbClr val="FF6600"/>
              </a:solidFill>
              <a:latin typeface="微软雅黑" charset="0"/>
              <a:ea typeface="微软雅黑" charset="0"/>
              <a:cs typeface="微软雅黑" charset="0"/>
            </a:endParaRPr>
          </a:p>
        </p:txBody>
      </p:sp>
      <p:pic>
        <p:nvPicPr>
          <p:cNvPr id="15362" name="图片 2" descr="QQ20141022-1.jpg"/>
          <p:cNvPicPr>
            <a:picLocks noChangeAspect="1"/>
          </p:cNvPicPr>
          <p:nvPr/>
        </p:nvPicPr>
        <p:blipFill>
          <a:blip r:embed="rId2">
            <a:alphaModFix amt="64000"/>
            <a:extLst>
              <a:ext uri="{28A0092B-C50C-407E-A947-70E740481C1C}">
                <a14:useLocalDpi xmlns:a14="http://schemas.microsoft.com/office/drawing/2010/main" val="0"/>
              </a:ext>
            </a:extLst>
          </a:blip>
          <a:srcRect/>
          <a:stretch>
            <a:fillRect/>
          </a:stretch>
        </p:blipFill>
        <p:spPr bwMode="auto">
          <a:xfrm>
            <a:off x="0" y="2682404"/>
            <a:ext cx="9144000" cy="2690812"/>
          </a:xfrm>
          <a:prstGeom prst="rect">
            <a:avLst/>
          </a:prstGeom>
          <a:noFill/>
          <a:ln>
            <a:noFill/>
          </a:ln>
          <a:extLst>
            <a:ext uri="{909E8E84-426E-40dd-AFC4-6F175D3DCCD1}">
              <a14:hiddenFill xmlns:a14="http://schemas.microsoft.com/office/drawing/2010/main">
                <a:solidFill>
                  <a:srgbClr val="FFFFFF">
                    <a:alpha val="6392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9"/>
          <p:cNvSpPr/>
          <p:nvPr/>
        </p:nvSpPr>
        <p:spPr>
          <a:xfrm>
            <a:off x="3044128" y="5373216"/>
            <a:ext cx="3256064" cy="1223412"/>
          </a:xfrm>
          <a:prstGeom prst="rect">
            <a:avLst/>
          </a:prstGeom>
          <a:ln w="12700">
            <a:miter lim="400000"/>
          </a:ln>
          <a:effectLst>
            <a:outerShdw blurRad="12700" dir="13500000" rotWithShape="0">
              <a:srgbClr val="EEECE1">
                <a:alpha val="50000"/>
              </a:srgbClr>
            </a:outerShdw>
          </a:effectLst>
          <a:extLst>
            <a:ext uri="{C572A759-6A51-4108-AA02-DFA0A04FC94B}">
              <ma14:wrappingTextBoxFlag xmlns:ma14="http://schemas.microsoft.com/office/mac/drawingml/2011/main" val="1"/>
            </a:ext>
          </a:extLst>
        </p:spPr>
        <p:txBody>
          <a:bodyPr lIns="0" tIns="0" rIns="0" bIns="0">
            <a:spAutoFit/>
          </a:bodyPr>
          <a:lstStyle/>
          <a:p>
            <a:pPr lvl="0" algn="ctr">
              <a:lnSpc>
                <a:spcPct val="150000"/>
              </a:lnSpc>
              <a:defRPr sz="1800"/>
            </a:pPr>
            <a:r>
              <a:rPr lang="zh-CN" altLang="en-US" dirty="0" smtClean="0">
                <a:solidFill>
                  <a:srgbClr val="FF6601"/>
                </a:solidFill>
                <a:latin typeface="Hiragino Sans GB W3"/>
                <a:ea typeface="Hiragino Sans GB W3"/>
                <a:cs typeface="Hiragino Sans GB W3"/>
                <a:sym typeface="Lantinghei SC Extralight"/>
              </a:rPr>
              <a:t>山东航禹能源有限公司</a:t>
            </a:r>
            <a:endParaRPr lang="en-US" altLang="zh-CN" dirty="0" smtClean="0">
              <a:solidFill>
                <a:srgbClr val="FF6601"/>
              </a:solidFill>
              <a:latin typeface="Hiragino Sans GB W3"/>
              <a:ea typeface="Hiragino Sans GB W3"/>
              <a:cs typeface="Hiragino Sans GB W3"/>
              <a:sym typeface="Lantinghei SC Extralight"/>
            </a:endParaRPr>
          </a:p>
          <a:p>
            <a:pPr lvl="0" algn="ctr">
              <a:lnSpc>
                <a:spcPct val="150000"/>
              </a:lnSpc>
              <a:defRPr sz="1800"/>
            </a:pPr>
            <a:r>
              <a:rPr dirty="0" smtClean="0">
                <a:solidFill>
                  <a:srgbClr val="FF6601"/>
                </a:solidFill>
                <a:latin typeface="Hiragino Sans GB W3"/>
                <a:ea typeface="Hiragino Sans GB W3"/>
                <a:cs typeface="Hiragino Sans GB W3"/>
                <a:sym typeface="Lantinghei SC Extralight"/>
              </a:rPr>
              <a:t>深圳</a:t>
            </a:r>
            <a:r>
              <a:rPr dirty="0">
                <a:solidFill>
                  <a:srgbClr val="FF6601"/>
                </a:solidFill>
                <a:latin typeface="Hiragino Sans GB W3"/>
                <a:ea typeface="Hiragino Sans GB W3"/>
                <a:cs typeface="Hiragino Sans GB W3"/>
                <a:sym typeface="Lantinghei SC Extralight"/>
              </a:rPr>
              <a:t>市普乐士网络科技有限公司</a:t>
            </a:r>
          </a:p>
          <a:p>
            <a:pPr lvl="0" algn="ctr">
              <a:lnSpc>
                <a:spcPct val="150000"/>
              </a:lnSpc>
              <a:defRPr sz="1800"/>
            </a:pPr>
            <a:r>
              <a:rPr dirty="0">
                <a:solidFill>
                  <a:srgbClr val="FF6601"/>
                </a:solidFill>
                <a:latin typeface="Hiragino Sans GB W3"/>
                <a:ea typeface="Hiragino Sans GB W3"/>
                <a:cs typeface="Hiragino Sans GB W3"/>
                <a:sym typeface="Lantinghei SC Extralight"/>
              </a:rPr>
              <a:t>2015</a:t>
            </a:r>
            <a:r>
              <a:rPr dirty="0" smtClean="0">
                <a:solidFill>
                  <a:srgbClr val="FF6601"/>
                </a:solidFill>
                <a:latin typeface="Hiragino Sans GB W3"/>
                <a:ea typeface="Hiragino Sans GB W3"/>
                <a:cs typeface="Hiragino Sans GB W3"/>
                <a:sym typeface="Lantinghei SC Extralight"/>
              </a:rPr>
              <a:t>年</a:t>
            </a:r>
            <a:r>
              <a:rPr lang="zh-CN" altLang="zh-CN" dirty="0">
                <a:solidFill>
                  <a:srgbClr val="FF6601"/>
                </a:solidFill>
                <a:latin typeface="Hiragino Sans GB W3"/>
                <a:ea typeface="Hiragino Sans GB W3"/>
                <a:cs typeface="Hiragino Sans GB W3"/>
                <a:sym typeface="Lantinghei SC Extralight"/>
              </a:rPr>
              <a:t>8</a:t>
            </a:r>
            <a:r>
              <a:rPr dirty="0" smtClean="0">
                <a:solidFill>
                  <a:srgbClr val="FF6601"/>
                </a:solidFill>
                <a:latin typeface="Hiragino Sans GB W3"/>
                <a:ea typeface="Hiragino Sans GB W3"/>
                <a:cs typeface="Hiragino Sans GB W3"/>
                <a:sym typeface="Lantinghei SC Extralight"/>
              </a:rPr>
              <a:t>月</a:t>
            </a:r>
            <a:endParaRPr dirty="0">
              <a:solidFill>
                <a:srgbClr val="FF6601"/>
              </a:solidFill>
              <a:latin typeface="Hiragino Sans GB W3"/>
              <a:ea typeface="Hiragino Sans GB W3"/>
              <a:cs typeface="Hiragino Sans GB W3"/>
              <a:sym typeface="Lantinghei SC Extralight"/>
            </a:endParaRPr>
          </a:p>
        </p:txBody>
      </p:sp>
    </p:spTree>
    <p:extLst>
      <p:ext uri="{BB962C8B-B14F-4D97-AF65-F5344CB8AC3E}">
        <p14:creationId xmlns:p14="http://schemas.microsoft.com/office/powerpoint/2010/main" val="3247959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8"/>
          <p:cNvSpPr txBox="1">
            <a:spLocks noChangeArrowheads="1"/>
          </p:cNvSpPr>
          <p:nvPr/>
        </p:nvSpPr>
        <p:spPr bwMode="auto">
          <a:xfrm>
            <a:off x="231775" y="188913"/>
            <a:ext cx="6643688"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影响分布式光伏发电项目</a:t>
            </a:r>
            <a:r>
              <a:rPr kumimoji="1" lang="zh-CN" altLang="en-US" sz="2400" b="1" dirty="0">
                <a:latin typeface="微软雅黑" charset="0"/>
                <a:ea typeface="微软雅黑" charset="0"/>
                <a:cs typeface="微软雅黑" charset="0"/>
              </a:rPr>
              <a:t>收益的主要因素</a:t>
            </a:r>
          </a:p>
        </p:txBody>
      </p:sp>
      <p:sp>
        <p:nvSpPr>
          <p:cNvPr id="18"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其他影响因素</a:t>
            </a:r>
          </a:p>
        </p:txBody>
      </p:sp>
      <p:grpSp>
        <p:nvGrpSpPr>
          <p:cNvPr id="15364" name="组 1"/>
          <p:cNvGrpSpPr>
            <a:grpSpLocks/>
          </p:cNvGrpSpPr>
          <p:nvPr/>
        </p:nvGrpSpPr>
        <p:grpSpPr bwMode="auto">
          <a:xfrm>
            <a:off x="684213" y="1192213"/>
            <a:ext cx="7775575" cy="4684712"/>
            <a:chOff x="683568" y="908720"/>
            <a:chExt cx="7776864" cy="4684296"/>
          </a:xfrm>
        </p:grpSpPr>
        <p:grpSp>
          <p:nvGrpSpPr>
            <p:cNvPr id="15365" name="组 4"/>
            <p:cNvGrpSpPr>
              <a:grpSpLocks/>
            </p:cNvGrpSpPr>
            <p:nvPr/>
          </p:nvGrpSpPr>
          <p:grpSpPr bwMode="auto">
            <a:xfrm>
              <a:off x="683568" y="2064624"/>
              <a:ext cx="7776864" cy="3528392"/>
              <a:chOff x="755576" y="2264044"/>
              <a:chExt cx="7776864" cy="3528392"/>
            </a:xfrm>
          </p:grpSpPr>
          <p:sp>
            <p:nvSpPr>
              <p:cNvPr id="24" name="圆角矩形 23"/>
              <p:cNvSpPr/>
              <p:nvPr/>
            </p:nvSpPr>
            <p:spPr bwMode="auto">
              <a:xfrm>
                <a:off x="755576" y="2264044"/>
                <a:ext cx="1368152" cy="10442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企业所得税</a:t>
                </a:r>
              </a:p>
            </p:txBody>
          </p:sp>
          <p:sp>
            <p:nvSpPr>
              <p:cNvPr id="25" name="圆角矩形 24"/>
              <p:cNvSpPr/>
              <p:nvPr/>
            </p:nvSpPr>
            <p:spPr bwMode="auto">
              <a:xfrm>
                <a:off x="2339752" y="2267506"/>
                <a:ext cx="6192688" cy="104163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三免三减半”是指符合条件的企业从取得经营收入的第一年至第三年可免交企业所得税，第四年至第六年减半征收。除国家重点公共设施项目，从事节能环保、沼气综合利用、海水淡化等行业的企业也能享受到上述“三免三减半”的优惠。</a:t>
                </a:r>
              </a:p>
            </p:txBody>
          </p:sp>
          <p:sp>
            <p:nvSpPr>
              <p:cNvPr id="26" name="圆角矩形 25"/>
              <p:cNvSpPr/>
              <p:nvPr/>
            </p:nvSpPr>
            <p:spPr bwMode="auto">
              <a:xfrm>
                <a:off x="755576" y="3560188"/>
                <a:ext cx="1368152" cy="8674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脱硫煤电价增值税</a:t>
                </a:r>
              </a:p>
            </p:txBody>
          </p:sp>
          <p:sp>
            <p:nvSpPr>
              <p:cNvPr id="27" name="圆角矩形 26"/>
              <p:cNvSpPr/>
              <p:nvPr/>
            </p:nvSpPr>
            <p:spPr bwMode="auto">
              <a:xfrm>
                <a:off x="2339752" y="3560189"/>
                <a:ext cx="6192688" cy="86409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宋体" charset="0"/>
                    <a:ea typeface="宋体" charset="0"/>
                    <a:cs typeface="宋体" charset="0"/>
                  </a:rPr>
                  <a:t> </a:t>
                </a:r>
                <a:r>
                  <a:rPr lang="zh-CN" altLang="en-US">
                    <a:solidFill>
                      <a:srgbClr val="FFFFFF"/>
                    </a:solidFill>
                    <a:latin typeface="微软雅黑" charset="0"/>
                    <a:ea typeface="微软雅黑" charset="0"/>
                    <a:cs typeface="微软雅黑" charset="0"/>
                  </a:rPr>
                  <a:t>根据</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财政部国家税务总局关于光伏发电增值税政策的通知</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（财税</a:t>
                </a:r>
                <a:r>
                  <a:rPr lang="en-US" altLang="zh-CN">
                    <a:solidFill>
                      <a:srgbClr val="FFFFFF"/>
                    </a:solidFill>
                    <a:latin typeface="微软雅黑" charset="0"/>
                    <a:ea typeface="微软雅黑" charset="0"/>
                    <a:cs typeface="微软雅黑" charset="0"/>
                  </a:rPr>
                  <a:t>〔2013〕66</a:t>
                </a:r>
                <a:r>
                  <a:rPr lang="zh-CN" altLang="en-US">
                    <a:solidFill>
                      <a:srgbClr val="FFFFFF"/>
                    </a:solidFill>
                    <a:latin typeface="微软雅黑" charset="0"/>
                    <a:ea typeface="微软雅黑" charset="0"/>
                    <a:cs typeface="微软雅黑" charset="0"/>
                  </a:rPr>
                  <a:t>号），自</a:t>
                </a:r>
                <a:r>
                  <a:rPr lang="en-US" altLang="zh-CN">
                    <a:solidFill>
                      <a:srgbClr val="FFFFFF"/>
                    </a:solidFill>
                    <a:latin typeface="微软雅黑" charset="0"/>
                    <a:ea typeface="微软雅黑" charset="0"/>
                    <a:cs typeface="微软雅黑" charset="0"/>
                  </a:rPr>
                  <a:t>2013</a:t>
                </a:r>
                <a:r>
                  <a:rPr lang="zh-CN" altLang="en-US">
                    <a:solidFill>
                      <a:srgbClr val="FFFFFF"/>
                    </a:solidFill>
                    <a:latin typeface="微软雅黑" charset="0"/>
                    <a:ea typeface="微软雅黑" charset="0"/>
                    <a:cs typeface="微软雅黑" charset="0"/>
                  </a:rPr>
                  <a:t>年</a:t>
                </a:r>
                <a:r>
                  <a:rPr lang="en-US" altLang="zh-CN">
                    <a:solidFill>
                      <a:srgbClr val="FFFFFF"/>
                    </a:solidFill>
                    <a:latin typeface="微软雅黑" charset="0"/>
                    <a:ea typeface="微软雅黑" charset="0"/>
                    <a:cs typeface="微软雅黑" charset="0"/>
                  </a:rPr>
                  <a:t>10</a:t>
                </a:r>
                <a:r>
                  <a:rPr lang="zh-CN" altLang="en-US">
                    <a:solidFill>
                      <a:srgbClr val="FFFFFF"/>
                    </a:solidFill>
                    <a:latin typeface="微软雅黑" charset="0"/>
                    <a:ea typeface="微软雅黑" charset="0"/>
                    <a:cs typeface="微软雅黑" charset="0"/>
                  </a:rPr>
                  <a:t>月</a:t>
                </a:r>
                <a:r>
                  <a:rPr lang="en-US" altLang="zh-CN">
                    <a:solidFill>
                      <a:srgbClr val="FFFFFF"/>
                    </a:solidFill>
                    <a:latin typeface="微软雅黑" charset="0"/>
                    <a:ea typeface="微软雅黑" charset="0"/>
                    <a:cs typeface="微软雅黑" charset="0"/>
                  </a:rPr>
                  <a:t>1</a:t>
                </a:r>
                <a:r>
                  <a:rPr lang="zh-CN" altLang="en-US">
                    <a:solidFill>
                      <a:srgbClr val="FFFFFF"/>
                    </a:solidFill>
                    <a:latin typeface="微软雅黑" charset="0"/>
                    <a:ea typeface="微软雅黑" charset="0"/>
                    <a:cs typeface="微软雅黑" charset="0"/>
                  </a:rPr>
                  <a:t>日至</a:t>
                </a:r>
                <a:r>
                  <a:rPr lang="en-US" altLang="zh-CN">
                    <a:solidFill>
                      <a:srgbClr val="FFFFFF"/>
                    </a:solidFill>
                    <a:latin typeface="微软雅黑" charset="0"/>
                    <a:ea typeface="微软雅黑" charset="0"/>
                    <a:cs typeface="微软雅黑" charset="0"/>
                  </a:rPr>
                  <a:t>2015</a:t>
                </a:r>
                <a:r>
                  <a:rPr lang="zh-CN" altLang="en-US">
                    <a:solidFill>
                      <a:srgbClr val="FFFFFF"/>
                    </a:solidFill>
                    <a:latin typeface="微软雅黑" charset="0"/>
                    <a:ea typeface="微软雅黑" charset="0"/>
                    <a:cs typeface="微软雅黑" charset="0"/>
                  </a:rPr>
                  <a:t>年</a:t>
                </a:r>
                <a:r>
                  <a:rPr lang="en-US" altLang="zh-CN">
                    <a:solidFill>
                      <a:srgbClr val="FFFFFF"/>
                    </a:solidFill>
                    <a:latin typeface="微软雅黑" charset="0"/>
                    <a:ea typeface="微软雅黑" charset="0"/>
                    <a:cs typeface="微软雅黑" charset="0"/>
                  </a:rPr>
                  <a:t>12</a:t>
                </a:r>
                <a:r>
                  <a:rPr lang="zh-CN" altLang="en-US">
                    <a:solidFill>
                      <a:srgbClr val="FFFFFF"/>
                    </a:solidFill>
                    <a:latin typeface="微软雅黑" charset="0"/>
                    <a:ea typeface="微软雅黑" charset="0"/>
                    <a:cs typeface="微软雅黑" charset="0"/>
                  </a:rPr>
                  <a:t>月</a:t>
                </a:r>
                <a:r>
                  <a:rPr lang="en-US" altLang="zh-CN">
                    <a:solidFill>
                      <a:srgbClr val="FFFFFF"/>
                    </a:solidFill>
                    <a:latin typeface="微软雅黑" charset="0"/>
                    <a:ea typeface="微软雅黑" charset="0"/>
                    <a:cs typeface="微软雅黑" charset="0"/>
                  </a:rPr>
                  <a:t>3l</a:t>
                </a:r>
                <a:r>
                  <a:rPr lang="zh-CN" altLang="en-US">
                    <a:solidFill>
                      <a:srgbClr val="FFFFFF"/>
                    </a:solidFill>
                    <a:latin typeface="微软雅黑" charset="0"/>
                    <a:ea typeface="微软雅黑" charset="0"/>
                    <a:cs typeface="微软雅黑" charset="0"/>
                  </a:rPr>
                  <a:t>日，国家电网公司所属企业应按发电户销售电力产品应纳税额的</a:t>
                </a:r>
                <a:r>
                  <a:rPr lang="en-US" altLang="zh-CN">
                    <a:solidFill>
                      <a:srgbClr val="FFFFFF"/>
                    </a:solidFill>
                    <a:latin typeface="微软雅黑" charset="0"/>
                    <a:ea typeface="微软雅黑" charset="0"/>
                    <a:cs typeface="微软雅黑" charset="0"/>
                  </a:rPr>
                  <a:t>50%</a:t>
                </a:r>
                <a:r>
                  <a:rPr lang="zh-CN" altLang="en-US">
                    <a:solidFill>
                      <a:srgbClr val="FFFFFF"/>
                    </a:solidFill>
                    <a:latin typeface="微软雅黑" charset="0"/>
                    <a:ea typeface="微软雅黑" charset="0"/>
                    <a:cs typeface="微软雅黑" charset="0"/>
                  </a:rPr>
                  <a:t>代征增值税税款。</a:t>
                </a:r>
              </a:p>
            </p:txBody>
          </p:sp>
          <p:sp>
            <p:nvSpPr>
              <p:cNvPr id="28" name="圆角矩形 27"/>
              <p:cNvSpPr/>
              <p:nvPr/>
            </p:nvSpPr>
            <p:spPr bwMode="auto">
              <a:xfrm>
                <a:off x="755576" y="4723498"/>
                <a:ext cx="1368152" cy="106469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度电补贴增值税</a:t>
                </a:r>
              </a:p>
            </p:txBody>
          </p:sp>
          <p:sp>
            <p:nvSpPr>
              <p:cNvPr id="29" name="圆角矩形 28"/>
              <p:cNvSpPr/>
              <p:nvPr/>
            </p:nvSpPr>
            <p:spPr bwMode="auto">
              <a:xfrm>
                <a:off x="2339752" y="4712316"/>
                <a:ext cx="6192688" cy="10801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依据国家税务总局</a:t>
                </a:r>
                <a:r>
                  <a:rPr lang="en-US" altLang="zh-CN">
                    <a:solidFill>
                      <a:srgbClr val="FFFFFF"/>
                    </a:solidFill>
                    <a:latin typeface="微软雅黑" charset="0"/>
                    <a:ea typeface="微软雅黑" charset="0"/>
                    <a:cs typeface="微软雅黑" charset="0"/>
                  </a:rPr>
                  <a:t>13</a:t>
                </a:r>
                <a:r>
                  <a:rPr lang="zh-CN" altLang="en-US">
                    <a:solidFill>
                      <a:srgbClr val="FFFFFF"/>
                    </a:solidFill>
                    <a:latin typeface="微软雅黑" charset="0"/>
                    <a:ea typeface="微软雅黑" charset="0"/>
                    <a:cs typeface="微软雅黑" charset="0"/>
                  </a:rPr>
                  <a:t>年发布的</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关于中央财政补贴增值税有关问题的公告</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a:t>
                </a:r>
                <a:r>
                  <a:rPr lang="en-US" altLang="zh-CN">
                    <a:solidFill>
                      <a:srgbClr val="FFFFFF"/>
                    </a:solidFill>
                    <a:latin typeface="微软雅黑" charset="0"/>
                    <a:ea typeface="微软雅黑" charset="0"/>
                    <a:cs typeface="微软雅黑" charset="0"/>
                  </a:rPr>
                  <a:t>2013</a:t>
                </a:r>
                <a:r>
                  <a:rPr lang="zh-CN" altLang="en-US">
                    <a:solidFill>
                      <a:srgbClr val="FFFFFF"/>
                    </a:solidFill>
                    <a:latin typeface="微软雅黑" charset="0"/>
                    <a:ea typeface="微软雅黑" charset="0"/>
                    <a:cs typeface="微软雅黑" charset="0"/>
                  </a:rPr>
                  <a:t>第</a:t>
                </a:r>
                <a:r>
                  <a:rPr lang="en-US" altLang="zh-CN">
                    <a:solidFill>
                      <a:srgbClr val="FFFFFF"/>
                    </a:solidFill>
                    <a:latin typeface="微软雅黑" charset="0"/>
                    <a:ea typeface="微软雅黑" charset="0"/>
                    <a:cs typeface="微软雅黑" charset="0"/>
                  </a:rPr>
                  <a:t>3</a:t>
                </a:r>
                <a:r>
                  <a:rPr lang="zh-CN" altLang="en-US">
                    <a:solidFill>
                      <a:srgbClr val="FFFFFF"/>
                    </a:solidFill>
                    <a:latin typeface="微软雅黑" charset="0"/>
                    <a:ea typeface="微软雅黑" charset="0"/>
                    <a:cs typeface="微软雅黑" charset="0"/>
                  </a:rPr>
                  <a:t>号文件］：纳税人取得的中央财政补贴，不属于增值税应税收入，不征收增值税。度电补贴属于中央财政补贴，不应收取增值税。所以</a:t>
                </a:r>
                <a:r>
                  <a:rPr lang="en-US" altLang="zh-CN">
                    <a:solidFill>
                      <a:srgbClr val="FFFFFF"/>
                    </a:solidFill>
                    <a:latin typeface="微软雅黑" charset="0"/>
                    <a:ea typeface="微软雅黑" charset="0"/>
                    <a:cs typeface="微软雅黑" charset="0"/>
                  </a:rPr>
                  <a:t>0.42</a:t>
                </a:r>
                <a:r>
                  <a:rPr lang="zh-CN" altLang="en-US">
                    <a:solidFill>
                      <a:srgbClr val="FFFFFF"/>
                    </a:solidFill>
                    <a:latin typeface="微软雅黑" charset="0"/>
                    <a:ea typeface="微软雅黑" charset="0"/>
                    <a:cs typeface="微软雅黑" charset="0"/>
                  </a:rPr>
                  <a:t>元的光伏补贴不应该扣税。</a:t>
                </a:r>
              </a:p>
            </p:txBody>
          </p:sp>
        </p:grpSp>
        <p:sp>
          <p:nvSpPr>
            <p:cNvPr id="15" name="圆角矩形 14"/>
            <p:cNvSpPr/>
            <p:nvPr/>
          </p:nvSpPr>
          <p:spPr bwMode="auto">
            <a:xfrm>
              <a:off x="683568" y="908720"/>
              <a:ext cx="1368152" cy="9710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融资利率</a:t>
              </a:r>
            </a:p>
          </p:txBody>
        </p:sp>
        <p:sp>
          <p:nvSpPr>
            <p:cNvPr id="16" name="圆角矩形 15"/>
            <p:cNvSpPr/>
            <p:nvPr/>
          </p:nvSpPr>
          <p:spPr bwMode="auto">
            <a:xfrm>
              <a:off x="2267744" y="910135"/>
              <a:ext cx="6192688" cy="93610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国内资金成本明显高于国外，较高的资金成本必然追求较高的收益水平，也就影响了投资分布式光伏电站吸引力 </a:t>
              </a:r>
              <a:endParaRPr lang="zh-CN" altLang="en-US" b="1">
                <a:latin typeface="微软雅黑" charset="0"/>
                <a:ea typeface="微软雅黑" charset="0"/>
                <a:cs typeface="微软雅黑" charset="0"/>
              </a:endParaRPr>
            </a:p>
          </p:txBody>
        </p:sp>
      </p:grpSp>
    </p:spTree>
    <p:extLst>
      <p:ext uri="{BB962C8B-B14F-4D97-AF65-F5344CB8AC3E}">
        <p14:creationId xmlns:p14="http://schemas.microsoft.com/office/powerpoint/2010/main" val="27442870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7"/>
          <p:cNvSpPr txBox="1">
            <a:spLocks noChangeArrowheads="1"/>
          </p:cNvSpPr>
          <p:nvPr/>
        </p:nvSpPr>
        <p:spPr bwMode="auto">
          <a:xfrm>
            <a:off x="124668" y="4941168"/>
            <a:ext cx="7759700" cy="1938992"/>
          </a:xfrm>
          <a:prstGeom prst="rect">
            <a:avLst/>
          </a:prstGeom>
          <a:noFill/>
          <a:ln w="9525">
            <a:noFill/>
            <a:miter lim="800000"/>
            <a:headEnd/>
            <a:tailEnd/>
          </a:ln>
        </p:spPr>
        <p:txBody>
          <a:bodyPr wrap="square">
            <a:spAutoFit/>
          </a:bodyPr>
          <a:lstStyle/>
          <a:p>
            <a:pPr eaLnBrk="1" hangingPunct="1">
              <a:lnSpc>
                <a:spcPts val="1800"/>
              </a:lnSpc>
            </a:pPr>
            <a:r>
              <a:rPr lang="zh-CN" altLang="en-US" sz="1200" b="1" dirty="0" smtClean="0">
                <a:solidFill>
                  <a:schemeClr val="bg1">
                    <a:lumMod val="50000"/>
                  </a:schemeClr>
                </a:solidFill>
                <a:latin typeface="微软雅黑" pitchFamily="34" charset="-122"/>
                <a:ea typeface="微软雅黑" pitchFamily="34" charset="-122"/>
              </a:rPr>
              <a:t>占用屋顶面积：约 </a:t>
            </a:r>
            <a:r>
              <a:rPr lang="zh-CN" altLang="zh-CN" sz="1200" dirty="0" smtClean="0">
                <a:solidFill>
                  <a:schemeClr val="bg1">
                    <a:lumMod val="50000"/>
                  </a:schemeClr>
                </a:solidFill>
                <a:latin typeface="微软雅黑" pitchFamily="34" charset="-122"/>
                <a:ea typeface="微软雅黑" pitchFamily="34" charset="-122"/>
              </a:rPr>
              <a:t>1</a:t>
            </a:r>
            <a:r>
              <a:rPr lang="en-US" altLang="zh-CN" sz="1200" dirty="0" smtClean="0">
                <a:solidFill>
                  <a:schemeClr val="bg1">
                    <a:lumMod val="50000"/>
                  </a:schemeClr>
                </a:solidFill>
                <a:latin typeface="微软雅黑" pitchFamily="34" charset="-122"/>
                <a:ea typeface="微软雅黑" pitchFamily="34" charset="-122"/>
              </a:rPr>
              <a:t>5000</a:t>
            </a:r>
            <a:r>
              <a:rPr lang="zh-CN" altLang="en-US" sz="1200" dirty="0" smtClean="0">
                <a:solidFill>
                  <a:schemeClr val="bg1">
                    <a:lumMod val="50000"/>
                  </a:schemeClr>
                </a:solidFill>
                <a:latin typeface="微软雅黑" pitchFamily="34" charset="-122"/>
                <a:ea typeface="微软雅黑" pitchFamily="34" charset="-122"/>
              </a:rPr>
              <a:t> 平米</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r>
              <a:rPr lang="zh-CN" altLang="en-US" sz="1200" b="1" dirty="0">
                <a:solidFill>
                  <a:schemeClr val="bg1">
                    <a:lumMod val="50000"/>
                  </a:schemeClr>
                </a:solidFill>
                <a:latin typeface="微软雅黑" pitchFamily="34" charset="-122"/>
                <a:ea typeface="微软雅黑" pitchFamily="34" charset="-122"/>
              </a:rPr>
              <a:t>自用电量：</a:t>
            </a:r>
            <a:r>
              <a:rPr lang="zh-CN" altLang="en-US" sz="1200" dirty="0" smtClean="0">
                <a:solidFill>
                  <a:schemeClr val="bg1">
                    <a:lumMod val="50000"/>
                  </a:schemeClr>
                </a:solidFill>
                <a:latin typeface="微软雅黑" pitchFamily="34" charset="-122"/>
                <a:ea typeface="微软雅黑" pitchFamily="34" charset="-122"/>
              </a:rPr>
              <a:t>总发电电量 </a:t>
            </a:r>
            <a:r>
              <a:rPr lang="en-US" altLang="zh-CN" sz="1200" dirty="0" smtClean="0">
                <a:solidFill>
                  <a:schemeClr val="bg1">
                    <a:lumMod val="50000"/>
                  </a:schemeClr>
                </a:solidFill>
                <a:latin typeface="微软雅黑" pitchFamily="34" charset="-122"/>
                <a:ea typeface="微软雅黑" pitchFamily="34" charset="-122"/>
              </a:rPr>
              <a:t>115</a:t>
            </a:r>
            <a:r>
              <a:rPr lang="zh-CN" altLang="en-US" sz="1200" dirty="0" smtClean="0">
                <a:solidFill>
                  <a:schemeClr val="bg1">
                    <a:lumMod val="50000"/>
                  </a:schemeClr>
                </a:solidFill>
                <a:latin typeface="微软雅黑" pitchFamily="34" charset="-122"/>
                <a:ea typeface="微软雅黑" pitchFamily="34" charset="-122"/>
              </a:rPr>
              <a:t> 万度</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年，</a:t>
            </a:r>
            <a:r>
              <a:rPr lang="zh-CN" altLang="en-US" sz="1200" dirty="0" smtClean="0">
                <a:solidFill>
                  <a:schemeClr val="bg1">
                    <a:lumMod val="50000"/>
                  </a:schemeClr>
                </a:solidFill>
                <a:latin typeface="微软雅黑" pitchFamily="34" charset="-122"/>
                <a:ea typeface="微软雅黑" pitchFamily="34" charset="-122"/>
              </a:rPr>
              <a:t>自用电量 </a:t>
            </a:r>
            <a:r>
              <a:rPr lang="zh-CN" altLang="zh-CN" sz="1200" dirty="0" smtClean="0">
                <a:solidFill>
                  <a:schemeClr val="bg1">
                    <a:lumMod val="50000"/>
                  </a:schemeClr>
                </a:solidFill>
                <a:latin typeface="微软雅黑" pitchFamily="34" charset="-122"/>
                <a:ea typeface="微软雅黑" pitchFamily="34" charset="-122"/>
              </a:rPr>
              <a:t>92</a:t>
            </a:r>
            <a:r>
              <a:rPr lang="zh-CN" altLang="en-US" sz="1200" dirty="0" smtClean="0">
                <a:solidFill>
                  <a:schemeClr val="bg1">
                    <a:lumMod val="50000"/>
                  </a:schemeClr>
                </a:solidFill>
                <a:latin typeface="微软雅黑" pitchFamily="34" charset="-122"/>
                <a:ea typeface="微软雅黑" pitchFamily="34" charset="-122"/>
              </a:rPr>
              <a:t> 万度</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年</a:t>
            </a:r>
            <a:r>
              <a:rPr lang="zh-CN" altLang="en-US" sz="1200" dirty="0" smtClean="0">
                <a:solidFill>
                  <a:schemeClr val="bg1">
                    <a:lumMod val="50000"/>
                  </a:schemeClr>
                </a:solidFill>
                <a:latin typeface="微软雅黑" pitchFamily="34" charset="-122"/>
                <a:ea typeface="微软雅黑" pitchFamily="34" charset="-122"/>
              </a:rPr>
              <a:t>，工业电价</a:t>
            </a:r>
            <a:r>
              <a:rPr lang="zh-CN" altLang="en-US" sz="1200" dirty="0">
                <a:solidFill>
                  <a:schemeClr val="bg1">
                    <a:lumMod val="50000"/>
                  </a:schemeClr>
                </a:solidFill>
                <a:latin typeface="微软雅黑" pitchFamily="34" charset="-122"/>
                <a:ea typeface="微软雅黑" pitchFamily="34" charset="-122"/>
              </a:rPr>
              <a:t>￥</a:t>
            </a:r>
            <a:r>
              <a:rPr lang="en-US" altLang="zh-CN" sz="1200" dirty="0" smtClean="0">
                <a:solidFill>
                  <a:schemeClr val="bg1">
                    <a:lumMod val="50000"/>
                  </a:schemeClr>
                </a:solidFill>
                <a:latin typeface="微软雅黑" pitchFamily="34" charset="-122"/>
                <a:ea typeface="微软雅黑" pitchFamily="34" charset="-122"/>
              </a:rPr>
              <a:t>0</a:t>
            </a:r>
            <a:r>
              <a:rPr lang="zh-CN" altLang="en-US" sz="1200" dirty="0" smtClean="0">
                <a:solidFill>
                  <a:schemeClr val="bg1">
                    <a:lumMod val="50000"/>
                  </a:schemeClr>
                </a:solidFill>
                <a:latin typeface="微软雅黑" pitchFamily="34" charset="-122"/>
                <a:ea typeface="微软雅黑" pitchFamily="34" charset="-122"/>
              </a:rPr>
              <a:t>.</a:t>
            </a:r>
            <a:r>
              <a:rPr lang="en-US" altLang="zh-CN" sz="1200" dirty="0" smtClean="0">
                <a:solidFill>
                  <a:schemeClr val="bg1">
                    <a:lumMod val="50000"/>
                  </a:schemeClr>
                </a:solidFill>
                <a:latin typeface="微软雅黑" pitchFamily="34" charset="-122"/>
                <a:ea typeface="微软雅黑" pitchFamily="34" charset="-122"/>
              </a:rPr>
              <a:t>8</a:t>
            </a:r>
            <a:r>
              <a:rPr lang="zh-CN" altLang="en-US" sz="1200" dirty="0" smtClean="0">
                <a:solidFill>
                  <a:schemeClr val="bg1">
                    <a:lumMod val="50000"/>
                  </a:schemeClr>
                </a:solidFill>
                <a:latin typeface="微软雅黑" pitchFamily="34" charset="-122"/>
                <a:ea typeface="微软雅黑" pitchFamily="34" charset="-122"/>
              </a:rPr>
              <a:t> 元</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度</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r>
              <a:rPr lang="zh-CN" altLang="en-US" sz="1200" b="1" dirty="0">
                <a:solidFill>
                  <a:schemeClr val="bg1">
                    <a:lumMod val="50000"/>
                  </a:schemeClr>
                </a:solidFill>
                <a:latin typeface="微软雅黑" pitchFamily="34" charset="-122"/>
                <a:ea typeface="微软雅黑" pitchFamily="34" charset="-122"/>
              </a:rPr>
              <a:t>总发电量补贴：</a:t>
            </a:r>
            <a:r>
              <a:rPr lang="en-US" altLang="zh-CN" sz="1200" dirty="0" smtClean="0">
                <a:solidFill>
                  <a:schemeClr val="bg1">
                    <a:lumMod val="50000"/>
                  </a:schemeClr>
                </a:solidFill>
                <a:latin typeface="微软雅黑" pitchFamily="34" charset="-122"/>
                <a:ea typeface="微软雅黑" pitchFamily="34" charset="-122"/>
              </a:rPr>
              <a:t>0.42</a:t>
            </a:r>
            <a:r>
              <a:rPr lang="zh-CN" altLang="en-US" sz="1200" dirty="0" smtClean="0">
                <a:solidFill>
                  <a:schemeClr val="bg1">
                    <a:lumMod val="50000"/>
                  </a:schemeClr>
                </a:solidFill>
                <a:latin typeface="微软雅黑" pitchFamily="34" charset="-122"/>
                <a:ea typeface="微软雅黑" pitchFamily="34" charset="-122"/>
              </a:rPr>
              <a:t> 元</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度</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r>
              <a:rPr lang="zh-CN" altLang="en-US" sz="1200" b="1" dirty="0" smtClean="0">
                <a:solidFill>
                  <a:schemeClr val="bg1">
                    <a:lumMod val="50000"/>
                  </a:schemeClr>
                </a:solidFill>
                <a:latin typeface="微软雅黑" pitchFamily="34" charset="-122"/>
                <a:ea typeface="微软雅黑" pitchFamily="34" charset="-122"/>
              </a:rPr>
              <a:t>余电上网电量</a:t>
            </a:r>
            <a:r>
              <a:rPr lang="zh-CN" altLang="en-US" sz="1200" b="1"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总发电量</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自用电量</a:t>
            </a:r>
          </a:p>
          <a:p>
            <a:pPr eaLnBrk="1" hangingPunct="1">
              <a:lnSpc>
                <a:spcPts val="1800"/>
              </a:lnSpc>
            </a:pPr>
            <a:r>
              <a:rPr lang="zh-CN" altLang="en-US" sz="1200" b="1" dirty="0" smtClean="0">
                <a:solidFill>
                  <a:schemeClr val="bg1">
                    <a:lumMod val="50000"/>
                  </a:schemeClr>
                </a:solidFill>
                <a:latin typeface="微软雅黑" pitchFamily="34" charset="-122"/>
                <a:ea typeface="微软雅黑" pitchFamily="34" charset="-122"/>
              </a:rPr>
              <a:t>余电上网收益：</a:t>
            </a:r>
            <a:r>
              <a:rPr lang="en-US" altLang="zh-CN" sz="1200" dirty="0" smtClean="0">
                <a:solidFill>
                  <a:schemeClr val="bg1">
                    <a:lumMod val="50000"/>
                  </a:schemeClr>
                </a:solidFill>
                <a:latin typeface="微软雅黑" pitchFamily="34" charset="-122"/>
                <a:ea typeface="微软雅黑" pitchFamily="34" charset="-122"/>
              </a:rPr>
              <a:t>0.3796</a:t>
            </a:r>
            <a:r>
              <a:rPr lang="zh-CN" altLang="en-US" sz="1200" dirty="0" smtClean="0">
                <a:solidFill>
                  <a:schemeClr val="bg1">
                    <a:lumMod val="50000"/>
                  </a:schemeClr>
                </a:solidFill>
                <a:latin typeface="微软雅黑" pitchFamily="34" charset="-122"/>
                <a:ea typeface="微软雅黑" pitchFamily="34" charset="-122"/>
              </a:rPr>
              <a:t> 元</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度</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r>
              <a:rPr lang="zh-CN" altLang="en-US" sz="1200" b="1" dirty="0">
                <a:solidFill>
                  <a:schemeClr val="bg1">
                    <a:lumMod val="50000"/>
                  </a:schemeClr>
                </a:solidFill>
                <a:latin typeface="微软雅黑" pitchFamily="34" charset="-122"/>
                <a:ea typeface="微软雅黑" pitchFamily="34" charset="-122"/>
              </a:rPr>
              <a:t>总投资</a:t>
            </a:r>
            <a:r>
              <a:rPr lang="zh-CN" altLang="en-US" sz="1200" b="1" dirty="0" smtClean="0">
                <a:solidFill>
                  <a:schemeClr val="bg1">
                    <a:lumMod val="50000"/>
                  </a:schemeClr>
                </a:solidFill>
                <a:latin typeface="微软雅黑" pitchFamily="34" charset="-122"/>
                <a:ea typeface="微软雅黑" pitchFamily="34" charset="-122"/>
              </a:rPr>
              <a:t>：</a:t>
            </a:r>
            <a:r>
              <a:rPr lang="zh-CN" altLang="zh-CN" sz="1200" dirty="0" smtClean="0">
                <a:solidFill>
                  <a:schemeClr val="bg1">
                    <a:lumMod val="50000"/>
                  </a:schemeClr>
                </a:solidFill>
                <a:latin typeface="微软雅黑" pitchFamily="34" charset="-122"/>
                <a:ea typeface="微软雅黑" pitchFamily="34" charset="-122"/>
              </a:rPr>
              <a:t>8</a:t>
            </a:r>
            <a:r>
              <a:rPr lang="en-US" altLang="zh-CN" sz="1200" dirty="0" smtClean="0">
                <a:solidFill>
                  <a:schemeClr val="bg1">
                    <a:lumMod val="50000"/>
                  </a:schemeClr>
                </a:solidFill>
                <a:latin typeface="微软雅黑" pitchFamily="34" charset="-122"/>
                <a:ea typeface="微软雅黑" pitchFamily="34" charset="-122"/>
              </a:rPr>
              <a:t>00</a:t>
            </a:r>
            <a:r>
              <a:rPr lang="zh-CN" altLang="en-US" sz="1200" dirty="0" smtClean="0">
                <a:solidFill>
                  <a:schemeClr val="bg1">
                    <a:lumMod val="50000"/>
                  </a:schemeClr>
                </a:solidFill>
                <a:latin typeface="微软雅黑" pitchFamily="34" charset="-122"/>
                <a:ea typeface="微软雅黑" pitchFamily="34" charset="-122"/>
              </a:rPr>
              <a:t> 万元，单</a:t>
            </a:r>
            <a:r>
              <a:rPr lang="zh-CN" altLang="en-US" sz="1200" dirty="0">
                <a:solidFill>
                  <a:schemeClr val="bg1">
                    <a:lumMod val="50000"/>
                  </a:schemeClr>
                </a:solidFill>
                <a:latin typeface="微软雅黑" pitchFamily="34" charset="-122"/>
                <a:ea typeface="微软雅黑" pitchFamily="34" charset="-122"/>
              </a:rPr>
              <a:t>瓦</a:t>
            </a:r>
            <a:r>
              <a:rPr lang="zh-CN" altLang="en-US" sz="1200" dirty="0" smtClean="0">
                <a:solidFill>
                  <a:schemeClr val="bg1">
                    <a:lumMod val="50000"/>
                  </a:schemeClr>
                </a:solidFill>
                <a:latin typeface="微软雅黑" pitchFamily="34" charset="-122"/>
                <a:ea typeface="微软雅黑" pitchFamily="34" charset="-122"/>
              </a:rPr>
              <a:t>成本 </a:t>
            </a:r>
            <a:r>
              <a:rPr lang="zh-CN" altLang="zh-CN" sz="1200" dirty="0" smtClean="0">
                <a:solidFill>
                  <a:schemeClr val="bg1">
                    <a:lumMod val="50000"/>
                  </a:schemeClr>
                </a:solidFill>
                <a:latin typeface="微软雅黑" pitchFamily="34" charset="-122"/>
                <a:ea typeface="微软雅黑" pitchFamily="34" charset="-122"/>
              </a:rPr>
              <a:t>8</a:t>
            </a:r>
            <a:r>
              <a:rPr lang="zh-CN" altLang="en-US" sz="1200" dirty="0" smtClean="0">
                <a:solidFill>
                  <a:schemeClr val="bg1">
                    <a:lumMod val="50000"/>
                  </a:schemeClr>
                </a:solidFill>
                <a:latin typeface="微软雅黑" pitchFamily="34" charset="-122"/>
                <a:ea typeface="微软雅黑" pitchFamily="34" charset="-122"/>
              </a:rPr>
              <a:t> 元</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r>
              <a:rPr lang="zh-CN" altLang="en-US" sz="1200" b="1" dirty="0">
                <a:solidFill>
                  <a:schemeClr val="bg1">
                    <a:lumMod val="50000"/>
                  </a:schemeClr>
                </a:solidFill>
                <a:latin typeface="微软雅黑" pitchFamily="34" charset="-122"/>
                <a:ea typeface="微软雅黑" pitchFamily="34" charset="-122"/>
              </a:rPr>
              <a:t>投资回报年限</a:t>
            </a:r>
            <a:r>
              <a:rPr lang="zh-CN" altLang="en-US" sz="1200" b="1" dirty="0" smtClean="0">
                <a:solidFill>
                  <a:schemeClr val="bg1">
                    <a:lumMod val="50000"/>
                  </a:schemeClr>
                </a:solidFill>
                <a:latin typeface="微软雅黑" pitchFamily="34" charset="-122"/>
                <a:ea typeface="微软雅黑" pitchFamily="34" charset="-122"/>
              </a:rPr>
              <a:t>：</a:t>
            </a:r>
            <a:r>
              <a:rPr lang="zh-CN" altLang="zh-CN" sz="1200" dirty="0">
                <a:solidFill>
                  <a:schemeClr val="bg1">
                    <a:lumMod val="50000"/>
                  </a:schemeClr>
                </a:solidFill>
                <a:latin typeface="微软雅黑" pitchFamily="34" charset="-122"/>
                <a:ea typeface="微软雅黑" pitchFamily="34" charset="-122"/>
              </a:rPr>
              <a:t>7</a:t>
            </a:r>
            <a:r>
              <a:rPr lang="zh-CN" altLang="en-US" sz="1200" dirty="0" smtClean="0">
                <a:solidFill>
                  <a:schemeClr val="bg1">
                    <a:lumMod val="50000"/>
                  </a:schemeClr>
                </a:solidFill>
                <a:latin typeface="微软雅黑" pitchFamily="34" charset="-122"/>
                <a:ea typeface="微软雅黑" pitchFamily="34" charset="-122"/>
              </a:rPr>
              <a:t> 年</a:t>
            </a:r>
            <a:r>
              <a:rPr lang="zh-CN" altLang="en-US" sz="1200" dirty="0">
                <a:solidFill>
                  <a:schemeClr val="bg1">
                    <a:lumMod val="50000"/>
                  </a:schemeClr>
                </a:solidFill>
                <a:latin typeface="微软雅黑" pitchFamily="34" charset="-122"/>
                <a:ea typeface="微软雅黑" pitchFamily="34" charset="-122"/>
              </a:rPr>
              <a:t>以内</a:t>
            </a:r>
            <a:endParaRPr lang="en-US" altLang="zh-CN" sz="1200" dirty="0">
              <a:solidFill>
                <a:schemeClr val="bg1">
                  <a:lumMod val="50000"/>
                </a:schemeClr>
              </a:solidFill>
              <a:latin typeface="微软雅黑" pitchFamily="34" charset="-122"/>
              <a:ea typeface="微软雅黑" pitchFamily="34" charset="-122"/>
            </a:endParaRPr>
          </a:p>
          <a:p>
            <a:pPr eaLnBrk="1" hangingPunct="1">
              <a:lnSpc>
                <a:spcPts val="1800"/>
              </a:lnSpc>
            </a:pPr>
            <a:endParaRPr lang="en-US" altLang="zh-CN" sz="1200" dirty="0">
              <a:latin typeface="微软雅黑" pitchFamily="34" charset="-122"/>
              <a:ea typeface="微软雅黑" pitchFamily="34" charset="-122"/>
            </a:endParaRPr>
          </a:p>
        </p:txBody>
      </p:sp>
      <p:grpSp>
        <p:nvGrpSpPr>
          <p:cNvPr id="4" name="组 3"/>
          <p:cNvGrpSpPr/>
          <p:nvPr/>
        </p:nvGrpSpPr>
        <p:grpSpPr>
          <a:xfrm>
            <a:off x="179512" y="1340768"/>
            <a:ext cx="9047038" cy="3600450"/>
            <a:chOff x="179512" y="1484734"/>
            <a:chExt cx="9047038" cy="3600450"/>
          </a:xfrm>
        </p:grpSpPr>
        <p:sp>
          <p:nvSpPr>
            <p:cNvPr id="68" name="矩形 67"/>
            <p:cNvSpPr/>
            <p:nvPr/>
          </p:nvSpPr>
          <p:spPr>
            <a:xfrm>
              <a:off x="179512" y="1484734"/>
              <a:ext cx="8496944" cy="3600450"/>
            </a:xfrm>
            <a:prstGeom prst="rect">
              <a:avLst/>
            </a:prstGeom>
            <a:solidFill>
              <a:srgbClr val="FF6600">
                <a:alpha val="2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1" name="矩形 50"/>
            <p:cNvSpPr/>
            <p:nvPr/>
          </p:nvSpPr>
          <p:spPr>
            <a:xfrm>
              <a:off x="899592" y="4713288"/>
              <a:ext cx="288925" cy="1444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2" name="矩形 51"/>
            <p:cNvSpPr/>
            <p:nvPr/>
          </p:nvSpPr>
          <p:spPr>
            <a:xfrm>
              <a:off x="2051720" y="4725094"/>
              <a:ext cx="287337" cy="144462"/>
            </a:xfrm>
            <a:prstGeom prst="rect">
              <a:avLst/>
            </a:prstGeom>
            <a:solidFill>
              <a:srgbClr val="50C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3" name="矩形 52"/>
            <p:cNvSpPr/>
            <p:nvPr/>
          </p:nvSpPr>
          <p:spPr>
            <a:xfrm>
              <a:off x="3420740" y="4713288"/>
              <a:ext cx="287337" cy="14446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273" name="TextBox 53"/>
            <p:cNvSpPr txBox="1">
              <a:spLocks noChangeArrowheads="1"/>
            </p:cNvSpPr>
            <p:nvPr/>
          </p:nvSpPr>
          <p:spPr bwMode="auto">
            <a:xfrm>
              <a:off x="1115492" y="4652963"/>
              <a:ext cx="1296987" cy="276999"/>
            </a:xfrm>
            <a:prstGeom prst="rect">
              <a:avLst/>
            </a:prstGeom>
            <a:noFill/>
            <a:ln w="9525">
              <a:noFill/>
              <a:miter lim="800000"/>
              <a:headEnd/>
              <a:tailEnd/>
            </a:ln>
          </p:spPr>
          <p:txBody>
            <a:bodyPr>
              <a:spAutoFit/>
            </a:bodyPr>
            <a:lstStyle/>
            <a:p>
              <a:pPr eaLnBrk="1" hangingPunct="1"/>
              <a:r>
                <a:rPr lang="zh-CN" altLang="en-US" sz="1200" dirty="0" smtClean="0">
                  <a:latin typeface="微软雅黑" pitchFamily="34" charset="-122"/>
                  <a:ea typeface="微软雅黑" pitchFamily="34" charset="-122"/>
                </a:rPr>
                <a:t>自用电费</a:t>
              </a:r>
              <a:endParaRPr lang="zh-CN" altLang="en-US" sz="1200" dirty="0">
                <a:latin typeface="微软雅黑" pitchFamily="34" charset="-122"/>
                <a:ea typeface="微软雅黑" pitchFamily="34" charset="-122"/>
              </a:endParaRPr>
            </a:p>
          </p:txBody>
        </p:sp>
        <p:sp>
          <p:nvSpPr>
            <p:cNvPr id="11274" name="TextBox 57"/>
            <p:cNvSpPr txBox="1">
              <a:spLocks noChangeArrowheads="1"/>
            </p:cNvSpPr>
            <p:nvPr/>
          </p:nvSpPr>
          <p:spPr bwMode="auto">
            <a:xfrm>
              <a:off x="2267620" y="4664769"/>
              <a:ext cx="1368425" cy="276225"/>
            </a:xfrm>
            <a:prstGeom prst="rect">
              <a:avLst/>
            </a:prstGeom>
            <a:noFill/>
            <a:ln w="9525">
              <a:noFill/>
              <a:miter lim="800000"/>
              <a:headEnd/>
              <a:tailEnd/>
            </a:ln>
          </p:spPr>
          <p:txBody>
            <a:bodyPr>
              <a:spAutoFit/>
            </a:bodyPr>
            <a:lstStyle/>
            <a:p>
              <a:pPr eaLnBrk="1" hangingPunct="1"/>
              <a:r>
                <a:rPr lang="zh-CN" altLang="en-US" sz="1200">
                  <a:latin typeface="微软雅黑" pitchFamily="34" charset="-122"/>
                  <a:ea typeface="微软雅黑" pitchFamily="34" charset="-122"/>
                </a:rPr>
                <a:t>总发电量补贴</a:t>
              </a:r>
            </a:p>
          </p:txBody>
        </p:sp>
        <p:sp>
          <p:nvSpPr>
            <p:cNvPr id="11275" name="TextBox 58"/>
            <p:cNvSpPr txBox="1">
              <a:spLocks noChangeArrowheads="1"/>
            </p:cNvSpPr>
            <p:nvPr/>
          </p:nvSpPr>
          <p:spPr bwMode="auto">
            <a:xfrm>
              <a:off x="3636640" y="4652963"/>
              <a:ext cx="1295400" cy="276999"/>
            </a:xfrm>
            <a:prstGeom prst="rect">
              <a:avLst/>
            </a:prstGeom>
            <a:noFill/>
            <a:ln w="9525">
              <a:noFill/>
              <a:miter lim="800000"/>
              <a:headEnd/>
              <a:tailEnd/>
            </a:ln>
          </p:spPr>
          <p:txBody>
            <a:bodyPr>
              <a:spAutoFit/>
            </a:bodyPr>
            <a:lstStyle/>
            <a:p>
              <a:pPr eaLnBrk="1" hangingPunct="1"/>
              <a:r>
                <a:rPr lang="zh-CN" altLang="en-US" sz="1200" dirty="0" smtClean="0">
                  <a:latin typeface="微软雅黑" pitchFamily="34" charset="-122"/>
                  <a:ea typeface="微软雅黑" pitchFamily="34" charset="-122"/>
                </a:rPr>
                <a:t>余电上网收入</a:t>
              </a:r>
              <a:endParaRPr lang="zh-CN" altLang="en-US" sz="1200" dirty="0">
                <a:latin typeface="微软雅黑" pitchFamily="34" charset="-122"/>
                <a:ea typeface="微软雅黑" pitchFamily="34" charset="-122"/>
              </a:endParaRPr>
            </a:p>
          </p:txBody>
        </p:sp>
        <p:sp>
          <p:nvSpPr>
            <p:cNvPr id="19" name="等腰三角形 18"/>
            <p:cNvSpPr/>
            <p:nvPr/>
          </p:nvSpPr>
          <p:spPr>
            <a:xfrm>
              <a:off x="744538" y="1762125"/>
              <a:ext cx="3157537" cy="1711325"/>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等腰三角形 16"/>
            <p:cNvSpPr/>
            <p:nvPr/>
          </p:nvSpPr>
          <p:spPr>
            <a:xfrm>
              <a:off x="744538" y="2378075"/>
              <a:ext cx="3157537" cy="1095375"/>
            </a:xfrm>
            <a:prstGeom prst="triangle">
              <a:avLst>
                <a:gd name="adj" fmla="val 100000"/>
              </a:avLst>
            </a:prstGeom>
            <a:solidFill>
              <a:srgbClr val="50C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0" name="等腰三角形 19"/>
            <p:cNvSpPr/>
            <p:nvPr/>
          </p:nvSpPr>
          <p:spPr>
            <a:xfrm flipV="1">
              <a:off x="744538" y="3473450"/>
              <a:ext cx="2890837" cy="890588"/>
            </a:xfrm>
            <a:prstGeom prst="triangle">
              <a:avLst>
                <a:gd name="adj" fmla="val 10000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1" name="直接箭头连接符 10"/>
            <p:cNvCxnSpPr/>
            <p:nvPr/>
          </p:nvCxnSpPr>
          <p:spPr>
            <a:xfrm>
              <a:off x="604838" y="3473450"/>
              <a:ext cx="3859212" cy="0"/>
            </a:xfrm>
            <a:prstGeom prst="straightConnector1">
              <a:avLst/>
            </a:prstGeom>
            <a:ln w="28575">
              <a:solidFill>
                <a:srgbClr val="166ED8"/>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744538" y="1762125"/>
              <a:ext cx="0" cy="2601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81" name="TextBox 14"/>
            <p:cNvSpPr txBox="1">
              <a:spLocks noChangeArrowheads="1"/>
            </p:cNvSpPr>
            <p:nvPr/>
          </p:nvSpPr>
          <p:spPr bwMode="auto">
            <a:xfrm>
              <a:off x="323850" y="1555750"/>
              <a:ext cx="350838" cy="831850"/>
            </a:xfrm>
            <a:prstGeom prst="rect">
              <a:avLst/>
            </a:prstGeom>
            <a:noFill/>
            <a:ln w="9525">
              <a:noFill/>
              <a:miter lim="800000"/>
              <a:headEnd/>
              <a:tailEnd/>
            </a:ln>
          </p:spPr>
          <p:txBody>
            <a:bodyPr>
              <a:spAutoFit/>
            </a:bodyPr>
            <a:lstStyle/>
            <a:p>
              <a:pPr eaLnBrk="1" hangingPunct="1"/>
              <a:r>
                <a:rPr lang="zh-CN" altLang="en-US" sz="1600">
                  <a:solidFill>
                    <a:srgbClr val="FF0000"/>
                  </a:solidFill>
                  <a:latin typeface="微软雅黑" pitchFamily="34" charset="-122"/>
                  <a:ea typeface="微软雅黑" pitchFamily="34" charset="-122"/>
                </a:rPr>
                <a:t>总收益</a:t>
              </a:r>
            </a:p>
          </p:txBody>
        </p:sp>
        <p:sp>
          <p:nvSpPr>
            <p:cNvPr id="37" name="右大括号 36"/>
            <p:cNvSpPr/>
            <p:nvPr/>
          </p:nvSpPr>
          <p:spPr>
            <a:xfrm>
              <a:off x="3973513" y="1762125"/>
              <a:ext cx="279400" cy="61595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38" name="右大括号 37"/>
            <p:cNvSpPr/>
            <p:nvPr/>
          </p:nvSpPr>
          <p:spPr>
            <a:xfrm>
              <a:off x="3708400" y="3500438"/>
              <a:ext cx="280988" cy="852487"/>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39" name="右大括号 38"/>
            <p:cNvSpPr/>
            <p:nvPr/>
          </p:nvSpPr>
          <p:spPr>
            <a:xfrm>
              <a:off x="3973513" y="2446338"/>
              <a:ext cx="279400" cy="98425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1288" name="TextBox 46"/>
            <p:cNvSpPr txBox="1">
              <a:spLocks noChangeArrowheads="1"/>
            </p:cNvSpPr>
            <p:nvPr/>
          </p:nvSpPr>
          <p:spPr bwMode="auto">
            <a:xfrm rot="774935">
              <a:off x="2199952" y="3772756"/>
              <a:ext cx="1402948" cy="307777"/>
            </a:xfrm>
            <a:prstGeom prst="rect">
              <a:avLst/>
            </a:prstGeom>
            <a:noFill/>
            <a:ln w="9525">
              <a:noFill/>
              <a:miter lim="800000"/>
              <a:headEnd/>
              <a:tailEnd/>
            </a:ln>
          </p:spPr>
          <p:txBody>
            <a:bodyPr wrap="none">
              <a:spAutoFit/>
            </a:bodyPr>
            <a:lstStyle/>
            <a:p>
              <a:pPr eaLnBrk="1" hangingPunct="1"/>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0.3796</a:t>
              </a:r>
              <a:r>
                <a:rPr lang="zh-CN" altLang="en-US" dirty="0" smtClean="0">
                  <a:latin typeface="微软雅黑" pitchFamily="34" charset="-122"/>
                  <a:ea typeface="微软雅黑" pitchFamily="34" charset="-122"/>
                </a:rPr>
                <a:t>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度</a:t>
              </a:r>
              <a:endParaRPr lang="zh-CN" altLang="en-US" dirty="0"/>
            </a:p>
          </p:txBody>
        </p:sp>
        <p:sp>
          <p:nvSpPr>
            <p:cNvPr id="11289" name="TextBox 47"/>
            <p:cNvSpPr txBox="1">
              <a:spLocks noChangeArrowheads="1"/>
            </p:cNvSpPr>
            <p:nvPr/>
          </p:nvSpPr>
          <p:spPr bwMode="auto">
            <a:xfrm rot="-478059">
              <a:off x="2445470" y="2995443"/>
              <a:ext cx="981075" cy="307975"/>
            </a:xfrm>
            <a:prstGeom prst="rect">
              <a:avLst/>
            </a:prstGeom>
            <a:noFill/>
            <a:ln w="9525">
              <a:noFill/>
              <a:miter lim="800000"/>
              <a:headEnd/>
              <a:tailEnd/>
            </a:ln>
          </p:spPr>
          <p:txBody>
            <a:bodyPr wrap="none">
              <a:spAutoFit/>
            </a:bodyPr>
            <a:lstStyle/>
            <a:p>
              <a:pPr eaLnBrk="1" hangingPunct="1"/>
              <a:r>
                <a:rPr lang="en-US" altLang="zh-CN" dirty="0">
                  <a:latin typeface="微软雅黑" pitchFamily="34" charset="-122"/>
                  <a:ea typeface="微软雅黑" pitchFamily="34" charset="-122"/>
                </a:rPr>
                <a:t>0.42</a:t>
              </a:r>
              <a:r>
                <a:rPr lang="zh-CN" altLang="en-US" dirty="0">
                  <a:latin typeface="微软雅黑" pitchFamily="34" charset="-122"/>
                  <a:ea typeface="微软雅黑" pitchFamily="34" charset="-122"/>
                </a:rPr>
                <a:t>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度</a:t>
              </a:r>
              <a:endParaRPr lang="zh-CN" altLang="en-US" dirty="0"/>
            </a:p>
          </p:txBody>
        </p:sp>
        <p:sp>
          <p:nvSpPr>
            <p:cNvPr id="11290" name="TextBox 48"/>
            <p:cNvSpPr txBox="1">
              <a:spLocks noChangeArrowheads="1"/>
            </p:cNvSpPr>
            <p:nvPr/>
          </p:nvSpPr>
          <p:spPr bwMode="auto">
            <a:xfrm rot="-1310096">
              <a:off x="2458754" y="2425612"/>
              <a:ext cx="877163" cy="307777"/>
            </a:xfrm>
            <a:prstGeom prst="rect">
              <a:avLst/>
            </a:prstGeom>
            <a:noFill/>
            <a:ln w="9525">
              <a:noFill/>
              <a:miter lim="800000"/>
              <a:headEnd/>
              <a:tailEnd/>
            </a:ln>
          </p:spPr>
          <p:txBody>
            <a:bodyPr wrap="none">
              <a:spAutoFit/>
            </a:bodyPr>
            <a:lstStyle/>
            <a:p>
              <a:pPr eaLnBrk="1" hangingPunct="1"/>
              <a:r>
                <a:rPr lang="en-US" altLang="zh-CN" dirty="0" smtClean="0">
                  <a:latin typeface="微软雅黑" pitchFamily="34" charset="-122"/>
                  <a:ea typeface="微软雅黑" pitchFamily="34" charset="-122"/>
                </a:rPr>
                <a:t>0.8</a:t>
              </a:r>
              <a:r>
                <a:rPr lang="zh-CN" altLang="en-US" dirty="0" smtClean="0">
                  <a:latin typeface="微软雅黑" pitchFamily="34" charset="-122"/>
                  <a:ea typeface="微软雅黑" pitchFamily="34" charset="-122"/>
                </a:rPr>
                <a:t>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度</a:t>
              </a:r>
              <a:endParaRPr lang="zh-CN" altLang="en-US" dirty="0"/>
            </a:p>
          </p:txBody>
        </p:sp>
        <p:sp>
          <p:nvSpPr>
            <p:cNvPr id="11291" name="TextBox 55"/>
            <p:cNvSpPr txBox="1">
              <a:spLocks noChangeArrowheads="1"/>
            </p:cNvSpPr>
            <p:nvPr/>
          </p:nvSpPr>
          <p:spPr bwMode="auto">
            <a:xfrm>
              <a:off x="4394200" y="3336925"/>
              <a:ext cx="2525713" cy="307975"/>
            </a:xfrm>
            <a:prstGeom prst="rect">
              <a:avLst/>
            </a:prstGeom>
            <a:noFill/>
            <a:ln w="9525">
              <a:noFill/>
              <a:miter lim="800000"/>
              <a:headEnd/>
              <a:tailEnd/>
            </a:ln>
          </p:spPr>
          <p:txBody>
            <a:bodyPr>
              <a:spAutoFit/>
            </a:bodyPr>
            <a:lstStyle/>
            <a:p>
              <a:pPr eaLnBrk="1" hangingPunct="1"/>
              <a:r>
                <a:rPr lang="zh-CN" altLang="en-US" dirty="0" smtClean="0">
                  <a:solidFill>
                    <a:srgbClr val="166ED8"/>
                  </a:solidFill>
                  <a:latin typeface="微软雅黑" pitchFamily="34" charset="-122"/>
                  <a:ea typeface="微软雅黑" pitchFamily="34" charset="-122"/>
                </a:rPr>
                <a:t>系统总发电量 </a:t>
              </a:r>
              <a:r>
                <a:rPr lang="zh-CN" altLang="zh-CN" b="1" dirty="0" smtClean="0">
                  <a:solidFill>
                    <a:srgbClr val="166ED8"/>
                  </a:solidFill>
                  <a:latin typeface="微软雅黑" pitchFamily="34" charset="-122"/>
                  <a:ea typeface="微软雅黑" pitchFamily="34" charset="-122"/>
                </a:rPr>
                <a:t>1</a:t>
              </a:r>
              <a:r>
                <a:rPr lang="en-US" altLang="zh-CN" b="1" dirty="0" smtClean="0">
                  <a:solidFill>
                    <a:srgbClr val="166ED8"/>
                  </a:solidFill>
                  <a:latin typeface="微软雅黑" pitchFamily="34" charset="-122"/>
                  <a:ea typeface="微软雅黑" pitchFamily="34" charset="-122"/>
                </a:rPr>
                <a:t>15</a:t>
              </a:r>
              <a:r>
                <a:rPr lang="zh-CN" altLang="en-US" b="1" dirty="0" smtClean="0">
                  <a:solidFill>
                    <a:srgbClr val="166ED8"/>
                  </a:solidFill>
                  <a:latin typeface="微软雅黑" pitchFamily="34" charset="-122"/>
                  <a:ea typeface="微软雅黑" pitchFamily="34" charset="-122"/>
                </a:rPr>
                <a:t> 万度</a:t>
              </a:r>
              <a:endParaRPr lang="zh-CN" altLang="en-US" b="1" dirty="0">
                <a:solidFill>
                  <a:srgbClr val="166ED8"/>
                </a:solidFill>
                <a:latin typeface="微软雅黑" pitchFamily="34" charset="-122"/>
                <a:ea typeface="微软雅黑" pitchFamily="34" charset="-122"/>
              </a:endParaRPr>
            </a:p>
          </p:txBody>
        </p:sp>
        <p:sp>
          <p:nvSpPr>
            <p:cNvPr id="11292" name="TextBox 56"/>
            <p:cNvSpPr txBox="1">
              <a:spLocks noChangeArrowheads="1"/>
            </p:cNvSpPr>
            <p:nvPr/>
          </p:nvSpPr>
          <p:spPr bwMode="auto">
            <a:xfrm>
              <a:off x="4243388" y="2768600"/>
              <a:ext cx="3157537" cy="307975"/>
            </a:xfrm>
            <a:prstGeom prst="rect">
              <a:avLst/>
            </a:prstGeom>
            <a:noFill/>
            <a:ln w="9525">
              <a:noFill/>
              <a:miter lim="800000"/>
              <a:headEnd/>
              <a:tailEnd/>
            </a:ln>
          </p:spPr>
          <p:txBody>
            <a:bodyPr>
              <a:spAutoFit/>
            </a:bodyPr>
            <a:lstStyle/>
            <a:p>
              <a:pPr eaLnBrk="1" hangingPunct="1"/>
              <a:r>
                <a:rPr lang="zh-CN" altLang="zh-CN" sz="1200" dirty="0" smtClean="0">
                  <a:latin typeface="微软雅黑" pitchFamily="34" charset="-122"/>
                  <a:ea typeface="微软雅黑" pitchFamily="34" charset="-122"/>
                </a:rPr>
                <a:t>1</a:t>
              </a:r>
              <a:r>
                <a:rPr lang="en-US" altLang="zh-CN" sz="1200" dirty="0" smtClean="0">
                  <a:latin typeface="微软雅黑" pitchFamily="34" charset="-122"/>
                  <a:ea typeface="微软雅黑" pitchFamily="34" charset="-122"/>
                </a:rPr>
                <a:t>15</a:t>
              </a:r>
              <a:r>
                <a:rPr lang="zh-CN" altLang="en-US" sz="1200" dirty="0" smtClean="0">
                  <a:latin typeface="微软雅黑" pitchFamily="34" charset="-122"/>
                  <a:ea typeface="微软雅黑" pitchFamily="34" charset="-122"/>
                </a:rPr>
                <a:t> 万度</a:t>
              </a:r>
              <a:r>
                <a:rPr lang="en-US" altLang="zh-CN" sz="1200" dirty="0">
                  <a:latin typeface="微软雅黑" pitchFamily="34" charset="-122"/>
                  <a:ea typeface="微软雅黑" pitchFamily="34" charset="-122"/>
                </a:rPr>
                <a:t>×0.42</a:t>
              </a:r>
              <a:r>
                <a:rPr lang="zh-CN" altLang="en-US" sz="1200" dirty="0">
                  <a:latin typeface="微软雅黑" pitchFamily="34" charset="-122"/>
                  <a:ea typeface="微软雅黑" pitchFamily="34" charset="-122"/>
                </a:rPr>
                <a:t>元</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度</a:t>
              </a:r>
              <a:r>
                <a:rPr lang="en-US" altLang="zh-CN" sz="1200" dirty="0" smtClean="0">
                  <a:latin typeface="微软雅黑" pitchFamily="34" charset="-122"/>
                  <a:ea typeface="微软雅黑" pitchFamily="34" charset="-122"/>
                </a:rPr>
                <a:t>=</a:t>
              </a:r>
              <a:r>
                <a:rPr lang="en-US" altLang="zh-CN" b="1" dirty="0">
                  <a:latin typeface="微软雅黑" pitchFamily="34" charset="-122"/>
                  <a:ea typeface="微软雅黑" pitchFamily="34" charset="-122"/>
                </a:rPr>
                <a:t>48.3</a:t>
              </a:r>
              <a:r>
                <a:rPr lang="zh-CN" altLang="en-US" b="1" dirty="0">
                  <a:latin typeface="微软雅黑" pitchFamily="34" charset="-122"/>
                  <a:ea typeface="微软雅黑" pitchFamily="34" charset="-122"/>
                </a:rPr>
                <a:t>万元</a:t>
              </a:r>
            </a:p>
          </p:txBody>
        </p:sp>
        <p:sp>
          <p:nvSpPr>
            <p:cNvPr id="11293" name="TextBox 59"/>
            <p:cNvSpPr txBox="1">
              <a:spLocks noChangeArrowheads="1"/>
            </p:cNvSpPr>
            <p:nvPr/>
          </p:nvSpPr>
          <p:spPr bwMode="auto">
            <a:xfrm>
              <a:off x="3995738" y="3787775"/>
              <a:ext cx="3097212" cy="492443"/>
            </a:xfrm>
            <a:prstGeom prst="rect">
              <a:avLst/>
            </a:prstGeom>
            <a:noFill/>
            <a:ln w="9525">
              <a:noFill/>
              <a:miter lim="800000"/>
              <a:headEnd/>
              <a:tailEnd/>
            </a:ln>
          </p:spPr>
          <p:txBody>
            <a:bodyPr>
              <a:spAutoFit/>
            </a:bodyPr>
            <a:lstStyle/>
            <a:p>
              <a:pPr eaLnBrk="1" hangingPunct="1"/>
              <a:r>
                <a:rPr lang="zh-CN" altLang="en-US" sz="1200" dirty="0" smtClean="0">
                  <a:latin typeface="微软雅黑" pitchFamily="34" charset="-122"/>
                  <a:ea typeface="微软雅黑" pitchFamily="34" charset="-122"/>
                </a:rPr>
                <a:t>（</a:t>
              </a:r>
              <a:r>
                <a:rPr lang="zh-CN" altLang="zh-CN" sz="1200" dirty="0" smtClean="0">
                  <a:latin typeface="微软雅黑" pitchFamily="34" charset="-122"/>
                  <a:ea typeface="微软雅黑" pitchFamily="34" charset="-122"/>
                </a:rPr>
                <a:t>1</a:t>
              </a:r>
              <a:r>
                <a:rPr lang="en-US" altLang="zh-CN" sz="1200" dirty="0" smtClean="0">
                  <a:latin typeface="微软雅黑" pitchFamily="34" charset="-122"/>
                  <a:ea typeface="微软雅黑" pitchFamily="34" charset="-122"/>
                </a:rPr>
                <a:t>15</a:t>
              </a:r>
              <a:r>
                <a:rPr lang="zh-CN" altLang="en-US" sz="1200" dirty="0" smtClean="0">
                  <a:latin typeface="微软雅黑" pitchFamily="34" charset="-122"/>
                  <a:ea typeface="微软雅黑" pitchFamily="34" charset="-122"/>
                </a:rPr>
                <a:t>万度</a:t>
              </a:r>
              <a:r>
                <a:rPr lang="en-US" altLang="zh-CN" sz="1200" dirty="0" smtClean="0">
                  <a:latin typeface="微软雅黑" pitchFamily="34" charset="-122"/>
                  <a:ea typeface="微软雅黑" pitchFamily="34" charset="-122"/>
                </a:rPr>
                <a:t>-92</a:t>
              </a:r>
              <a:r>
                <a:rPr lang="zh-CN" altLang="en-US" sz="1200" dirty="0" smtClean="0">
                  <a:latin typeface="微软雅黑" pitchFamily="34" charset="-122"/>
                  <a:ea typeface="微软雅黑" pitchFamily="34" charset="-122"/>
                </a:rPr>
                <a:t>万度）</a:t>
              </a:r>
              <a:r>
                <a:rPr lang="en-US" altLang="zh-CN" sz="1200" dirty="0" smtClean="0">
                  <a:latin typeface="微软雅黑" pitchFamily="34" charset="-122"/>
                  <a:ea typeface="微软雅黑" pitchFamily="34" charset="-122"/>
                </a:rPr>
                <a:t> </a:t>
              </a:r>
              <a:r>
                <a:rPr lang="en-US" altLang="zh-CN" sz="1200" dirty="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0.3796</a:t>
              </a:r>
              <a:r>
                <a:rPr lang="zh-CN" altLang="en-US" sz="1200" dirty="0" smtClean="0">
                  <a:latin typeface="微软雅黑" pitchFamily="34" charset="-122"/>
                  <a:ea typeface="微软雅黑" pitchFamily="34" charset="-122"/>
                </a:rPr>
                <a:t> 元</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度</a:t>
              </a:r>
              <a:r>
                <a:rPr lang="en-US" altLang="zh-CN" sz="1200" dirty="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
              </a:r>
              <a:br>
                <a:rPr lang="en-US" altLang="zh-CN" sz="1200" dirty="0" smtClean="0">
                  <a:latin typeface="微软雅黑" pitchFamily="34" charset="-122"/>
                  <a:ea typeface="微软雅黑" pitchFamily="34" charset="-122"/>
                </a:rPr>
              </a:br>
              <a:r>
                <a:rPr lang="zh-CN" altLang="en-US" sz="1200" dirty="0" smtClean="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8</a:t>
              </a:r>
              <a:r>
                <a:rPr lang="en-US" altLang="zh-CN" b="1" dirty="0" smtClean="0">
                  <a:latin typeface="微软雅黑" pitchFamily="34" charset="-122"/>
                  <a:ea typeface="微软雅黑" pitchFamily="34" charset="-122"/>
                </a:rPr>
                <a:t>.73</a:t>
              </a:r>
              <a:r>
                <a:rPr lang="zh-CN" altLang="en-US" b="1" dirty="0" smtClean="0">
                  <a:latin typeface="微软雅黑" pitchFamily="34" charset="-122"/>
                  <a:ea typeface="微软雅黑" pitchFamily="34" charset="-122"/>
                </a:rPr>
                <a:t> 万元</a:t>
              </a:r>
              <a:endParaRPr lang="zh-CN" altLang="en-US" b="1" dirty="0">
                <a:latin typeface="微软雅黑" pitchFamily="34" charset="-122"/>
                <a:ea typeface="微软雅黑" pitchFamily="34" charset="-122"/>
              </a:endParaRPr>
            </a:p>
          </p:txBody>
        </p:sp>
        <p:sp>
          <p:nvSpPr>
            <p:cNvPr id="11294" name="TextBox 60"/>
            <p:cNvSpPr txBox="1">
              <a:spLocks noChangeArrowheads="1"/>
            </p:cNvSpPr>
            <p:nvPr/>
          </p:nvSpPr>
          <p:spPr bwMode="auto">
            <a:xfrm>
              <a:off x="4113213" y="1916113"/>
              <a:ext cx="5113337" cy="307777"/>
            </a:xfrm>
            <a:prstGeom prst="rect">
              <a:avLst/>
            </a:prstGeom>
            <a:noFill/>
            <a:ln w="9525">
              <a:noFill/>
              <a:miter lim="800000"/>
              <a:headEnd/>
              <a:tailEnd/>
            </a:ln>
          </p:spPr>
          <p:txBody>
            <a:bodyPr>
              <a:spAutoFit/>
            </a:bodyPr>
            <a:lstStyle/>
            <a:p>
              <a:pPr eaLnBrk="1" hangingPunct="1"/>
              <a:r>
                <a:rPr lang="zh-CN" altLang="en-US" sz="1200" dirty="0">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92</a:t>
              </a:r>
              <a:r>
                <a:rPr lang="zh-CN" altLang="en-US" sz="1200" dirty="0" smtClean="0">
                  <a:latin typeface="微软雅黑" pitchFamily="34" charset="-122"/>
                  <a:ea typeface="微软雅黑" pitchFamily="34" charset="-122"/>
                </a:rPr>
                <a:t> 万度</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0</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8</a:t>
              </a:r>
              <a:r>
                <a:rPr lang="zh-CN" altLang="en-US" sz="1200" dirty="0" smtClean="0">
                  <a:latin typeface="微软雅黑" pitchFamily="34" charset="-122"/>
                  <a:ea typeface="微软雅黑" pitchFamily="34" charset="-122"/>
                </a:rPr>
                <a:t> 元</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度</a:t>
              </a:r>
              <a:r>
                <a:rPr lang="en-US" altLang="zh-CN" sz="1200" dirty="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7</a:t>
              </a:r>
              <a:r>
                <a:rPr lang="en-US" altLang="zh-CN" b="1" dirty="0" smtClean="0">
                  <a:latin typeface="微软雅黑" pitchFamily="34" charset="-122"/>
                  <a:ea typeface="微软雅黑" pitchFamily="34" charset="-122"/>
                </a:rPr>
                <a:t>3.6</a:t>
              </a:r>
              <a:r>
                <a:rPr lang="zh-CN" altLang="en-US" b="1" dirty="0" smtClean="0">
                  <a:latin typeface="微软雅黑" pitchFamily="34" charset="-122"/>
                  <a:ea typeface="微软雅黑" pitchFamily="34" charset="-122"/>
                </a:rPr>
                <a:t> 万元</a:t>
              </a:r>
              <a:endParaRPr lang="zh-CN" altLang="en-US" b="1" dirty="0">
                <a:latin typeface="微软雅黑" pitchFamily="34" charset="-122"/>
                <a:ea typeface="微软雅黑" pitchFamily="34" charset="-122"/>
              </a:endParaRPr>
            </a:p>
          </p:txBody>
        </p:sp>
        <p:sp>
          <p:nvSpPr>
            <p:cNvPr id="65" name="右大括号 64"/>
            <p:cNvSpPr/>
            <p:nvPr/>
          </p:nvSpPr>
          <p:spPr>
            <a:xfrm>
              <a:off x="7092950" y="1762125"/>
              <a:ext cx="279400" cy="25336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dirty="0">
                <a:solidFill>
                  <a:srgbClr val="FF0000"/>
                </a:solidFill>
              </a:endParaRPr>
            </a:p>
          </p:txBody>
        </p:sp>
        <p:sp>
          <p:nvSpPr>
            <p:cNvPr id="11296" name="TextBox 66"/>
            <p:cNvSpPr txBox="1">
              <a:spLocks noChangeArrowheads="1"/>
            </p:cNvSpPr>
            <p:nvPr/>
          </p:nvSpPr>
          <p:spPr bwMode="auto">
            <a:xfrm>
              <a:off x="7359650" y="2492375"/>
              <a:ext cx="1547813" cy="738188"/>
            </a:xfrm>
            <a:prstGeom prst="rect">
              <a:avLst/>
            </a:prstGeom>
            <a:noFill/>
            <a:ln w="9525">
              <a:noFill/>
              <a:miter lim="800000"/>
              <a:headEnd/>
              <a:tailEnd/>
            </a:ln>
          </p:spPr>
          <p:txBody>
            <a:bodyPr>
              <a:spAutoFit/>
            </a:bodyPr>
            <a:lstStyle/>
            <a:p>
              <a:pPr eaLnBrk="1" hangingPunct="1"/>
              <a:endParaRPr lang="en-US" altLang="zh-CN" b="1" dirty="0">
                <a:solidFill>
                  <a:srgbClr val="FF0000"/>
                </a:solidFill>
                <a:latin typeface="微软雅黑" pitchFamily="34" charset="-122"/>
                <a:ea typeface="微软雅黑" pitchFamily="34" charset="-122"/>
              </a:endParaRPr>
            </a:p>
            <a:p>
              <a:pPr eaLnBrk="1" hangingPunct="1"/>
              <a:r>
                <a:rPr lang="zh-CN" altLang="en-US" b="1" dirty="0">
                  <a:solidFill>
                    <a:srgbClr val="FF0000"/>
                  </a:solidFill>
                  <a:latin typeface="微软雅黑" pitchFamily="34" charset="-122"/>
                  <a:ea typeface="微软雅黑" pitchFamily="34" charset="-122"/>
                </a:rPr>
                <a:t>总收益：</a:t>
              </a:r>
              <a:endParaRPr lang="en-US" altLang="zh-CN" b="1" dirty="0">
                <a:solidFill>
                  <a:srgbClr val="FF0000"/>
                </a:solidFill>
                <a:latin typeface="微软雅黑" pitchFamily="34" charset="-122"/>
                <a:ea typeface="微软雅黑" pitchFamily="34" charset="-122"/>
              </a:endParaRPr>
            </a:p>
            <a:p>
              <a:pPr eaLnBrk="1" hangingPunct="1"/>
              <a:r>
                <a:rPr lang="en-US" altLang="zh-CN" b="1" dirty="0" smtClean="0">
                  <a:solidFill>
                    <a:srgbClr val="FF0000"/>
                  </a:solidFill>
                  <a:latin typeface="微软雅黑" pitchFamily="34" charset="-122"/>
                  <a:ea typeface="微软雅黑" pitchFamily="34" charset="-122"/>
                </a:rPr>
                <a:t>130.63</a:t>
              </a:r>
              <a:r>
                <a:rPr lang="zh-CN" altLang="en-US" b="1" dirty="0" smtClean="0">
                  <a:solidFill>
                    <a:srgbClr val="FF0000"/>
                  </a:solidFill>
                  <a:latin typeface="微软雅黑" pitchFamily="34" charset="-122"/>
                  <a:ea typeface="微软雅黑" pitchFamily="34" charset="-122"/>
                </a:rPr>
                <a:t>万元</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年</a:t>
              </a:r>
            </a:p>
          </p:txBody>
        </p:sp>
      </p:grpSp>
      <p:sp>
        <p:nvSpPr>
          <p:cNvPr id="33" name="TextBox 4"/>
          <p:cNvSpPr txBox="1">
            <a:spLocks noChangeArrowheads="1"/>
          </p:cNvSpPr>
          <p:nvPr/>
        </p:nvSpPr>
        <p:spPr bwMode="auto">
          <a:xfrm>
            <a:off x="2771800" y="908720"/>
            <a:ext cx="5143536" cy="443284"/>
          </a:xfrm>
          <a:prstGeom prst="rect">
            <a:avLst/>
          </a:prstGeom>
          <a:noFill/>
          <a:ln w="9525">
            <a:noFill/>
            <a:miter lim="800000"/>
            <a:headEnd/>
            <a:tailEnd/>
          </a:ln>
        </p:spPr>
        <p:txBody>
          <a:bodyPr wrap="square">
            <a:spAutoFit/>
          </a:bodyPr>
          <a:lstStyle/>
          <a:p>
            <a:pPr algn="ctr" eaLnBrk="1" hangingPunct="1">
              <a:lnSpc>
                <a:spcPts val="2900"/>
              </a:lnSpc>
            </a:pPr>
            <a:r>
              <a:rPr lang="zh-CN" altLang="en-US" sz="1600" b="1" dirty="0">
                <a:solidFill>
                  <a:schemeClr val="bg1">
                    <a:lumMod val="50000"/>
                  </a:schemeClr>
                </a:solidFill>
                <a:latin typeface="微软雅黑" pitchFamily="34" charset="-122"/>
                <a:ea typeface="微软雅黑" pitchFamily="34" charset="-122"/>
              </a:rPr>
              <a:t>例</a:t>
            </a:r>
            <a:r>
              <a:rPr lang="zh-CN" altLang="en-US" sz="1600" b="1" dirty="0" smtClean="0">
                <a:solidFill>
                  <a:schemeClr val="bg1">
                    <a:lumMod val="50000"/>
                  </a:schemeClr>
                </a:solidFill>
                <a:latin typeface="微软雅黑" pitchFamily="34" charset="-122"/>
                <a:ea typeface="微软雅黑" pitchFamily="34" charset="-122"/>
              </a:rPr>
              <a:t>：陕西</a:t>
            </a:r>
            <a:r>
              <a:rPr lang="zh-CN" altLang="zh-CN" sz="1600" b="1" dirty="0" smtClean="0">
                <a:solidFill>
                  <a:schemeClr val="bg1">
                    <a:lumMod val="50000"/>
                  </a:schemeClr>
                </a:solidFill>
                <a:latin typeface="微软雅黑" pitchFamily="34" charset="-122"/>
                <a:ea typeface="微软雅黑" pitchFamily="34" charset="-122"/>
              </a:rPr>
              <a:t>1</a:t>
            </a:r>
            <a:r>
              <a:rPr lang="en-US" altLang="zh-CN" sz="1600" b="1" dirty="0" smtClean="0">
                <a:solidFill>
                  <a:schemeClr val="bg1">
                    <a:lumMod val="50000"/>
                  </a:schemeClr>
                </a:solidFill>
                <a:latin typeface="微软雅黑" pitchFamily="34" charset="-122"/>
                <a:ea typeface="微软雅黑" pitchFamily="34" charset="-122"/>
              </a:rPr>
              <a:t>MW</a:t>
            </a:r>
            <a:r>
              <a:rPr lang="zh-CN" altLang="en-US" sz="1600" b="1" dirty="0">
                <a:solidFill>
                  <a:schemeClr val="bg1">
                    <a:lumMod val="50000"/>
                  </a:schemeClr>
                </a:solidFill>
                <a:latin typeface="微软雅黑" pitchFamily="34" charset="-122"/>
                <a:ea typeface="微软雅黑" pitchFamily="34" charset="-122"/>
              </a:rPr>
              <a:t>分布式系统收益</a:t>
            </a:r>
            <a:r>
              <a:rPr lang="en-US" altLang="zh-CN" sz="1600" b="1" dirty="0" smtClean="0">
                <a:solidFill>
                  <a:schemeClr val="bg1">
                    <a:lumMod val="50000"/>
                  </a:schemeClr>
                </a:solidFill>
                <a:latin typeface="微软雅黑" pitchFamily="34" charset="-122"/>
                <a:ea typeface="微软雅黑" pitchFamily="34" charset="-122"/>
              </a:rPr>
              <a:t>-</a:t>
            </a:r>
            <a:r>
              <a:rPr lang="zh-CN" altLang="en-US" sz="1600" b="1" dirty="0" smtClean="0">
                <a:solidFill>
                  <a:schemeClr val="bg1">
                    <a:lumMod val="50000"/>
                  </a:schemeClr>
                </a:solidFill>
                <a:latin typeface="微软雅黑" pitchFamily="34" charset="-122"/>
                <a:ea typeface="微软雅黑" pitchFamily="34" charset="-122"/>
              </a:rPr>
              <a:t>工业</a:t>
            </a:r>
            <a:endParaRPr lang="zh-CN" altLang="zh-CN" sz="1600" dirty="0">
              <a:solidFill>
                <a:schemeClr val="bg1">
                  <a:lumMod val="50000"/>
                </a:schemeClr>
              </a:solidFill>
              <a:latin typeface="微软雅黑" pitchFamily="34" charset="-122"/>
              <a:ea typeface="微软雅黑" pitchFamily="34" charset="-122"/>
            </a:endParaRPr>
          </a:p>
        </p:txBody>
      </p:sp>
      <p:cxnSp>
        <p:nvCxnSpPr>
          <p:cNvPr id="36"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46" name="TextBox 11"/>
          <p:cNvSpPr>
            <a:spLocks noChangeArrowheads="1"/>
          </p:cNvSpPr>
          <p:nvPr/>
        </p:nvSpPr>
        <p:spPr bwMode="auto">
          <a:xfrm flipH="1">
            <a:off x="395536" y="1043291"/>
            <a:ext cx="3949558" cy="323125"/>
          </a:xfrm>
          <a:prstGeom prst="rect">
            <a:avLst/>
          </a:prstGeom>
          <a:noFill/>
          <a:ln w="9525">
            <a:noFill/>
            <a:miter lim="800000"/>
            <a:headEnd/>
            <a:tailEnd/>
          </a:ln>
        </p:spPr>
        <p:txBody>
          <a:bodyPr lIns="91404" tIns="45700" rIns="91404" bIns="45700">
            <a:spAutoFit/>
          </a:bodyPr>
          <a:lstStyle/>
          <a:p>
            <a:pPr eaLnBrk="1" hangingPunct="1">
              <a:lnSpc>
                <a:spcPts val="1604"/>
              </a:lnSpc>
            </a:pPr>
            <a:r>
              <a:rPr lang="en-US" altLang="en-US" sz="2000" b="1" dirty="0" smtClean="0">
                <a:solidFill>
                  <a:srgbClr val="FF6600"/>
                </a:solidFill>
                <a:latin typeface="Corbel" pitchFamily="34" charset="0"/>
              </a:rPr>
              <a:t>工商业</a:t>
            </a:r>
            <a:r>
              <a:rPr lang="zh-CN" altLang="en-US" sz="2000" b="1" dirty="0" smtClean="0">
                <a:solidFill>
                  <a:srgbClr val="FF6600"/>
                </a:solidFill>
                <a:latin typeface="Corbel" pitchFamily="34" charset="0"/>
              </a:rPr>
              <a:t>光伏屋顶  </a:t>
            </a:r>
            <a:r>
              <a:rPr lang="en-US" altLang="zh-CN" sz="2000" b="1" dirty="0" smtClean="0">
                <a:solidFill>
                  <a:srgbClr val="FF6600"/>
                </a:solidFill>
                <a:latin typeface="Corbel" pitchFamily="34" charset="0"/>
              </a:rPr>
              <a:t>——</a:t>
            </a:r>
            <a:endParaRPr lang="en-US" altLang="zh-CN" sz="2000" dirty="0">
              <a:solidFill>
                <a:srgbClr val="FF6600"/>
              </a:solidFill>
              <a:latin typeface="Corbel" pitchFamily="34" charset="0"/>
            </a:endParaRPr>
          </a:p>
        </p:txBody>
      </p:sp>
      <p:sp>
        <p:nvSpPr>
          <p:cNvPr id="34" name="Text Box 8"/>
          <p:cNvSpPr txBox="1">
            <a:spLocks noChangeArrowheads="1"/>
          </p:cNvSpPr>
          <p:nvPr/>
        </p:nvSpPr>
        <p:spPr bwMode="auto">
          <a:xfrm>
            <a:off x="231775" y="188913"/>
            <a:ext cx="6140450"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分布式光伏发电商业模式</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业主自投自建</a:t>
            </a:r>
            <a:endParaRPr kumimoji="1" lang="zh-CN" altLang="en-US" sz="2400" dirty="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80911479"/>
              </p:ext>
            </p:extLst>
          </p:nvPr>
        </p:nvGraphicFramePr>
        <p:xfrm>
          <a:off x="179388" y="1916832"/>
          <a:ext cx="8856666" cy="4715444"/>
        </p:xfrm>
        <a:graphic>
          <a:graphicData uri="http://schemas.openxmlformats.org/drawingml/2006/table">
            <a:tbl>
              <a:tblPr/>
              <a:tblGrid>
                <a:gridCol w="681282"/>
                <a:gridCol w="681282"/>
                <a:gridCol w="681282"/>
                <a:gridCol w="681282"/>
                <a:gridCol w="681282"/>
                <a:gridCol w="681282"/>
                <a:gridCol w="681282"/>
                <a:gridCol w="681282"/>
                <a:gridCol w="681282"/>
                <a:gridCol w="681282"/>
                <a:gridCol w="681282"/>
                <a:gridCol w="681282"/>
                <a:gridCol w="681282"/>
              </a:tblGrid>
              <a:tr h="693116">
                <a:tc>
                  <a:txBody>
                    <a:bodyPr/>
                    <a:lstStyle/>
                    <a:p>
                      <a:pPr algn="ctr" fontAlgn="ctr"/>
                      <a:r>
                        <a:rPr lang="zh-CN" altLang="en-US" sz="1200" b="1" i="0" u="none" strike="noStrike">
                          <a:solidFill>
                            <a:srgbClr val="000000"/>
                          </a:solidFill>
                          <a:effectLst/>
                          <a:latin typeface="宋体"/>
                        </a:rPr>
                        <a:t>项目规模（</a:t>
                      </a:r>
                      <a:r>
                        <a:rPr lang="en-US" altLang="zh-CN" sz="1200" b="1" i="0" u="none" strike="noStrike">
                          <a:solidFill>
                            <a:srgbClr val="000000"/>
                          </a:solidFill>
                          <a:effectLst/>
                          <a:latin typeface="宋体"/>
                        </a:rPr>
                        <a:t>MW</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年均发电量（</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自发自用比例</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自发自用部分电量（</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余电上网部分电量（</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网购电价（元</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优惠幅度</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光伏电价（元</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电价优惠（元</a:t>
                      </a:r>
                      <a:r>
                        <a:rPr lang="en-US" altLang="zh-CN" sz="1200" b="1" i="0" u="none" strike="noStrike">
                          <a:solidFill>
                            <a:srgbClr val="000000"/>
                          </a:solidFill>
                          <a:effectLst/>
                          <a:latin typeface="宋体"/>
                        </a:rPr>
                        <a:t>/kwh</a:t>
                      </a:r>
                      <a:r>
                        <a:rPr lang="zh-CN" altLang="en-US" sz="1200" b="1" i="0" u="none" strike="noStrike">
                          <a:solidFill>
                            <a:srgbClr val="000000"/>
                          </a:solidFill>
                          <a:effectLst/>
                          <a:latin typeface="宋体"/>
                        </a:rPr>
                        <a:t>）</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屋顶业主节省电费收益（万元</a:t>
                      </a:r>
                      <a:r>
                        <a:rPr lang="en-US" altLang="zh-CN" sz="1200" b="1" i="0" u="none" strike="noStrike">
                          <a:solidFill>
                            <a:srgbClr val="000000"/>
                          </a:solidFill>
                          <a:effectLst/>
                          <a:latin typeface="宋体"/>
                        </a:rPr>
                        <a:t>/</a:t>
                      </a:r>
                      <a:r>
                        <a:rPr lang="zh-CN" altLang="en-US" sz="1200" b="1" i="0" u="none" strike="noStrike">
                          <a:solidFill>
                            <a:srgbClr val="000000"/>
                          </a:solidFill>
                          <a:effectLst/>
                          <a:latin typeface="宋体"/>
                        </a:rPr>
                        <a:t>年）</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zh-CN" altLang="en-US" sz="1200" b="1" i="0" u="none" strike="noStrike">
                          <a:solidFill>
                            <a:srgbClr val="000000"/>
                          </a:solidFill>
                          <a:effectLst/>
                          <a:latin typeface="宋体"/>
                        </a:rPr>
                        <a:t>投资主体年收益（万元</a:t>
                      </a:r>
                      <a:r>
                        <a:rPr lang="en-US" altLang="zh-CN" sz="1200" b="1" i="0" u="none" strike="noStrike">
                          <a:solidFill>
                            <a:srgbClr val="000000"/>
                          </a:solidFill>
                          <a:effectLst/>
                          <a:latin typeface="宋体"/>
                        </a:rPr>
                        <a:t>/</a:t>
                      </a:r>
                      <a:r>
                        <a:rPr lang="zh-CN" altLang="en-US" sz="1200" b="1" i="0" u="none" strike="noStrike">
                          <a:solidFill>
                            <a:srgbClr val="000000"/>
                          </a:solidFill>
                          <a:effectLst/>
                          <a:latin typeface="宋体"/>
                        </a:rPr>
                        <a:t>年）</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投资主体总投资（万元）</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effectLst/>
                          <a:latin typeface="宋体"/>
                        </a:rPr>
                        <a:t>投资回收年限（年）</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rowSpan="7">
                  <a:txBody>
                    <a:bodyPr/>
                    <a:lstStyle/>
                    <a:p>
                      <a:pPr algn="ctr" fontAlgn="ctr"/>
                      <a:r>
                        <a:rPr lang="en-US" altLang="zh-CN" sz="1200" b="1" i="0" u="none" strike="noStrike" dirty="0">
                          <a:solidFill>
                            <a:srgbClr val="000000"/>
                          </a:solidFill>
                          <a:effectLst/>
                          <a:latin typeface="宋体"/>
                        </a:rPr>
                        <a:t>1</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1200000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1200000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1.20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20%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宋体"/>
                        </a:rPr>
                        <a:t>0.24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29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dirty="0">
                          <a:solidFill>
                            <a:srgbClr val="000000"/>
                          </a:solidFill>
                          <a:effectLst/>
                          <a:latin typeface="宋体"/>
                        </a:rPr>
                        <a:t>850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7.38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95%</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1140000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60000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17.50%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0.99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0.21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24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90%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1080000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15%</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1.02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0.18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19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85%</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1020000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180000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12.50%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7.38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80%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960000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240000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1.08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0.12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114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7.42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75%</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900000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300000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7.50%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1.11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0.09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113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7.50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840000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360000</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5%</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1.14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0.06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112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7.59 </a:t>
                      </a:r>
                    </a:p>
                  </a:txBody>
                  <a:tcPr marL="6523" marR="6523" marT="6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rowSpan="7">
                  <a:txBody>
                    <a:bodyPr/>
                    <a:lstStyle/>
                    <a:p>
                      <a:pPr algn="ctr" fontAlgn="ctr"/>
                      <a:r>
                        <a:rPr lang="en-US" altLang="zh-CN" sz="1200" b="1" i="0" u="none" strike="noStrike" dirty="0">
                          <a:solidFill>
                            <a:srgbClr val="000000"/>
                          </a:solidFill>
                          <a:effectLst/>
                          <a:latin typeface="宋体"/>
                        </a:rPr>
                        <a:t>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dirty="0">
                          <a:solidFill>
                            <a:srgbClr val="000000"/>
                          </a:solidFill>
                          <a:effectLst/>
                          <a:latin typeface="宋体"/>
                        </a:rPr>
                        <a:t>6000000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6000000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1.20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20%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0.24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144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576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4,250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95%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5700000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300000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17.50%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0.21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120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578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90%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5400000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600000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97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578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85%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5100000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12.50%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77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576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7.38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80%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4800000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10%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572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7.42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dirty="0">
                          <a:solidFill>
                            <a:srgbClr val="000000"/>
                          </a:solidFill>
                          <a:effectLst/>
                          <a:latin typeface="宋体"/>
                        </a:rPr>
                        <a:t>75%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4500000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1500000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7.50%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1.11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40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567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7.50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4200000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1800000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r" fontAlgn="ctr"/>
                      <a:r>
                        <a:rPr lang="en-US" altLang="zh-CN" sz="1200" b="0" i="0" u="none" strike="noStrike">
                          <a:solidFill>
                            <a:srgbClr val="000000"/>
                          </a:solidFill>
                          <a:effectLst/>
                          <a:latin typeface="宋体"/>
                        </a:rPr>
                        <a:t>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25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560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fontAlgn="ctr"/>
                      <a:r>
                        <a:rPr lang="en-US" altLang="zh-CN" sz="1200" b="0" i="0" u="none" strike="noStrike">
                          <a:solidFill>
                            <a:srgbClr val="000000"/>
                          </a:solidFill>
                          <a:effectLst/>
                          <a:latin typeface="宋体"/>
                        </a:rPr>
                        <a:t>7.59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rowSpan="7">
                  <a:txBody>
                    <a:bodyPr/>
                    <a:lstStyle/>
                    <a:p>
                      <a:pPr algn="ctr" fontAlgn="ctr"/>
                      <a:r>
                        <a:rPr lang="en-US" altLang="zh-CN" sz="1200" b="1" i="0" u="none" strike="noStrike">
                          <a:solidFill>
                            <a:srgbClr val="000000"/>
                          </a:solidFill>
                          <a:effectLst/>
                          <a:latin typeface="宋体"/>
                        </a:rPr>
                        <a:t>10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12000000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a:solidFill>
                            <a:srgbClr val="000000"/>
                          </a:solidFill>
                          <a:effectLst/>
                          <a:latin typeface="宋体"/>
                        </a:rPr>
                        <a:t>1.20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20%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0.24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288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zh-CN" sz="1200" b="0" i="0" u="none" strike="noStrike" dirty="0">
                          <a:solidFill>
                            <a:srgbClr val="000000"/>
                          </a:solidFill>
                          <a:effectLst/>
                          <a:latin typeface="宋体"/>
                        </a:rPr>
                        <a:t>8,500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11400000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600000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17.50%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0.99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0.21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239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10800000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1200000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194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10200000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1800000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12.50%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dirty="0">
                          <a:solidFill>
                            <a:srgbClr val="000000"/>
                          </a:solidFill>
                          <a:effectLst/>
                          <a:latin typeface="宋体"/>
                        </a:rPr>
                        <a:t>1.05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FF0000"/>
                          </a:solidFill>
                          <a:effectLst/>
                          <a:latin typeface="宋体"/>
                        </a:rPr>
                        <a:t>153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1,152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7.38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9600000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2400000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1.08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0.12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FF0000"/>
                          </a:solidFill>
                          <a:effectLst/>
                          <a:latin typeface="宋体"/>
                        </a:rPr>
                        <a:t>115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1,145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7.42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9000000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3000000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7.50%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1.11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81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dirty="0">
                          <a:solidFill>
                            <a:srgbClr val="000000"/>
                          </a:solidFill>
                          <a:effectLst/>
                          <a:latin typeface="宋体"/>
                        </a:rPr>
                        <a:t>1,134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7.50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7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70%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8400000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3600000</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5%</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1.14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200" b="0" i="0" u="none" strike="noStrike">
                          <a:solidFill>
                            <a:srgbClr val="000000"/>
                          </a:solidFill>
                          <a:effectLst/>
                          <a:latin typeface="宋体"/>
                        </a:rPr>
                        <a:t>0.06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宋体"/>
                        </a:rPr>
                        <a:t>50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0" i="0" u="none" strike="noStrike">
                          <a:solidFill>
                            <a:srgbClr val="000000"/>
                          </a:solidFill>
                          <a:effectLst/>
                          <a:latin typeface="宋体"/>
                        </a:rPr>
                        <a:t>1,120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宋体"/>
                        </a:rPr>
                        <a:t>7.59 </a:t>
                      </a:r>
                    </a:p>
                  </a:txBody>
                  <a:tcPr marL="6523" marR="6523"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4563" name="矩形 3"/>
          <p:cNvSpPr>
            <a:spLocks noChangeArrowheads="1"/>
          </p:cNvSpPr>
          <p:nvPr/>
        </p:nvSpPr>
        <p:spPr bwMode="auto">
          <a:xfrm>
            <a:off x="468313" y="742984"/>
            <a:ext cx="8064500"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spcBef>
                <a:spcPct val="10000"/>
              </a:spcBef>
              <a:buClr>
                <a:srgbClr val="C30C3E"/>
              </a:buClr>
              <a:buFont typeface="Wingdings" charset="0"/>
              <a:buChar char="§"/>
            </a:pPr>
            <a:r>
              <a:rPr lang="zh-CN" altLang="en-US" sz="1600" dirty="0" smtClean="0">
                <a:latin typeface="微软雅黑" charset="0"/>
                <a:ea typeface="微软雅黑" charset="0"/>
                <a:cs typeface="微软雅黑" charset="0"/>
              </a:rPr>
              <a:t>由第三方投资公司在屋顶上投资光伏电站，并以优惠电价售电给屋顶业主，屋顶业主出让闲置屋顶资源换取优惠电价；</a:t>
            </a:r>
            <a:endParaRPr lang="en-US" altLang="zh-CN" sz="1600" dirty="0" smtClean="0">
              <a:latin typeface="微软雅黑" charset="0"/>
              <a:ea typeface="微软雅黑" charset="0"/>
              <a:cs typeface="微软雅黑" charset="0"/>
            </a:endParaRPr>
          </a:p>
          <a:p>
            <a:pPr marL="265113" indent="-265113">
              <a:spcBef>
                <a:spcPct val="10000"/>
              </a:spcBef>
              <a:buClr>
                <a:srgbClr val="C30C3E"/>
              </a:buClr>
              <a:buFont typeface="Wingdings" charset="0"/>
              <a:buChar char="§"/>
            </a:pPr>
            <a:r>
              <a:rPr lang="zh-CN" altLang="en-US" sz="1600" dirty="0" smtClean="0">
                <a:latin typeface="微软雅黑" charset="0"/>
                <a:ea typeface="微软雅黑" charset="0"/>
                <a:cs typeface="微软雅黑" charset="0"/>
              </a:rPr>
              <a:t>以</a:t>
            </a:r>
            <a:r>
              <a:rPr lang="zh-CN" altLang="en-US" sz="1600" dirty="0">
                <a:latin typeface="微软雅黑" charset="0"/>
                <a:ea typeface="微软雅黑" charset="0"/>
                <a:cs typeface="微软雅黑" charset="0"/>
              </a:rPr>
              <a:t>年均满发小时数</a:t>
            </a:r>
            <a:r>
              <a:rPr lang="en-US" altLang="zh-CN" sz="1600" dirty="0">
                <a:latin typeface="微软雅黑" charset="0"/>
                <a:ea typeface="微软雅黑" charset="0"/>
                <a:cs typeface="微软雅黑" charset="0"/>
              </a:rPr>
              <a:t>1200</a:t>
            </a:r>
            <a:r>
              <a:rPr lang="zh-CN" altLang="en-US" sz="1600" dirty="0">
                <a:latin typeface="微软雅黑" charset="0"/>
                <a:ea typeface="微软雅黑" charset="0"/>
                <a:cs typeface="微软雅黑" charset="0"/>
              </a:rPr>
              <a:t>小时地区为例，当地脱硫煤机组标杆上网电价为</a:t>
            </a:r>
            <a:r>
              <a:rPr lang="en-US" altLang="zh-CN" sz="1600" dirty="0">
                <a:latin typeface="微软雅黑" charset="0"/>
                <a:ea typeface="微软雅黑" charset="0"/>
                <a:cs typeface="微软雅黑" charset="0"/>
              </a:rPr>
              <a:t>0.45</a:t>
            </a:r>
            <a:r>
              <a:rPr lang="zh-CN" altLang="en-US" sz="1600" dirty="0">
                <a:latin typeface="微软雅黑" charset="0"/>
                <a:ea typeface="微软雅黑" charset="0"/>
                <a:cs typeface="微软雅黑" charset="0"/>
              </a:rPr>
              <a:t>元</a:t>
            </a:r>
            <a:r>
              <a:rPr lang="en-US" altLang="zh-CN" sz="1600" dirty="0">
                <a:latin typeface="微软雅黑" charset="0"/>
                <a:ea typeface="微软雅黑" charset="0"/>
                <a:cs typeface="微软雅黑" charset="0"/>
              </a:rPr>
              <a:t>/kwh</a:t>
            </a:r>
            <a:r>
              <a:rPr lang="zh-CN" altLang="en-US" sz="1600" dirty="0">
                <a:latin typeface="微软雅黑" charset="0"/>
                <a:ea typeface="微软雅黑" charset="0"/>
                <a:cs typeface="微软雅黑" charset="0"/>
              </a:rPr>
              <a:t>，</a:t>
            </a:r>
            <a:r>
              <a:rPr lang="en-US" altLang="zh-CN" sz="1600" dirty="0">
                <a:latin typeface="微软雅黑" charset="0"/>
                <a:ea typeface="微软雅黑" charset="0"/>
                <a:cs typeface="微软雅黑" charset="0"/>
              </a:rPr>
              <a:t>EPC</a:t>
            </a:r>
            <a:r>
              <a:rPr lang="zh-CN" altLang="en-US" sz="1600" dirty="0">
                <a:latin typeface="微软雅黑" charset="0"/>
                <a:ea typeface="微软雅黑" charset="0"/>
                <a:cs typeface="微软雅黑" charset="0"/>
              </a:rPr>
              <a:t>建设成本为</a:t>
            </a:r>
            <a:r>
              <a:rPr lang="en-US" altLang="zh-CN" sz="1600" dirty="0">
                <a:latin typeface="微软雅黑" charset="0"/>
                <a:ea typeface="微软雅黑" charset="0"/>
                <a:cs typeface="微软雅黑" charset="0"/>
              </a:rPr>
              <a:t>8.5</a:t>
            </a:r>
            <a:r>
              <a:rPr lang="zh-CN" altLang="en-US" sz="1600" dirty="0">
                <a:latin typeface="微软雅黑" charset="0"/>
                <a:ea typeface="微软雅黑" charset="0"/>
                <a:cs typeface="微软雅黑" charset="0"/>
              </a:rPr>
              <a:t>元</a:t>
            </a:r>
            <a:r>
              <a:rPr lang="en-US" altLang="zh-CN" sz="1600" dirty="0">
                <a:latin typeface="微软雅黑" charset="0"/>
                <a:ea typeface="微软雅黑" charset="0"/>
                <a:cs typeface="微软雅黑" charset="0"/>
              </a:rPr>
              <a:t>/w</a:t>
            </a:r>
            <a:r>
              <a:rPr lang="zh-CN" altLang="en-US" sz="1600" dirty="0">
                <a:latin typeface="微软雅黑" charset="0"/>
                <a:ea typeface="微软雅黑" charset="0"/>
                <a:cs typeface="微软雅黑" charset="0"/>
              </a:rPr>
              <a:t>，白天光伏发电时段加权平均网购电价</a:t>
            </a:r>
            <a:r>
              <a:rPr lang="en-US" altLang="zh-CN" sz="1600" dirty="0">
                <a:latin typeface="微软雅黑" charset="0"/>
                <a:ea typeface="微软雅黑" charset="0"/>
                <a:cs typeface="微软雅黑" charset="0"/>
              </a:rPr>
              <a:t>1.2</a:t>
            </a:r>
            <a:r>
              <a:rPr lang="zh-CN" altLang="en-US" sz="1600" dirty="0">
                <a:latin typeface="微软雅黑" charset="0"/>
                <a:ea typeface="微软雅黑" charset="0"/>
                <a:cs typeface="微软雅黑" charset="0"/>
              </a:rPr>
              <a:t>元</a:t>
            </a:r>
            <a:r>
              <a:rPr lang="en-US" altLang="zh-CN" sz="1600" dirty="0">
                <a:latin typeface="微软雅黑" charset="0"/>
                <a:ea typeface="微软雅黑" charset="0"/>
                <a:cs typeface="微软雅黑" charset="0"/>
              </a:rPr>
              <a:t>/kwh</a:t>
            </a:r>
          </a:p>
        </p:txBody>
      </p:sp>
      <p:cxnSp>
        <p:nvCxnSpPr>
          <p:cNvPr id="8" name="直接连接符 35"/>
          <p:cNvCxnSpPr/>
          <p:nvPr/>
        </p:nvCxnSpPr>
        <p:spPr>
          <a:xfrm>
            <a:off x="0" y="764704"/>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231774" y="188913"/>
            <a:ext cx="7436569"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分布式光伏发电商业模式</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第三方投资</a:t>
            </a:r>
            <a:r>
              <a:rPr kumimoji="1" lang="en-US" altLang="zh-CN" sz="2400" b="1" dirty="0" smtClean="0">
                <a:latin typeface="微软雅黑" charset="0"/>
                <a:ea typeface="微软雅黑" charset="0"/>
                <a:cs typeface="微软雅黑" charset="0"/>
              </a:rPr>
              <a:t>EMC</a:t>
            </a:r>
            <a:r>
              <a:rPr kumimoji="1" lang="zh-CN" altLang="en-US" sz="2400" b="1" dirty="0" smtClean="0">
                <a:latin typeface="微软雅黑" charset="0"/>
                <a:ea typeface="微软雅黑" charset="0"/>
                <a:cs typeface="微软雅黑" charset="0"/>
              </a:rPr>
              <a:t>模式</a:t>
            </a:r>
            <a:endParaRPr kumimoji="1" lang="zh-CN" altLang="en-US" sz="2400" dirty="0">
              <a:ea typeface="宋体" charset="0"/>
              <a:cs typeface="宋体" charset="0"/>
            </a:endParaRPr>
          </a:p>
        </p:txBody>
      </p:sp>
    </p:spTree>
    <p:extLst>
      <p:ext uri="{BB962C8B-B14F-4D97-AF65-F5344CB8AC3E}">
        <p14:creationId xmlns:p14="http://schemas.microsoft.com/office/powerpoint/2010/main" val="35677563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63" name="矩形 3"/>
          <p:cNvSpPr>
            <a:spLocks noChangeArrowheads="1"/>
          </p:cNvSpPr>
          <p:nvPr/>
        </p:nvSpPr>
        <p:spPr bwMode="auto">
          <a:xfrm>
            <a:off x="468313" y="1175032"/>
            <a:ext cx="8064500"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lnSpc>
                <a:spcPct val="150000"/>
              </a:lnSpc>
              <a:spcBef>
                <a:spcPct val="10000"/>
              </a:spcBef>
              <a:buClr>
                <a:srgbClr val="C30C3E"/>
              </a:buClr>
              <a:buFont typeface="Wingdings" charset="0"/>
              <a:buChar char="§"/>
            </a:pPr>
            <a:r>
              <a:rPr lang="zh-CN" altLang="en-US" sz="1600" dirty="0" smtClean="0">
                <a:latin typeface="微软雅黑" charset="0"/>
                <a:ea typeface="微软雅黑" charset="0"/>
                <a:cs typeface="微软雅黑" charset="0"/>
              </a:rPr>
              <a:t>由第三方投资公司在屋顶上投资光伏电站，并向屋顶业主支付屋顶面积使用租金。</a:t>
            </a:r>
          </a:p>
          <a:p>
            <a:pPr marL="265113" indent="-265113">
              <a:lnSpc>
                <a:spcPct val="150000"/>
              </a:lnSpc>
              <a:spcBef>
                <a:spcPct val="10000"/>
              </a:spcBef>
              <a:buClr>
                <a:srgbClr val="C30C3E"/>
              </a:buClr>
              <a:buFont typeface="Wingdings" charset="0"/>
              <a:buChar char="§"/>
            </a:pPr>
            <a:r>
              <a:rPr lang="zh-CN" altLang="en-US" sz="1600" dirty="0" smtClean="0">
                <a:latin typeface="微软雅黑" charset="0"/>
                <a:ea typeface="微软雅黑" charset="0"/>
                <a:cs typeface="微软雅黑" charset="0"/>
              </a:rPr>
              <a:t>根据不同地区、不同项目的屋顶分布式电站的收益率不同，第三方投资公司会给与屋顶业主不同的租金水平，一般中东部地区的屋顶租赁价格为</a:t>
            </a:r>
            <a:r>
              <a:rPr lang="en-US" altLang="zh-CN" sz="1600" dirty="0" smtClean="0">
                <a:latin typeface="微软雅黑" charset="0"/>
                <a:ea typeface="微软雅黑" charset="0"/>
                <a:cs typeface="微软雅黑" charset="0"/>
              </a:rPr>
              <a:t>1~5</a:t>
            </a:r>
            <a:r>
              <a:rPr lang="zh-CN" altLang="en-US" sz="1600" dirty="0" smtClean="0">
                <a:latin typeface="微软雅黑" charset="0"/>
                <a:ea typeface="微软雅黑" charset="0"/>
                <a:cs typeface="微软雅黑" charset="0"/>
              </a:rPr>
              <a:t>元</a:t>
            </a:r>
            <a:r>
              <a:rPr lang="en-US" altLang="zh-CN" sz="1600" dirty="0" smtClean="0">
                <a:latin typeface="微软雅黑" charset="0"/>
                <a:ea typeface="微软雅黑" charset="0"/>
                <a:cs typeface="微软雅黑" charset="0"/>
              </a:rPr>
              <a:t>/㎡/</a:t>
            </a:r>
            <a:r>
              <a:rPr lang="zh-CN" altLang="en-US" sz="1600" dirty="0" smtClean="0">
                <a:latin typeface="微软雅黑" charset="0"/>
                <a:ea typeface="微软雅黑" charset="0"/>
                <a:cs typeface="微软雅黑" charset="0"/>
              </a:rPr>
              <a:t>年不等。</a:t>
            </a:r>
            <a:endParaRPr lang="en-US" altLang="zh-CN" sz="1600" dirty="0" smtClean="0">
              <a:latin typeface="微软雅黑" charset="0"/>
              <a:ea typeface="微软雅黑" charset="0"/>
              <a:cs typeface="微软雅黑" charset="0"/>
            </a:endParaRPr>
          </a:p>
          <a:p>
            <a:pPr marL="265113" indent="-265113">
              <a:lnSpc>
                <a:spcPct val="150000"/>
              </a:lnSpc>
              <a:spcBef>
                <a:spcPct val="10000"/>
              </a:spcBef>
              <a:buClr>
                <a:srgbClr val="C30C3E"/>
              </a:buClr>
              <a:buFont typeface="Wingdings" charset="0"/>
              <a:buChar char="§"/>
            </a:pPr>
            <a:r>
              <a:rPr lang="zh-CN" altLang="en-US" sz="1600" dirty="0" smtClean="0">
                <a:latin typeface="微软雅黑" charset="0"/>
                <a:ea typeface="微软雅黑" charset="0"/>
                <a:cs typeface="微软雅黑" charset="0"/>
              </a:rPr>
              <a:t>例：</a:t>
            </a:r>
            <a:endParaRPr lang="en-US" altLang="zh-CN" sz="1600" dirty="0" smtClean="0">
              <a:latin typeface="微软雅黑" charset="0"/>
              <a:ea typeface="微软雅黑" charset="0"/>
              <a:cs typeface="微软雅黑" charset="0"/>
            </a:endParaRPr>
          </a:p>
        </p:txBody>
      </p:sp>
      <p:cxnSp>
        <p:nvCxnSpPr>
          <p:cNvPr id="8"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755576" y="2924944"/>
            <a:ext cx="8137525" cy="2148024"/>
          </a:xfrm>
          <a:prstGeom prst="rect">
            <a:avLst/>
          </a:prstGeom>
          <a:noFill/>
          <a:ln w="9525">
            <a:noFill/>
            <a:miter lim="800000"/>
            <a:headEnd/>
            <a:tailEnd/>
          </a:ln>
        </p:spPr>
        <p:txBody>
          <a:bodyPr>
            <a:spAutoFit/>
          </a:bodyPr>
          <a:lstStyle/>
          <a:p>
            <a:pPr eaLnBrk="1" hangingPunct="1">
              <a:lnSpc>
                <a:spcPts val="2700"/>
              </a:lnSpc>
            </a:pPr>
            <a:r>
              <a:rPr lang="en-US" altLang="zh-CN" sz="1800" b="1" dirty="0">
                <a:latin typeface="微软雅黑" pitchFamily="34" charset="-122"/>
                <a:ea typeface="微软雅黑" pitchFamily="34" charset="-122"/>
              </a:rPr>
              <a:t>1MW </a:t>
            </a:r>
            <a:r>
              <a:rPr lang="zh-CN" altLang="en-US" sz="1800" b="1" dirty="0" smtClean="0">
                <a:latin typeface="微软雅黑" pitchFamily="34" charset="-122"/>
                <a:ea typeface="微软雅黑" pitchFamily="34" charset="-122"/>
              </a:rPr>
              <a:t>分布式系统屋顶业主租金收入水平：</a:t>
            </a:r>
            <a:endParaRPr lang="zh-CN" altLang="zh-CN" sz="1800" b="1" dirty="0">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屋顶性质：平面混凝土屋顶</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钢结构彩钢瓦</a:t>
            </a:r>
            <a:endParaRPr lang="zh-CN"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占地面积：</a:t>
            </a:r>
            <a:r>
              <a:rPr lang="en-US" altLang="zh-CN" dirty="0" smtClean="0">
                <a:solidFill>
                  <a:schemeClr val="bg1">
                    <a:lumMod val="50000"/>
                  </a:schemeClr>
                </a:solidFill>
                <a:latin typeface="微软雅黑" pitchFamily="34" charset="-122"/>
                <a:ea typeface="微软雅黑" pitchFamily="34" charset="-122"/>
              </a:rPr>
              <a:t>1~2</a:t>
            </a:r>
            <a:r>
              <a:rPr lang="zh-CN" altLang="en-US" dirty="0" smtClean="0">
                <a:solidFill>
                  <a:schemeClr val="bg1">
                    <a:lumMod val="50000"/>
                  </a:schemeClr>
                </a:solidFill>
                <a:latin typeface="微软雅黑" pitchFamily="34" charset="-122"/>
                <a:ea typeface="微软雅黑" pitchFamily="34" charset="-122"/>
              </a:rPr>
              <a:t> 万</a:t>
            </a:r>
            <a:r>
              <a:rPr lang="zh-CN" altLang="zh-CN" dirty="0" smtClean="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（与安装方式及系统所处纬度有关</a:t>
            </a:r>
            <a:r>
              <a:rPr lang="zh-CN" altLang="en-US" dirty="0" smtClean="0">
                <a:solidFill>
                  <a:schemeClr val="bg1">
                    <a:lumMod val="50000"/>
                  </a:schemeClr>
                </a:solidFill>
                <a:latin typeface="微软雅黑" pitchFamily="34" charset="-122"/>
                <a:ea typeface="微软雅黑" pitchFamily="34" charset="-122"/>
              </a:rPr>
              <a:t>）</a:t>
            </a:r>
            <a:endParaRPr lang="en-US" altLang="zh-CN" dirty="0" smtClean="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系统容量：</a:t>
            </a:r>
            <a:r>
              <a:rPr lang="en-US" altLang="zh-CN" dirty="0" smtClean="0">
                <a:solidFill>
                  <a:schemeClr val="bg1">
                    <a:lumMod val="50000"/>
                  </a:schemeClr>
                </a:solidFill>
                <a:latin typeface="微软雅黑" pitchFamily="34" charset="-122"/>
                <a:ea typeface="微软雅黑" pitchFamily="34" charset="-122"/>
              </a:rPr>
              <a:t>1MW</a:t>
            </a:r>
            <a:r>
              <a:rPr lang="zh-CN" altLang="en-US" dirty="0" smtClean="0">
                <a:solidFill>
                  <a:schemeClr val="bg1">
                    <a:lumMod val="50000"/>
                  </a:schemeClr>
                </a:solidFill>
                <a:latin typeface="微软雅黑" pitchFamily="34" charset="-122"/>
                <a:ea typeface="微软雅黑" pitchFamily="34" charset="-122"/>
              </a:rPr>
              <a:t>（年发电</a:t>
            </a:r>
            <a:r>
              <a:rPr lang="en-US" altLang="zh-CN" dirty="0" smtClean="0">
                <a:solidFill>
                  <a:schemeClr val="bg1">
                    <a:lumMod val="50000"/>
                  </a:schemeClr>
                </a:solidFill>
                <a:latin typeface="微软雅黑" pitchFamily="34" charset="-122"/>
                <a:ea typeface="微软雅黑" pitchFamily="34" charset="-122"/>
              </a:rPr>
              <a:t>100~130</a:t>
            </a:r>
            <a:r>
              <a:rPr lang="zh-CN" altLang="en-US" dirty="0" smtClean="0">
                <a:solidFill>
                  <a:schemeClr val="bg1">
                    <a:lumMod val="50000"/>
                  </a:schemeClr>
                </a:solidFill>
                <a:latin typeface="微软雅黑" pitchFamily="34" charset="-122"/>
                <a:ea typeface="微软雅黑" pitchFamily="34" charset="-122"/>
              </a:rPr>
              <a:t>万度，以</a:t>
            </a:r>
            <a:r>
              <a:rPr lang="en-US" altLang="zh-CN" dirty="0" smtClean="0">
                <a:solidFill>
                  <a:schemeClr val="bg1">
                    <a:lumMod val="50000"/>
                  </a:schemeClr>
                </a:solidFill>
                <a:latin typeface="微软雅黑" pitchFamily="34" charset="-122"/>
                <a:ea typeface="微软雅黑" pitchFamily="34" charset="-122"/>
              </a:rPr>
              <a:t>1</a:t>
            </a:r>
            <a:r>
              <a:rPr lang="zh-CN" altLang="en-US" dirty="0" smtClean="0">
                <a:solidFill>
                  <a:schemeClr val="bg1">
                    <a:lumMod val="50000"/>
                  </a:schemeClr>
                </a:solidFill>
                <a:latin typeface="微软雅黑" pitchFamily="34" charset="-122"/>
                <a:ea typeface="微软雅黑" pitchFamily="34" charset="-122"/>
              </a:rPr>
              <a:t>元</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度上网电价计算，年收入约</a:t>
            </a:r>
            <a:r>
              <a:rPr lang="en-US" altLang="zh-CN" dirty="0" smtClean="0">
                <a:solidFill>
                  <a:schemeClr val="bg1">
                    <a:lumMod val="50000"/>
                  </a:schemeClr>
                </a:solidFill>
                <a:latin typeface="微软雅黑" pitchFamily="34" charset="-122"/>
                <a:ea typeface="微软雅黑" pitchFamily="34" charset="-122"/>
              </a:rPr>
              <a:t>100~130</a:t>
            </a:r>
            <a:r>
              <a:rPr lang="zh-CN" altLang="en-US" dirty="0" smtClean="0">
                <a:solidFill>
                  <a:schemeClr val="bg1">
                    <a:lumMod val="50000"/>
                  </a:schemeClr>
                </a:solidFill>
                <a:latin typeface="微软雅黑" pitchFamily="34" charset="-122"/>
                <a:ea typeface="微软雅黑" pitchFamily="34" charset="-122"/>
              </a:rPr>
              <a:t>万元）</a:t>
            </a:r>
            <a:endParaRPr lang="en-US" altLang="zh-CN" dirty="0" smtClean="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租金标准：</a:t>
            </a:r>
            <a:r>
              <a:rPr lang="en-US" altLang="zh-CN" dirty="0" smtClean="0">
                <a:solidFill>
                  <a:schemeClr val="bg1">
                    <a:lumMod val="50000"/>
                  </a:schemeClr>
                </a:solidFill>
                <a:latin typeface="微软雅黑" pitchFamily="34" charset="-122"/>
                <a:ea typeface="微软雅黑" pitchFamily="34" charset="-122"/>
              </a:rPr>
              <a:t>1~5</a:t>
            </a:r>
            <a:r>
              <a:rPr lang="zh-CN" altLang="en-US" dirty="0" smtClean="0">
                <a:solidFill>
                  <a:schemeClr val="bg1">
                    <a:lumMod val="50000"/>
                  </a:schemeClr>
                </a:solidFill>
                <a:latin typeface="微软雅黑" pitchFamily="34" charset="-122"/>
                <a:ea typeface="微软雅黑" pitchFamily="34" charset="-122"/>
              </a:rPr>
              <a:t>元</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年（与项目投资收益率联动）</a:t>
            </a:r>
            <a:endParaRPr lang="en-US" altLang="zh-CN" dirty="0" smtClean="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屋顶业主年租金收入：</a:t>
            </a:r>
            <a:r>
              <a:rPr lang="en-US" altLang="zh-CN" dirty="0" smtClean="0">
                <a:solidFill>
                  <a:schemeClr val="bg1">
                    <a:lumMod val="50000"/>
                  </a:schemeClr>
                </a:solidFill>
                <a:latin typeface="微软雅黑" pitchFamily="34" charset="-122"/>
                <a:ea typeface="微软雅黑" pitchFamily="34" charset="-122"/>
              </a:rPr>
              <a:t>1~10</a:t>
            </a:r>
            <a:r>
              <a:rPr lang="zh-CN" altLang="en-US" dirty="0" smtClean="0">
                <a:solidFill>
                  <a:schemeClr val="bg1">
                    <a:lumMod val="50000"/>
                  </a:schemeClr>
                </a:solidFill>
                <a:latin typeface="微软雅黑" pitchFamily="34" charset="-122"/>
                <a:ea typeface="微软雅黑" pitchFamily="34" charset="-122"/>
              </a:rPr>
              <a:t>万元（中间数为</a:t>
            </a:r>
            <a:r>
              <a:rPr lang="en-US" altLang="zh-CN" dirty="0" smtClean="0">
                <a:solidFill>
                  <a:schemeClr val="bg1">
                    <a:lumMod val="50000"/>
                  </a:schemeClr>
                </a:solidFill>
                <a:latin typeface="微软雅黑" pitchFamily="34" charset="-122"/>
                <a:ea typeface="微软雅黑" pitchFamily="34" charset="-122"/>
              </a:rPr>
              <a:t>5</a:t>
            </a:r>
            <a:r>
              <a:rPr lang="zh-CN" altLang="en-US" dirty="0" smtClean="0">
                <a:solidFill>
                  <a:schemeClr val="bg1">
                    <a:lumMod val="50000"/>
                  </a:schemeClr>
                </a:solidFill>
                <a:latin typeface="微软雅黑" pitchFamily="34" charset="-122"/>
                <a:ea typeface="微软雅黑" pitchFamily="34" charset="-122"/>
              </a:rPr>
              <a:t>万元）</a:t>
            </a:r>
            <a:endParaRPr lang="en-US" altLang="zh-CN" dirty="0">
              <a:solidFill>
                <a:schemeClr val="bg1">
                  <a:lumMod val="50000"/>
                </a:schemeClr>
              </a:solidFill>
              <a:latin typeface="微软雅黑" pitchFamily="34" charset="-122"/>
              <a:ea typeface="微软雅黑" pitchFamily="34" charset="-122"/>
            </a:endParaRPr>
          </a:p>
        </p:txBody>
      </p:sp>
      <p:sp>
        <p:nvSpPr>
          <p:cNvPr id="7" name="Text Box 8"/>
          <p:cNvSpPr txBox="1">
            <a:spLocks noChangeArrowheads="1"/>
          </p:cNvSpPr>
          <p:nvPr/>
        </p:nvSpPr>
        <p:spPr bwMode="auto">
          <a:xfrm>
            <a:off x="231774" y="188913"/>
            <a:ext cx="736456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分布式光伏发电商业模式</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第三方投资租赁屋顶模式</a:t>
            </a:r>
            <a:endParaRPr kumimoji="1" lang="zh-CN" altLang="en-US" sz="2400" dirty="0">
              <a:ea typeface="宋体" charset="0"/>
              <a:cs typeface="宋体" charset="0"/>
            </a:endParaRPr>
          </a:p>
        </p:txBody>
      </p:sp>
    </p:spTree>
    <p:extLst>
      <p:ext uri="{BB962C8B-B14F-4D97-AF65-F5344CB8AC3E}">
        <p14:creationId xmlns:p14="http://schemas.microsoft.com/office/powerpoint/2010/main" val="491217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740592466"/>
              </p:ext>
            </p:extLst>
          </p:nvPr>
        </p:nvGraphicFramePr>
        <p:xfrm>
          <a:off x="250825" y="2204864"/>
          <a:ext cx="8642350" cy="4322766"/>
        </p:xfrm>
        <a:graphic>
          <a:graphicData uri="http://schemas.openxmlformats.org/drawingml/2006/table">
            <a:tbl>
              <a:tblPr/>
              <a:tblGrid>
                <a:gridCol w="2501900"/>
                <a:gridCol w="1136650"/>
                <a:gridCol w="1289050"/>
                <a:gridCol w="1189038"/>
                <a:gridCol w="1300162"/>
                <a:gridCol w="1225550"/>
              </a:tblGrid>
              <a:tr h="375273">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0000"/>
                          </a:solidFill>
                          <a:effectLst/>
                          <a:latin typeface="微软雅黑" charset="0"/>
                          <a:ea typeface="微软雅黑" charset="0"/>
                          <a:cs typeface="微软雅黑" charset="0"/>
                        </a:rPr>
                        <a:t>分布式系统年发电量计算表</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7527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一类地区</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二类地区</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rgbClr val="FF0000"/>
                          </a:solidFill>
                          <a:effectLst/>
                          <a:latin typeface="微软雅黑" charset="0"/>
                          <a:ea typeface="微软雅黑" charset="0"/>
                          <a:cs typeface="微软雅黑" charset="0"/>
                        </a:rPr>
                        <a:t>三类地区</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FF0000"/>
                          </a:solidFill>
                          <a:effectLst/>
                          <a:latin typeface="微软雅黑" charset="0"/>
                          <a:ea typeface="微软雅黑" charset="0"/>
                          <a:cs typeface="微软雅黑" charset="0"/>
                        </a:rPr>
                        <a:t>四类地区</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五类地区</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999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  年均峰值日照时数（</a:t>
                      </a:r>
                      <a:r>
                        <a:rPr kumimoji="0" lang="en-US" altLang="zh-CN" sz="1100" b="1" i="0" u="none" strike="noStrike" cap="none" normalizeH="0" baseline="0">
                          <a:ln>
                            <a:noFill/>
                          </a:ln>
                          <a:solidFill>
                            <a:srgbClr val="000000"/>
                          </a:solidFill>
                          <a:effectLst/>
                          <a:latin typeface="微软雅黑" charset="0"/>
                          <a:ea typeface="微软雅黑" charset="0"/>
                          <a:cs typeface="微软雅黑" charset="0"/>
                        </a:rPr>
                        <a:t>H</a:t>
                      </a: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5.75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4.8</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4.15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a:ln>
                            <a:noFill/>
                          </a:ln>
                          <a:solidFill>
                            <a:srgbClr val="FF0000"/>
                          </a:solidFill>
                          <a:effectLst/>
                          <a:latin typeface="Arial" charset="0"/>
                          <a:ea typeface="宋体" charset="0"/>
                          <a:cs typeface="Arial" charset="0"/>
                        </a:rPr>
                        <a:t>3.5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2.85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94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  系统效率（</a:t>
                      </a:r>
                      <a:r>
                        <a:rPr kumimoji="0" lang="en-US" altLang="zh-CN" sz="1100" b="1" i="0" u="none" strike="noStrike" cap="none" normalizeH="0" baseline="0">
                          <a:ln>
                            <a:noFill/>
                          </a:ln>
                          <a:solidFill>
                            <a:srgbClr val="000000"/>
                          </a:solidFill>
                          <a:effectLst/>
                          <a:latin typeface="微软雅黑" charset="0"/>
                          <a:ea typeface="微软雅黑" charset="0"/>
                          <a:cs typeface="微软雅黑" charset="0"/>
                        </a:rPr>
                        <a:t>%</a:t>
                      </a: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85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Arial" charset="0"/>
                          <a:ea typeface="宋体" charset="0"/>
                          <a:cs typeface="Arial" charset="0"/>
                        </a:rPr>
                        <a:t>85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85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85</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85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94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dirty="0">
                          <a:ln>
                            <a:noFill/>
                          </a:ln>
                          <a:solidFill>
                            <a:srgbClr val="000000"/>
                          </a:solidFill>
                          <a:effectLst/>
                          <a:latin typeface="微软雅黑" charset="0"/>
                          <a:ea typeface="微软雅黑" charset="0"/>
                          <a:cs typeface="微软雅黑" charset="0"/>
                        </a:rPr>
                        <a:t>  每</a:t>
                      </a:r>
                      <a:r>
                        <a:rPr kumimoji="0" lang="en-US" altLang="zh-CN" sz="1100" b="1" i="0" u="none" strike="noStrike" cap="none" normalizeH="0" baseline="0" dirty="0">
                          <a:ln>
                            <a:noFill/>
                          </a:ln>
                          <a:solidFill>
                            <a:srgbClr val="000000"/>
                          </a:solidFill>
                          <a:effectLst/>
                          <a:latin typeface="微软雅黑" charset="0"/>
                          <a:ea typeface="微软雅黑" charset="0"/>
                          <a:cs typeface="微软雅黑" charset="0"/>
                        </a:rPr>
                        <a:t>KW</a:t>
                      </a:r>
                      <a:r>
                        <a:rPr kumimoji="0" lang="zh-CN" altLang="en-US" sz="1100" b="1" i="0" u="none" strike="noStrike" cap="none" normalizeH="0" baseline="0" dirty="0">
                          <a:ln>
                            <a:noFill/>
                          </a:ln>
                          <a:solidFill>
                            <a:srgbClr val="000000"/>
                          </a:solidFill>
                          <a:effectLst/>
                          <a:latin typeface="微软雅黑" charset="0"/>
                          <a:ea typeface="微软雅黑" charset="0"/>
                          <a:cs typeface="微软雅黑" charset="0"/>
                        </a:rPr>
                        <a:t>年发电量 （</a:t>
                      </a:r>
                      <a:r>
                        <a:rPr kumimoji="0" lang="en-US" altLang="zh-CN" sz="1100" b="1" i="0" u="none" strike="noStrike" cap="none" normalizeH="0" baseline="0" dirty="0">
                          <a:ln>
                            <a:noFill/>
                          </a:ln>
                          <a:solidFill>
                            <a:srgbClr val="000000"/>
                          </a:solidFill>
                          <a:effectLst/>
                          <a:latin typeface="微软雅黑" charset="0"/>
                          <a:ea typeface="微软雅黑" charset="0"/>
                          <a:cs typeface="微软雅黑" charset="0"/>
                        </a:rPr>
                        <a:t>KWH/Year</a:t>
                      </a:r>
                      <a:r>
                        <a:rPr kumimoji="0" lang="en-US" sz="1100" b="1" i="0" u="none" strike="noStrike" cap="none" normalizeH="0" baseline="0" dirty="0">
                          <a:ln>
                            <a:noFill/>
                          </a:ln>
                          <a:solidFill>
                            <a:srgbClr val="000000"/>
                          </a:solidFill>
                          <a:effectLst/>
                          <a:latin typeface="微软雅黑" charset="0"/>
                          <a:ea typeface="微软雅黑" charset="0"/>
                          <a:cs typeface="微软雅黑" charset="0"/>
                        </a:rPr>
                        <a:t>）</a:t>
                      </a:r>
                      <a:endParaRPr kumimoji="0" lang="en-US" altLang="zh-CN" sz="1100" b="1" i="0" u="none" strike="noStrike" cap="none" normalizeH="0" baseline="0" dirty="0">
                        <a:ln>
                          <a:noFill/>
                        </a:ln>
                        <a:solidFill>
                          <a:srgbClr val="000000"/>
                        </a:solidFill>
                        <a:effectLst/>
                        <a:latin typeface="微软雅黑" charset="0"/>
                        <a:ea typeface="微软雅黑" charset="0"/>
                        <a:cs typeface="微软雅黑" charset="0"/>
                      </a:endParaRP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1784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Arial" charset="0"/>
                          <a:ea typeface="宋体" charset="0"/>
                          <a:cs typeface="Arial" charset="0"/>
                        </a:rPr>
                        <a:t>1489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1288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1086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884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94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  节约标准煤</a:t>
                      </a:r>
                      <a:r>
                        <a:rPr kumimoji="0" lang="en-US" altLang="zh-CN" sz="1100" b="1" i="0" u="none" strike="noStrike" cap="none" normalizeH="0" baseline="0">
                          <a:ln>
                            <a:noFill/>
                          </a:ln>
                          <a:solidFill>
                            <a:srgbClr val="000000"/>
                          </a:solidFill>
                          <a:effectLst/>
                          <a:latin typeface="微软雅黑" charset="0"/>
                          <a:ea typeface="微软雅黑" charset="0"/>
                          <a:cs typeface="微软雅黑" charset="0"/>
                        </a:rPr>
                        <a:t>  (KG/Year)</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607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506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438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369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301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2999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  减少二氧化碳排放</a:t>
                      </a:r>
                      <a:r>
                        <a:rPr kumimoji="0" lang="en-US" altLang="zh-CN" sz="1100" b="1" i="0" u="none" strike="noStrike" cap="none" normalizeH="0" baseline="0">
                          <a:ln>
                            <a:noFill/>
                          </a:ln>
                          <a:solidFill>
                            <a:srgbClr val="000000"/>
                          </a:solidFill>
                          <a:effectLst/>
                          <a:latin typeface="微软雅黑" charset="0"/>
                          <a:ea typeface="微软雅黑" charset="0"/>
                          <a:cs typeface="微软雅黑" charset="0"/>
                        </a:rPr>
                        <a:t> </a:t>
                      </a:r>
                      <a:r>
                        <a:rPr kumimoji="0" lang="zh-CN" altLang="en-US" sz="1100" b="1" i="0" u="none" strike="noStrike" cap="none" normalizeH="0" baseline="0">
                          <a:ln>
                            <a:noFill/>
                          </a:ln>
                          <a:solidFill>
                            <a:srgbClr val="000000"/>
                          </a:solidFill>
                          <a:effectLst/>
                          <a:latin typeface="微软雅黑" charset="0"/>
                          <a:ea typeface="微软雅黑" charset="0"/>
                          <a:cs typeface="微软雅黑" charset="0"/>
                        </a:rPr>
                        <a:t>（</a:t>
                      </a:r>
                      <a:r>
                        <a:rPr kumimoji="0" lang="en-US" altLang="zh-CN" sz="1100" b="1" i="0" u="none" strike="noStrike" cap="none" normalizeH="0" baseline="0">
                          <a:ln>
                            <a:noFill/>
                          </a:ln>
                          <a:solidFill>
                            <a:srgbClr val="000000"/>
                          </a:solidFill>
                          <a:effectLst/>
                          <a:latin typeface="微软雅黑" charset="0"/>
                          <a:ea typeface="微软雅黑" charset="0"/>
                          <a:cs typeface="微软雅黑" charset="0"/>
                        </a:rPr>
                        <a:t>KG/Year</a:t>
                      </a:r>
                      <a:r>
                        <a:rPr kumimoji="0" lang="en-US" sz="1100" b="1" i="0" u="none" strike="noStrike" cap="none" normalizeH="0" baseline="0">
                          <a:ln>
                            <a:noFill/>
                          </a:ln>
                          <a:solidFill>
                            <a:srgbClr val="000000"/>
                          </a:solidFill>
                          <a:effectLst/>
                          <a:latin typeface="微软雅黑" charset="0"/>
                          <a:ea typeface="微软雅黑" charset="0"/>
                          <a:cs typeface="微软雅黑" charset="0"/>
                        </a:rPr>
                        <a:t>）</a:t>
                      </a:r>
                      <a:endParaRPr kumimoji="0" lang="en-US" altLang="zh-CN" sz="1100" b="1" i="0" u="none" strike="noStrike" cap="none" normalizeH="0" baseline="0">
                        <a:ln>
                          <a:noFill/>
                        </a:ln>
                        <a:solidFill>
                          <a:srgbClr val="000000"/>
                        </a:solidFill>
                        <a:effectLst/>
                        <a:latin typeface="微软雅黑" charset="0"/>
                        <a:ea typeface="微软雅黑" charset="0"/>
                        <a:cs typeface="微软雅黑" charset="0"/>
                      </a:endParaRP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1775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1482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1281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1" i="0" u="none" strike="noStrike" cap="none" normalizeH="0" baseline="0" dirty="0">
                          <a:ln>
                            <a:noFill/>
                          </a:ln>
                          <a:solidFill>
                            <a:srgbClr val="FF0000"/>
                          </a:solidFill>
                          <a:effectLst/>
                          <a:latin typeface="Arial" charset="0"/>
                          <a:ea typeface="宋体" charset="0"/>
                          <a:cs typeface="Arial" charset="0"/>
                        </a:rPr>
                        <a:t>1080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a:ln>
                            <a:noFill/>
                          </a:ln>
                          <a:solidFill>
                            <a:srgbClr val="000000"/>
                          </a:solidFill>
                          <a:effectLst/>
                          <a:latin typeface="Arial" charset="0"/>
                          <a:ea typeface="宋体" charset="0"/>
                          <a:cs typeface="Arial" charset="0"/>
                        </a:rPr>
                        <a:t>880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589918">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endParaRPr kumimoji="0" lang="en-US" altLang="zh-CN" sz="1200" b="1" i="0" u="none" strike="noStrike" cap="none" normalizeH="0" baseline="0" dirty="0">
                        <a:ln>
                          <a:noFill/>
                        </a:ln>
                        <a:solidFill>
                          <a:schemeClr val="tx1"/>
                        </a:solidFill>
                        <a:effectLst/>
                        <a:latin typeface="微软雅黑" charset="0"/>
                        <a:ea typeface="微软雅黑" charset="0"/>
                        <a:cs typeface="微软雅黑" charset="0"/>
                      </a:endParaRPr>
                    </a:p>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dirty="0">
                          <a:ln>
                            <a:noFill/>
                          </a:ln>
                          <a:solidFill>
                            <a:schemeClr val="tx1"/>
                          </a:solidFill>
                          <a:effectLst/>
                          <a:latin typeface="微软雅黑" charset="0"/>
                          <a:ea typeface="微软雅黑" charset="0"/>
                          <a:cs typeface="微软雅黑" charset="0"/>
                        </a:rPr>
                        <a:t>注：系统年均发电量</a:t>
                      </a:r>
                      <a:r>
                        <a:rPr kumimoji="0" lang="en-US" altLang="zh-CN" sz="1200" b="1" i="0" u="none" strike="noStrike" cap="none" normalizeH="0" baseline="0" dirty="0">
                          <a:ln>
                            <a:noFill/>
                          </a:ln>
                          <a:solidFill>
                            <a:schemeClr val="tx1"/>
                          </a:solidFill>
                          <a:effectLst/>
                          <a:latin typeface="微软雅黑" charset="0"/>
                          <a:ea typeface="微软雅黑" charset="0"/>
                          <a:cs typeface="微软雅黑" charset="0"/>
                        </a:rPr>
                        <a:t>=</a:t>
                      </a:r>
                      <a:r>
                        <a:rPr kumimoji="0" lang="zh-CN" altLang="en-US" sz="1200" b="1" i="0" u="none" strike="noStrike" cap="none" normalizeH="0" baseline="0" dirty="0">
                          <a:ln>
                            <a:noFill/>
                          </a:ln>
                          <a:solidFill>
                            <a:schemeClr val="tx1"/>
                          </a:solidFill>
                          <a:effectLst/>
                          <a:latin typeface="微软雅黑" charset="0"/>
                          <a:ea typeface="微软雅黑" charset="0"/>
                          <a:cs typeface="微软雅黑" charset="0"/>
                        </a:rPr>
                        <a:t>系统装机容量（</a:t>
                      </a:r>
                      <a:r>
                        <a:rPr kumimoji="0" lang="en-US" altLang="zh-CN" sz="1200" b="1" i="0" u="none" strike="noStrike" cap="none" normalizeH="0" baseline="0" dirty="0">
                          <a:ln>
                            <a:noFill/>
                          </a:ln>
                          <a:solidFill>
                            <a:schemeClr val="tx1"/>
                          </a:solidFill>
                          <a:effectLst/>
                          <a:latin typeface="微软雅黑" charset="0"/>
                          <a:ea typeface="微软雅黑" charset="0"/>
                          <a:cs typeface="微软雅黑" charset="0"/>
                        </a:rPr>
                        <a:t>KW</a:t>
                      </a:r>
                      <a:r>
                        <a:rPr kumimoji="0" lang="zh-CN" altLang="en-US" sz="1200" b="1" i="0" u="none" strike="noStrike" cap="none" normalizeH="0" baseline="0" dirty="0">
                          <a:ln>
                            <a:noFill/>
                          </a:ln>
                          <a:solidFill>
                            <a:schemeClr val="tx1"/>
                          </a:solidFill>
                          <a:effectLst/>
                          <a:latin typeface="微软雅黑" charset="0"/>
                          <a:ea typeface="微软雅黑" charset="0"/>
                          <a:cs typeface="微软雅黑" charset="0"/>
                        </a:rPr>
                        <a:t>）*相应地区每</a:t>
                      </a:r>
                      <a:r>
                        <a:rPr kumimoji="0" lang="en-US" altLang="zh-CN" sz="1200" b="1" i="0" u="none" strike="noStrike" cap="none" normalizeH="0" baseline="0" dirty="0">
                          <a:ln>
                            <a:noFill/>
                          </a:ln>
                          <a:solidFill>
                            <a:schemeClr val="tx1"/>
                          </a:solidFill>
                          <a:effectLst/>
                          <a:latin typeface="微软雅黑" charset="0"/>
                          <a:ea typeface="微软雅黑" charset="0"/>
                          <a:cs typeface="微软雅黑" charset="0"/>
                        </a:rPr>
                        <a:t>KW</a:t>
                      </a:r>
                      <a:r>
                        <a:rPr kumimoji="0" lang="zh-CN" altLang="en-US" sz="1200" b="1" i="0" u="none" strike="noStrike" cap="none" normalizeH="0" baseline="0" dirty="0">
                          <a:ln>
                            <a:noFill/>
                          </a:ln>
                          <a:solidFill>
                            <a:schemeClr val="tx1"/>
                          </a:solidFill>
                          <a:effectLst/>
                          <a:latin typeface="微软雅黑" charset="0"/>
                          <a:ea typeface="微软雅黑" charset="0"/>
                          <a:cs typeface="微软雅黑" charset="0"/>
                        </a:rPr>
                        <a:t>年发电量（</a:t>
                      </a:r>
                      <a:r>
                        <a:rPr kumimoji="0" lang="en-US" altLang="zh-CN" sz="1200" b="1" i="0" u="none" strike="noStrike" cap="none" normalizeH="0" baseline="0" dirty="0">
                          <a:ln>
                            <a:noFill/>
                          </a:ln>
                          <a:solidFill>
                            <a:schemeClr val="tx1"/>
                          </a:solidFill>
                          <a:effectLst/>
                          <a:latin typeface="微软雅黑" charset="0"/>
                          <a:ea typeface="微软雅黑" charset="0"/>
                          <a:cs typeface="微软雅黑" charset="0"/>
                        </a:rPr>
                        <a:t>KWH/Year</a:t>
                      </a:r>
                      <a:r>
                        <a:rPr kumimoji="0" lang="zh-CN" altLang="en-US" sz="1200" b="1" i="0" u="none" strike="noStrike" cap="none" normalizeH="0" baseline="0" dirty="0">
                          <a:ln>
                            <a:noFill/>
                          </a:ln>
                          <a:solidFill>
                            <a:schemeClr val="tx1"/>
                          </a:solidFill>
                          <a:effectLst/>
                          <a:latin typeface="微软雅黑" charset="0"/>
                          <a:ea typeface="微软雅黑" charset="0"/>
                          <a:cs typeface="微软雅黑" charset="0"/>
                        </a:rPr>
                        <a:t>）</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9936">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微软雅黑" charset="0"/>
                          <a:ea typeface="微软雅黑" charset="0"/>
                          <a:cs typeface="微软雅黑" charset="0"/>
                        </a:rPr>
                        <a:t>一类地区：</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年辐照总量为</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1889∽2333KWh/㎡ , </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相当于峰值日照时数</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5.1∽6.4h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，西藏、新疆、青海、宁夏等地。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9936">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微软雅黑" charset="0"/>
                          <a:ea typeface="微软雅黑" charset="0"/>
                          <a:cs typeface="微软雅黑" charset="0"/>
                        </a:rPr>
                        <a:t>二类地区：</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年辐照总量为</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1625∽1889KWh/㎡ , </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相当于峰值日照时数</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4.5∽5.1h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，甘肃、山西、内蒙等地。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9936">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微软雅黑" charset="0"/>
                          <a:ea typeface="微软雅黑" charset="0"/>
                          <a:cs typeface="微软雅黑" charset="0"/>
                        </a:rPr>
                        <a:t>三类地区：</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年辐照总量为</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1389KWh/㎡∽1625KWh/㎡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，相当于峰值日照时数</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3.8∽4.5h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，河南等地。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9936">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a:ln>
                            <a:noFill/>
                          </a:ln>
                          <a:solidFill>
                            <a:srgbClr val="000000"/>
                          </a:solidFill>
                          <a:effectLst/>
                          <a:latin typeface="微软雅黑" charset="0"/>
                          <a:ea typeface="微软雅黑" charset="0"/>
                          <a:cs typeface="微软雅黑" charset="0"/>
                        </a:rPr>
                        <a:t>四类地区：</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年辐照总量为</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1167KWh/㎡∽1389KWh/㎡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，相当于峰值日照时数</a:t>
                      </a: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3.2∽3.8h</a:t>
                      </a: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，山东、湖南、湖北、广东、广西等地。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9936">
                <a:tc gridSpan="6">
                  <a:txBody>
                    <a:bodyPr/>
                    <a:lstStyle/>
                    <a:p>
                      <a:pPr marL="0" marR="0" lvl="0" indent="0" algn="l" defTabSz="914400" rtl="0" eaLnBrk="1" fontAlgn="ctr" latinLnBrk="0" hangingPunct="1">
                        <a:lnSpc>
                          <a:spcPts val="2200"/>
                        </a:lnSpc>
                        <a:spcBef>
                          <a:spcPct val="0"/>
                        </a:spcBef>
                        <a:spcAft>
                          <a:spcPct val="0"/>
                        </a:spcAft>
                        <a:buClrTx/>
                        <a:buSzTx/>
                        <a:buFontTx/>
                        <a:buNone/>
                        <a:tabLst/>
                      </a:pPr>
                      <a:r>
                        <a:rPr kumimoji="0" lang="zh-CN" altLang="en-US" sz="1200" b="1" i="0" u="none" strike="noStrike" cap="none" normalizeH="0" baseline="0" dirty="0">
                          <a:ln>
                            <a:noFill/>
                          </a:ln>
                          <a:solidFill>
                            <a:srgbClr val="000000"/>
                          </a:solidFill>
                          <a:effectLst/>
                          <a:latin typeface="微软雅黑" charset="0"/>
                          <a:ea typeface="微软雅黑" charset="0"/>
                          <a:cs typeface="微软雅黑" charset="0"/>
                        </a:rPr>
                        <a:t>五类地区：</a:t>
                      </a:r>
                      <a:r>
                        <a:rPr kumimoji="0" lang="zh-CN" altLang="en-US" sz="1200" b="0" i="0" u="none" strike="noStrike" cap="none" normalizeH="0" baseline="0" dirty="0">
                          <a:ln>
                            <a:noFill/>
                          </a:ln>
                          <a:solidFill>
                            <a:srgbClr val="000000"/>
                          </a:solidFill>
                          <a:effectLst/>
                          <a:latin typeface="微软雅黑" charset="0"/>
                          <a:ea typeface="微软雅黑" charset="0"/>
                          <a:cs typeface="微软雅黑" charset="0"/>
                        </a:rPr>
                        <a:t>年辐照总量为</a:t>
                      </a:r>
                      <a:r>
                        <a:rPr kumimoji="0" lang="en-US" altLang="zh-CN" sz="1200" b="0" i="0" u="none" strike="noStrike" cap="none" normalizeH="0" baseline="0" dirty="0">
                          <a:ln>
                            <a:noFill/>
                          </a:ln>
                          <a:solidFill>
                            <a:srgbClr val="000000"/>
                          </a:solidFill>
                          <a:effectLst/>
                          <a:latin typeface="微软雅黑" charset="0"/>
                          <a:ea typeface="微软雅黑" charset="0"/>
                          <a:cs typeface="微软雅黑" charset="0"/>
                        </a:rPr>
                        <a:t>930KWh/㎡∽1167KWh/㎡</a:t>
                      </a:r>
                      <a:r>
                        <a:rPr kumimoji="0" lang="zh-CN" altLang="en-US" sz="1200" b="0" i="0" u="none" strike="noStrike" cap="none" normalizeH="0" baseline="0" dirty="0">
                          <a:ln>
                            <a:noFill/>
                          </a:ln>
                          <a:solidFill>
                            <a:srgbClr val="000000"/>
                          </a:solidFill>
                          <a:effectLst/>
                          <a:latin typeface="微软雅黑" charset="0"/>
                          <a:ea typeface="微软雅黑" charset="0"/>
                          <a:cs typeface="微软雅黑" charset="0"/>
                        </a:rPr>
                        <a:t>，相当于峰值日照时数</a:t>
                      </a:r>
                      <a:r>
                        <a:rPr kumimoji="0" lang="en-US" altLang="zh-CN" sz="1200" b="0" i="0" u="none" strike="noStrike" cap="none" normalizeH="0" baseline="0" dirty="0">
                          <a:ln>
                            <a:noFill/>
                          </a:ln>
                          <a:solidFill>
                            <a:srgbClr val="000000"/>
                          </a:solidFill>
                          <a:effectLst/>
                          <a:latin typeface="微软雅黑" charset="0"/>
                          <a:ea typeface="微软雅黑" charset="0"/>
                          <a:cs typeface="微软雅黑" charset="0"/>
                        </a:rPr>
                        <a:t>2.5∽3.2h</a:t>
                      </a:r>
                      <a:r>
                        <a:rPr kumimoji="0" lang="zh-CN" altLang="en-US" sz="1200" b="0" i="0" u="none" strike="noStrike" cap="none" normalizeH="0" baseline="0" dirty="0">
                          <a:ln>
                            <a:noFill/>
                          </a:ln>
                          <a:solidFill>
                            <a:srgbClr val="000000"/>
                          </a:solidFill>
                          <a:effectLst/>
                          <a:latin typeface="微软雅黑" charset="0"/>
                          <a:ea typeface="微软雅黑" charset="0"/>
                          <a:cs typeface="微软雅黑" charset="0"/>
                        </a:rPr>
                        <a:t>，四川、贵州等地。 </a:t>
                      </a:r>
                    </a:p>
                  </a:txBody>
                  <a:tcPr marL="7189" marR="7189" marT="71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49220" name="矩形 3"/>
          <p:cNvSpPr>
            <a:spLocks noChangeArrowheads="1"/>
          </p:cNvSpPr>
          <p:nvPr/>
        </p:nvSpPr>
        <p:spPr bwMode="auto">
          <a:xfrm>
            <a:off x="539750" y="1025525"/>
            <a:ext cx="80645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分布式光伏发电项目多在经济较发达的东部沿海地区，此区域的太阳能资源多属于第三、四类地区，虽不如西部资源丰富，但在北京、河北、山东、江苏、河南等地区，发电量也不可小觑。</a:t>
            </a:r>
            <a:endParaRPr lang="en-US" altLang="zh-CN" sz="1600">
              <a:latin typeface="微软雅黑" charset="0"/>
              <a:ea typeface="微软雅黑" charset="0"/>
              <a:cs typeface="微软雅黑" charset="0"/>
            </a:endParaRPr>
          </a:p>
        </p:txBody>
      </p:sp>
      <p:cxnSp>
        <p:nvCxnSpPr>
          <p:cNvPr id="8"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分布式光伏发电系统投资选址要求</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太阳能资源</a:t>
            </a:r>
            <a:endParaRPr kumimoji="1" lang="zh-CN" altLang="en-US" sz="2400" dirty="0">
              <a:ea typeface="宋体" charset="0"/>
              <a:cs typeface="宋体" charset="0"/>
            </a:endParaRPr>
          </a:p>
        </p:txBody>
      </p:sp>
    </p:spTree>
    <p:extLst>
      <p:ext uri="{BB962C8B-B14F-4D97-AF65-F5344CB8AC3E}">
        <p14:creationId xmlns:p14="http://schemas.microsoft.com/office/powerpoint/2010/main" val="3323753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3"/>
          <p:cNvSpPr>
            <a:spLocks noChangeArrowheads="1"/>
          </p:cNvSpPr>
          <p:nvPr/>
        </p:nvSpPr>
        <p:spPr bwMode="auto">
          <a:xfrm>
            <a:off x="323528" y="1052513"/>
            <a:ext cx="8604250" cy="157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5113" indent="-265113">
              <a:lnSpc>
                <a:spcPct val="150000"/>
              </a:lnSpc>
              <a:spcBef>
                <a:spcPct val="10000"/>
              </a:spcBef>
              <a:buClr>
                <a:srgbClr val="C30C3E"/>
              </a:buClr>
              <a:buFont typeface="Wingdings" charset="0"/>
              <a:buChar char="§"/>
            </a:pPr>
            <a:r>
              <a:rPr lang="zh-CN" altLang="en-US" sz="1600" dirty="0">
                <a:latin typeface="微软雅黑" charset="0"/>
                <a:ea typeface="微软雅黑" charset="0"/>
                <a:cs typeface="微软雅黑" charset="0"/>
              </a:rPr>
              <a:t>分布式光伏发电鼓励自发自用，余量上网部分电力只能得到当地脱硫煤机组标杆上网电价加分布式补贴，因此必须尽量的将所发电力全部自发自用才能让项目投资效益最大化</a:t>
            </a:r>
            <a:endParaRPr lang="en-US" altLang="zh-CN" sz="1600" dirty="0">
              <a:latin typeface="微软雅黑" charset="0"/>
              <a:ea typeface="微软雅黑" charset="0"/>
              <a:cs typeface="微软雅黑" charset="0"/>
            </a:endParaRPr>
          </a:p>
          <a:p>
            <a:pPr marL="265113" indent="-265113">
              <a:lnSpc>
                <a:spcPct val="150000"/>
              </a:lnSpc>
              <a:spcBef>
                <a:spcPct val="10000"/>
              </a:spcBef>
              <a:buClr>
                <a:srgbClr val="C30C3E"/>
              </a:buClr>
              <a:buFont typeface="Wingdings" charset="0"/>
              <a:buChar char="§"/>
            </a:pPr>
            <a:r>
              <a:rPr lang="zh-CN" altLang="en-US" sz="1600" dirty="0">
                <a:latin typeface="微软雅黑" charset="0"/>
                <a:ea typeface="微软雅黑" charset="0"/>
                <a:cs typeface="微软雅黑" charset="0"/>
              </a:rPr>
              <a:t>所在建筑或区域内必须有足够的用电设备来消纳光伏发电，</a:t>
            </a:r>
            <a:r>
              <a:rPr lang="zh-CN" altLang="en-GB" sz="1600" dirty="0">
                <a:latin typeface="微软雅黑" charset="0"/>
                <a:ea typeface="微软雅黑" charset="0"/>
                <a:cs typeface="微软雅黑" charset="0"/>
              </a:rPr>
              <a:t>发电曲线与负荷曲线啮合好，有效缓解波峰用电压力，节约波峰电费</a:t>
            </a:r>
            <a:endParaRPr lang="en-US" altLang="zh-CN" sz="1600" dirty="0">
              <a:latin typeface="微软雅黑" charset="0"/>
              <a:ea typeface="微软雅黑" charset="0"/>
              <a:cs typeface="微软雅黑"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852936"/>
            <a:ext cx="7343775"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9"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分布式光伏发电系统投资选址要求</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自发自用比例</a:t>
            </a:r>
            <a:endParaRPr kumimoji="1" lang="zh-CN" altLang="en-US" sz="2400" dirty="0">
              <a:ea typeface="宋体" charset="0"/>
              <a:cs typeface="宋体" charset="0"/>
            </a:endParaRPr>
          </a:p>
        </p:txBody>
      </p:sp>
    </p:spTree>
    <p:extLst>
      <p:ext uri="{BB962C8B-B14F-4D97-AF65-F5344CB8AC3E}">
        <p14:creationId xmlns:p14="http://schemas.microsoft.com/office/powerpoint/2010/main" val="740519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3"/>
          <p:cNvSpPr>
            <a:spLocks noChangeArrowheads="1"/>
          </p:cNvSpPr>
          <p:nvPr/>
        </p:nvSpPr>
        <p:spPr bwMode="auto">
          <a:xfrm>
            <a:off x="539750" y="1244600"/>
            <a:ext cx="8064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首先需要确保分布式光伏发电项目所依托的基础</a:t>
            </a:r>
            <a:r>
              <a:rPr lang="en-US" altLang="zh-CN" sz="1600">
                <a:latin typeface="微软雅黑" charset="0"/>
                <a:ea typeface="微软雅黑" charset="0"/>
                <a:cs typeface="微软雅黑" charset="0"/>
              </a:rPr>
              <a:t>—</a:t>
            </a:r>
            <a:r>
              <a:rPr lang="zh-CN" altLang="en-US" sz="1600">
                <a:latin typeface="微软雅黑" charset="0"/>
                <a:ea typeface="微软雅黑" charset="0"/>
                <a:cs typeface="微软雅黑" charset="0"/>
              </a:rPr>
              <a:t>建筑物屋顶能够保证其存续性，要在光伏发电系统寿命</a:t>
            </a:r>
            <a:r>
              <a:rPr lang="en-US" altLang="zh-CN" sz="1600">
                <a:latin typeface="微软雅黑" charset="0"/>
                <a:ea typeface="微软雅黑" charset="0"/>
                <a:cs typeface="微软雅黑" charset="0"/>
              </a:rPr>
              <a:t>25</a:t>
            </a:r>
            <a:r>
              <a:rPr lang="zh-CN" altLang="en-US" sz="1600">
                <a:latin typeface="微软雅黑" charset="0"/>
                <a:ea typeface="微软雅黑" charset="0"/>
                <a:cs typeface="微软雅黑" charset="0"/>
              </a:rPr>
              <a:t>年内保持稳定存续；</a:t>
            </a:r>
            <a:endParaRPr lang="en-US" altLang="zh-CN" sz="1600">
              <a:latin typeface="微软雅黑" charset="0"/>
              <a:ea typeface="微软雅黑" charset="0"/>
              <a:cs typeface="微软雅黑" charset="0"/>
            </a:endParaRPr>
          </a:p>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屋顶业主保持持续稳定的经营状态，以保证用电稳定性；</a:t>
            </a:r>
            <a:endParaRPr lang="en-US" altLang="zh-CN" sz="1600">
              <a:latin typeface="微软雅黑" charset="0"/>
              <a:ea typeface="微软雅黑" charset="0"/>
              <a:cs typeface="微软雅黑" charset="0"/>
            </a:endParaRPr>
          </a:p>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彩钢板屋顶应能满足承重要求（约增加</a:t>
            </a:r>
            <a:r>
              <a:rPr lang="en-US" altLang="zh-CN" sz="1600">
                <a:latin typeface="微软雅黑" charset="0"/>
                <a:ea typeface="微软雅黑" charset="0"/>
                <a:cs typeface="微软雅黑" charset="0"/>
              </a:rPr>
              <a:t>18kg/</a:t>
            </a:r>
            <a:r>
              <a:rPr lang="zh-CN" altLang="en-US" sz="1600">
                <a:latin typeface="微软雅黑" charset="0"/>
                <a:ea typeface="微软雅黑" charset="0"/>
                <a:cs typeface="微软雅黑" charset="0"/>
              </a:rPr>
              <a:t>平方米），水泥屋顶应能满足承重要求（约增加</a:t>
            </a:r>
            <a:r>
              <a:rPr lang="en-US" altLang="zh-CN" sz="1600">
                <a:latin typeface="微软雅黑" charset="0"/>
                <a:ea typeface="微软雅黑" charset="0"/>
                <a:cs typeface="微软雅黑" charset="0"/>
              </a:rPr>
              <a:t>38kg /</a:t>
            </a:r>
            <a:r>
              <a:rPr lang="zh-CN" altLang="en-US" sz="1600">
                <a:latin typeface="微软雅黑" charset="0"/>
                <a:ea typeface="微软雅黑" charset="0"/>
                <a:cs typeface="微软雅黑" charset="0"/>
              </a:rPr>
              <a:t>平方米）。</a:t>
            </a:r>
            <a:endParaRPr lang="en-US" altLang="zh-CN" sz="1600">
              <a:latin typeface="微软雅黑" charset="0"/>
              <a:ea typeface="微软雅黑" charset="0"/>
              <a:cs typeface="微软雅黑" charset="0"/>
            </a:endParaRPr>
          </a:p>
        </p:txBody>
      </p:sp>
      <p:pic>
        <p:nvPicPr>
          <p:cNvPr id="51203" name="图片 17" descr="u=2318181421,3734342938&amp;fm=11&amp;gp=0.jpg"/>
          <p:cNvPicPr>
            <a:picLocks noChangeAspect="1"/>
          </p:cNvPicPr>
          <p:nvPr/>
        </p:nvPicPr>
        <p:blipFill>
          <a:blip r:embed="rId2">
            <a:extLst>
              <a:ext uri="{28A0092B-C50C-407E-A947-70E740481C1C}">
                <a14:useLocalDpi xmlns:a14="http://schemas.microsoft.com/office/drawing/2010/main" val="0"/>
              </a:ext>
            </a:extLst>
          </a:blip>
          <a:srcRect l="-201" t="15112" r="9631"/>
          <a:stretch>
            <a:fillRect/>
          </a:stretch>
        </p:blipFill>
        <p:spPr bwMode="auto">
          <a:xfrm>
            <a:off x="611188" y="3573463"/>
            <a:ext cx="40322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G:\金太阳审核资料备份\上海东华大学\上海东华大学照片\DSCN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573463"/>
            <a:ext cx="38084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7" name="Text Box 8"/>
          <p:cNvSpPr txBox="1">
            <a:spLocks noChangeArrowheads="1"/>
          </p:cNvSpPr>
          <p:nvPr/>
        </p:nvSpPr>
        <p:spPr bwMode="auto">
          <a:xfrm>
            <a:off x="231774" y="188913"/>
            <a:ext cx="7868618"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分布式光伏发电系统投资选址要求</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屋顶荷载及存续性</a:t>
            </a:r>
            <a:endParaRPr kumimoji="1" lang="zh-CN" altLang="en-US" sz="2400" dirty="0">
              <a:ea typeface="宋体" charset="0"/>
              <a:cs typeface="宋体" charset="0"/>
            </a:endParaRPr>
          </a:p>
        </p:txBody>
      </p:sp>
    </p:spTree>
    <p:extLst>
      <p:ext uri="{BB962C8B-B14F-4D97-AF65-F5344CB8AC3E}">
        <p14:creationId xmlns:p14="http://schemas.microsoft.com/office/powerpoint/2010/main" val="3789679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827088" y="3140968"/>
            <a:ext cx="7489825" cy="338455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zh-CN" altLang="en-US" sz="2000" b="1" dirty="0" smtClean="0">
                <a:latin typeface="+mn-ea"/>
              </a:rPr>
              <a:t>部分省区电网销售电价</a:t>
            </a:r>
          </a:p>
          <a:p>
            <a:pPr algn="ctr">
              <a:spcBef>
                <a:spcPct val="0"/>
              </a:spcBef>
              <a:buFont typeface="Wingdings" charset="0"/>
              <a:buNone/>
              <a:defRPr/>
            </a:pPr>
            <a:endParaRPr lang="zh-CN" altLang="en-US" sz="1600" dirty="0" smtClean="0">
              <a:latin typeface="+mn-ea"/>
            </a:endParaRPr>
          </a:p>
          <a:p>
            <a:pPr algn="ctr">
              <a:spcBef>
                <a:spcPct val="0"/>
              </a:spcBef>
              <a:buFont typeface="Wingdings" charset="0"/>
              <a:buNone/>
              <a:defRPr/>
            </a:pPr>
            <a:r>
              <a:rPr lang="zh-CN" altLang="en-US" sz="1600" dirty="0" smtClean="0">
                <a:latin typeface="+mn-ea"/>
              </a:rPr>
              <a:t>部分省、市工商业用电（小于</a:t>
            </a:r>
            <a:r>
              <a:rPr lang="en-US" altLang="zh-CN" sz="1600" dirty="0" smtClean="0">
                <a:latin typeface="+mn-ea"/>
                <a:cs typeface="Times New Roman" charset="0"/>
              </a:rPr>
              <a:t>1000V</a:t>
            </a:r>
            <a:r>
              <a:rPr lang="zh-CN" altLang="en-US" sz="1600" dirty="0" smtClean="0">
                <a:latin typeface="+mn-ea"/>
              </a:rPr>
              <a:t>）峰谷电价（元</a:t>
            </a:r>
            <a:r>
              <a:rPr lang="en-US" altLang="zh-CN" sz="1600" dirty="0" smtClean="0">
                <a:latin typeface="+mn-ea"/>
                <a:cs typeface="Times New Roman" charset="0"/>
              </a:rPr>
              <a:t>/kWh</a:t>
            </a:r>
            <a:r>
              <a:rPr lang="zh-CN" altLang="en-US" sz="1600" dirty="0" smtClean="0">
                <a:latin typeface="+mn-ea"/>
              </a:rPr>
              <a:t>）					</a:t>
            </a:r>
          </a:p>
          <a:p>
            <a:pPr algn="ctr">
              <a:spcBef>
                <a:spcPct val="0"/>
              </a:spcBef>
              <a:buFont typeface="Wingdings" charset="0"/>
              <a:buNone/>
              <a:defRPr/>
            </a:pPr>
            <a:r>
              <a:rPr lang="zh-CN" altLang="en-US" sz="1600" dirty="0" smtClean="0">
                <a:latin typeface="+mn-ea"/>
              </a:rPr>
              <a:t>省、市	尖峰电价	高峰电价	平段电价	低谷电价	白天平均电价</a:t>
            </a:r>
          </a:p>
          <a:p>
            <a:pPr algn="ctr">
              <a:spcBef>
                <a:spcPct val="0"/>
              </a:spcBef>
              <a:buFont typeface="Wingdings" charset="0"/>
              <a:buNone/>
              <a:defRPr/>
            </a:pPr>
            <a:r>
              <a:rPr lang="zh-CN" altLang="en-US" sz="1600" dirty="0" smtClean="0">
                <a:latin typeface="+mn-ea"/>
              </a:rPr>
              <a:t>北京市	</a:t>
            </a:r>
            <a:r>
              <a:rPr lang="en-US" altLang="zh-CN" sz="1600" dirty="0" smtClean="0">
                <a:latin typeface="+mn-ea"/>
                <a:cs typeface="Times New Roman" charset="0"/>
              </a:rPr>
              <a:t>1.368	1.253	0.781	0.335	1.10475 </a:t>
            </a:r>
          </a:p>
          <a:p>
            <a:pPr algn="ctr">
              <a:spcBef>
                <a:spcPct val="0"/>
              </a:spcBef>
              <a:buFont typeface="Wingdings" charset="0"/>
              <a:buNone/>
              <a:defRPr/>
            </a:pPr>
            <a:r>
              <a:rPr lang="zh-CN" altLang="en-US" sz="1600" dirty="0" smtClean="0">
                <a:latin typeface="+mn-ea"/>
              </a:rPr>
              <a:t>上海市	</a:t>
            </a:r>
            <a:r>
              <a:rPr lang="en-US" altLang="zh-CN" sz="1600" dirty="0" smtClean="0">
                <a:latin typeface="+mn-ea"/>
                <a:cs typeface="Times New Roman" charset="0"/>
              </a:rPr>
              <a:t>NA	1.168	0.74	0.274	1.00750 </a:t>
            </a:r>
          </a:p>
          <a:p>
            <a:pPr algn="ctr">
              <a:spcBef>
                <a:spcPct val="0"/>
              </a:spcBef>
              <a:buFont typeface="Wingdings" charset="0"/>
              <a:buNone/>
              <a:defRPr/>
            </a:pPr>
            <a:r>
              <a:rPr lang="zh-CN" altLang="en-US" sz="1600" dirty="0" smtClean="0">
                <a:latin typeface="+mn-ea"/>
              </a:rPr>
              <a:t>浙江省	</a:t>
            </a:r>
            <a:r>
              <a:rPr lang="en-US" altLang="zh-CN" sz="1600" dirty="0" smtClean="0">
                <a:latin typeface="+mn-ea"/>
                <a:cs typeface="Times New Roman" charset="0"/>
              </a:rPr>
              <a:t>1.418	1.113	NA 	0.59	1.02038 </a:t>
            </a:r>
          </a:p>
          <a:p>
            <a:pPr algn="ctr">
              <a:spcBef>
                <a:spcPct val="0"/>
              </a:spcBef>
              <a:buFont typeface="Wingdings" charset="0"/>
              <a:buNone/>
              <a:defRPr/>
            </a:pPr>
            <a:r>
              <a:rPr lang="zh-CN" altLang="en-US" sz="1600" dirty="0" smtClean="0">
                <a:latin typeface="+mn-ea"/>
              </a:rPr>
              <a:t>河北省	</a:t>
            </a:r>
            <a:r>
              <a:rPr lang="en-US" altLang="zh-CN" sz="1600" dirty="0" smtClean="0">
                <a:latin typeface="+mn-ea"/>
                <a:cs typeface="Times New Roman" charset="0"/>
              </a:rPr>
              <a:t>1.163	1.1278	0.7131	0.3214	0.95510 </a:t>
            </a:r>
          </a:p>
          <a:p>
            <a:pPr algn="ctr">
              <a:spcBef>
                <a:spcPct val="0"/>
              </a:spcBef>
              <a:buFont typeface="Wingdings" charset="0"/>
              <a:buNone/>
              <a:defRPr/>
            </a:pPr>
            <a:r>
              <a:rPr lang="zh-CN" altLang="en-US" sz="1600" dirty="0" smtClean="0">
                <a:latin typeface="+mn-ea"/>
              </a:rPr>
              <a:t>福建省	</a:t>
            </a:r>
            <a:r>
              <a:rPr lang="en-US" altLang="zh-CN" sz="1600" dirty="0" smtClean="0">
                <a:latin typeface="+mn-ea"/>
                <a:cs typeface="Times New Roman" charset="0"/>
              </a:rPr>
              <a:t>NA	1.3349	0.8397	0.5174	0.94483 </a:t>
            </a:r>
          </a:p>
          <a:p>
            <a:pPr algn="ctr">
              <a:spcBef>
                <a:spcPct val="0"/>
              </a:spcBef>
              <a:buFont typeface="Wingdings" charset="0"/>
              <a:buNone/>
              <a:defRPr/>
            </a:pPr>
            <a:r>
              <a:rPr lang="zh-CN" altLang="en-US" sz="1600" dirty="0" smtClean="0">
                <a:latin typeface="+mn-ea"/>
              </a:rPr>
              <a:t>广东省	</a:t>
            </a:r>
            <a:r>
              <a:rPr lang="en-US" altLang="zh-CN" sz="1600" dirty="0" smtClean="0">
                <a:latin typeface="+mn-ea"/>
                <a:cs typeface="Times New Roman" charset="0"/>
              </a:rPr>
              <a:t>0.9148				0.91480 </a:t>
            </a:r>
          </a:p>
          <a:p>
            <a:pPr algn="ctr">
              <a:spcBef>
                <a:spcPct val="0"/>
              </a:spcBef>
              <a:buFont typeface="Wingdings" charset="0"/>
              <a:buNone/>
              <a:defRPr/>
            </a:pPr>
            <a:r>
              <a:rPr lang="zh-CN" altLang="en-US" sz="1600" dirty="0" smtClean="0">
                <a:latin typeface="+mn-ea"/>
              </a:rPr>
              <a:t>山东省	</a:t>
            </a:r>
            <a:r>
              <a:rPr lang="en-US" altLang="zh-CN" sz="1600" dirty="0" smtClean="0">
                <a:latin typeface="+mn-ea"/>
                <a:cs typeface="Times New Roman" charset="0"/>
              </a:rPr>
              <a:t>0.8363				0.83630 </a:t>
            </a:r>
          </a:p>
          <a:p>
            <a:pPr algn="ctr">
              <a:spcBef>
                <a:spcPct val="0"/>
              </a:spcBef>
              <a:buFont typeface="Wingdings" charset="0"/>
              <a:buNone/>
              <a:defRPr/>
            </a:pPr>
            <a:r>
              <a:rPr lang="zh-CN" altLang="en-US" sz="1600" dirty="0" smtClean="0">
                <a:latin typeface="+mn-ea"/>
              </a:rPr>
              <a:t>海南省	</a:t>
            </a:r>
            <a:r>
              <a:rPr lang="en-US" altLang="zh-CN" sz="1600" dirty="0" smtClean="0">
                <a:latin typeface="+mn-ea"/>
                <a:cs typeface="Times New Roman" charset="0"/>
              </a:rPr>
              <a:t>0.836				0.83600 </a:t>
            </a:r>
            <a:endParaRPr lang="zh-CN" altLang="en-US" sz="1600" dirty="0">
              <a:latin typeface="+mn-ea"/>
              <a:cs typeface="Times New Roman" charset="0"/>
            </a:endParaRPr>
          </a:p>
        </p:txBody>
      </p:sp>
      <p:sp>
        <p:nvSpPr>
          <p:cNvPr id="52228" name="矩形 3"/>
          <p:cNvSpPr>
            <a:spLocks noChangeArrowheads="1"/>
          </p:cNvSpPr>
          <p:nvPr/>
        </p:nvSpPr>
        <p:spPr bwMode="auto">
          <a:xfrm>
            <a:off x="539750" y="1125538"/>
            <a:ext cx="80645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光伏发电时段基本在早</a:t>
            </a:r>
            <a:r>
              <a:rPr lang="en-US" altLang="zh-CN" sz="1600">
                <a:latin typeface="微软雅黑" charset="0"/>
                <a:ea typeface="微软雅黑" charset="0"/>
                <a:cs typeface="微软雅黑" charset="0"/>
              </a:rPr>
              <a:t>9</a:t>
            </a:r>
            <a:r>
              <a:rPr lang="zh-CN" altLang="en-US" sz="1600">
                <a:latin typeface="微软雅黑" charset="0"/>
                <a:ea typeface="微软雅黑" charset="0"/>
                <a:cs typeface="微软雅黑" charset="0"/>
              </a:rPr>
              <a:t>点到晚</a:t>
            </a:r>
            <a:r>
              <a:rPr lang="en-US" altLang="zh-CN" sz="1600">
                <a:latin typeface="微软雅黑" charset="0"/>
                <a:ea typeface="微软雅黑" charset="0"/>
                <a:cs typeface="微软雅黑" charset="0"/>
              </a:rPr>
              <a:t>5</a:t>
            </a:r>
            <a:r>
              <a:rPr lang="zh-CN" altLang="en-US" sz="1600">
                <a:latin typeface="微软雅黑" charset="0"/>
                <a:ea typeface="微软雅黑" charset="0"/>
                <a:cs typeface="微软雅黑" charset="0"/>
              </a:rPr>
              <a:t>点之间，工商业用电在这个时段基本上都是高峰电价或平段电价，属于电网销售电价中的高电价时段；</a:t>
            </a:r>
            <a:endParaRPr lang="en-US" altLang="zh-CN" sz="1600">
              <a:latin typeface="微软雅黑" charset="0"/>
              <a:ea typeface="微软雅黑" charset="0"/>
              <a:cs typeface="微软雅黑" charset="0"/>
            </a:endParaRPr>
          </a:p>
          <a:p>
            <a:pPr marL="265113" indent="-265113">
              <a:lnSpc>
                <a:spcPct val="150000"/>
              </a:lnSpc>
              <a:spcBef>
                <a:spcPct val="10000"/>
              </a:spcBef>
              <a:buClr>
                <a:srgbClr val="C30C3E"/>
              </a:buClr>
              <a:buFont typeface="Wingdings" charset="0"/>
              <a:buChar char="§"/>
            </a:pPr>
            <a:r>
              <a:rPr lang="zh-CN" altLang="en-US" sz="1600">
                <a:latin typeface="微软雅黑" charset="0"/>
                <a:ea typeface="微软雅黑" charset="0"/>
                <a:cs typeface="微软雅黑" charset="0"/>
              </a:rPr>
              <a:t>网购电价水平较高的地区多为经济较发达的东部沿海地区，此区域的太阳能资源多属于第三、四类地区，虽不如西部一、二类地区太阳能资源丰富，但凭借较高的网购电价水平和自发自用比例，项目收益率具有明显优势。</a:t>
            </a:r>
            <a:endParaRPr lang="en-US" altLang="zh-CN" sz="1600">
              <a:latin typeface="微软雅黑" charset="0"/>
              <a:ea typeface="微软雅黑" charset="0"/>
              <a:cs typeface="微软雅黑" charset="0"/>
            </a:endParaRPr>
          </a:p>
        </p:txBody>
      </p:sp>
      <p:cxnSp>
        <p:nvCxnSpPr>
          <p:cNvPr id="8"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分布式光伏发电系统投资选址要求</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网购电价水平</a:t>
            </a:r>
            <a:endParaRPr kumimoji="1" lang="zh-CN" altLang="en-US" sz="2400" dirty="0">
              <a:ea typeface="宋体" charset="0"/>
              <a:cs typeface="宋体" charset="0"/>
            </a:endParaRPr>
          </a:p>
        </p:txBody>
      </p:sp>
    </p:spTree>
    <p:extLst>
      <p:ext uri="{BB962C8B-B14F-4D97-AF65-F5344CB8AC3E}">
        <p14:creationId xmlns:p14="http://schemas.microsoft.com/office/powerpoint/2010/main" val="406470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2224993938"/>
              </p:ext>
            </p:extLst>
          </p:nvPr>
        </p:nvGraphicFramePr>
        <p:xfrm>
          <a:off x="899592" y="980728"/>
          <a:ext cx="741682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5"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分布式光伏发电系统投资选址要求</a:t>
            </a:r>
            <a:r>
              <a:rPr kumimoji="1" lang="en-US" altLang="zh-CN" sz="2400" b="1" dirty="0" smtClean="0">
                <a:latin typeface="微软雅黑" charset="0"/>
                <a:ea typeface="微软雅黑" charset="0"/>
                <a:cs typeface="微软雅黑" charset="0"/>
              </a:rPr>
              <a:t>—</a:t>
            </a:r>
            <a:r>
              <a:rPr kumimoji="1" lang="zh-CN" altLang="en-US" sz="2400" b="1" dirty="0" smtClean="0">
                <a:latin typeface="微软雅黑" charset="0"/>
                <a:ea typeface="微软雅黑" charset="0"/>
                <a:cs typeface="微软雅黑" charset="0"/>
              </a:rPr>
              <a:t>总结</a:t>
            </a:r>
            <a:endParaRPr kumimoji="1" lang="zh-CN" altLang="en-US" sz="2400" dirty="0">
              <a:ea typeface="宋体" charset="0"/>
              <a:cs typeface="宋体" charset="0"/>
            </a:endParaRPr>
          </a:p>
        </p:txBody>
      </p:sp>
    </p:spTree>
    <p:extLst>
      <p:ext uri="{BB962C8B-B14F-4D97-AF65-F5344CB8AC3E}">
        <p14:creationId xmlns:p14="http://schemas.microsoft.com/office/powerpoint/2010/main" val="29365632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对象 6"/>
          <p:cNvGraphicFramePr>
            <a:graphicFrameLocks noChangeAspect="1"/>
          </p:cNvGraphicFramePr>
          <p:nvPr/>
        </p:nvGraphicFramePr>
        <p:xfrm>
          <a:off x="238125" y="3357563"/>
          <a:ext cx="8797925" cy="3163887"/>
        </p:xfrm>
        <a:graphic>
          <a:graphicData uri="http://schemas.openxmlformats.org/presentationml/2006/ole">
            <mc:AlternateContent xmlns:mc="http://schemas.openxmlformats.org/markup-compatibility/2006">
              <mc:Choice xmlns:v="urn:schemas-microsoft-com:vml" Requires="v">
                <p:oleObj spid="_x0000_s37895" name="文档" r:id="rId3" imgW="6781550" imgH="2438310" progId="Word.Document.12">
                  <p:embed/>
                </p:oleObj>
              </mc:Choice>
              <mc:Fallback>
                <p:oleObj name="文档" r:id="rId3" imgW="6781550" imgH="243831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3357563"/>
                        <a:ext cx="8797925"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矩形 12"/>
          <p:cNvSpPr>
            <a:spLocks noChangeArrowheads="1"/>
          </p:cNvSpPr>
          <p:nvPr/>
        </p:nvSpPr>
        <p:spPr bwMode="auto">
          <a:xfrm>
            <a:off x="395288" y="836613"/>
            <a:ext cx="83534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latin typeface="宋体" charset="0"/>
                <a:ea typeface="宋体" charset="0"/>
                <a:cs typeface="宋体" charset="0"/>
              </a:rPr>
              <a:t>    </a:t>
            </a:r>
            <a:r>
              <a:rPr lang="zh-CN" altLang="en-US" sz="1600" b="1">
                <a:latin typeface="微软雅黑" charset="0"/>
                <a:ea typeface="微软雅黑" charset="0"/>
                <a:cs typeface="微软雅黑" charset="0"/>
              </a:rPr>
              <a:t>目前由于国内还没有形成真正的分布式光伏发电市场，大家都还在摸索合理可行的商业模式，因此目前为止分布式的投融资模式也相对比较单一，具体的融资渠道有以下几种：</a:t>
            </a:r>
            <a:endParaRPr lang="en-US" altLang="zh-CN" sz="1600" b="1">
              <a:latin typeface="微软雅黑" charset="0"/>
              <a:ea typeface="微软雅黑" charset="0"/>
              <a:cs typeface="微软雅黑" charset="0"/>
            </a:endParaRPr>
          </a:p>
          <a:p>
            <a:endParaRPr lang="en-US" altLang="zh-CN" sz="1600" b="1">
              <a:latin typeface="微软雅黑" charset="0"/>
              <a:ea typeface="微软雅黑" charset="0"/>
              <a:cs typeface="微软雅黑" charset="0"/>
            </a:endParaRPr>
          </a:p>
          <a:p>
            <a:r>
              <a:rPr lang="en-US" altLang="zh-CN" sz="1600" b="1">
                <a:solidFill>
                  <a:srgbClr val="0000FF"/>
                </a:solidFill>
                <a:latin typeface="微软雅黑" charset="0"/>
                <a:ea typeface="微软雅黑" charset="0"/>
                <a:cs typeface="微软雅黑" charset="0"/>
              </a:rPr>
              <a:t>1</a:t>
            </a:r>
            <a:r>
              <a:rPr lang="zh-CN" altLang="en-US" sz="1600" b="1">
                <a:solidFill>
                  <a:srgbClr val="0000FF"/>
                </a:solidFill>
                <a:latin typeface="微软雅黑" charset="0"/>
                <a:ea typeface="微软雅黑" charset="0"/>
                <a:cs typeface="微软雅黑" charset="0"/>
              </a:rPr>
              <a:t>）投资方利用自身授信向政策性银行直接申请贷款；（</a:t>
            </a:r>
            <a:r>
              <a:rPr lang="en-US" altLang="zh-CN" sz="1600" b="1">
                <a:solidFill>
                  <a:srgbClr val="0000FF"/>
                </a:solidFill>
                <a:latin typeface="微软雅黑" charset="0"/>
                <a:ea typeface="微软雅黑" charset="0"/>
                <a:cs typeface="微软雅黑" charset="0"/>
              </a:rPr>
              <a:t>2014</a:t>
            </a:r>
            <a:r>
              <a:rPr lang="zh-CN" altLang="en-US" sz="1600" b="1">
                <a:solidFill>
                  <a:srgbClr val="0000FF"/>
                </a:solidFill>
                <a:latin typeface="微软雅黑" charset="0"/>
                <a:ea typeface="微软雅黑" charset="0"/>
                <a:cs typeface="微软雅黑" charset="0"/>
              </a:rPr>
              <a:t>年之前基本都用此方式）</a:t>
            </a:r>
            <a:endParaRPr lang="en-US" altLang="zh-CN" sz="1600" b="1">
              <a:solidFill>
                <a:srgbClr val="0000FF"/>
              </a:solidFill>
              <a:latin typeface="微软雅黑" charset="0"/>
              <a:ea typeface="微软雅黑" charset="0"/>
              <a:cs typeface="微软雅黑" charset="0"/>
            </a:endParaRPr>
          </a:p>
          <a:p>
            <a:r>
              <a:rPr lang="en-US" altLang="zh-CN" sz="1600" b="1">
                <a:solidFill>
                  <a:srgbClr val="0000FF"/>
                </a:solidFill>
                <a:latin typeface="微软雅黑" charset="0"/>
                <a:ea typeface="微软雅黑" charset="0"/>
                <a:cs typeface="微软雅黑" charset="0"/>
              </a:rPr>
              <a:t>2</a:t>
            </a:r>
            <a:r>
              <a:rPr lang="zh-CN" altLang="en-US" sz="1600" b="1">
                <a:solidFill>
                  <a:srgbClr val="0000FF"/>
                </a:solidFill>
                <a:latin typeface="微软雅黑" charset="0"/>
                <a:ea typeface="微软雅黑" charset="0"/>
                <a:cs typeface="微软雅黑" charset="0"/>
              </a:rPr>
              <a:t>）利用信托或融资租赁方式进行融资；（今年起各类融资租赁公司逐渐扩大比例）</a:t>
            </a:r>
            <a:endParaRPr lang="en-US" altLang="zh-CN" sz="1600" b="1">
              <a:solidFill>
                <a:srgbClr val="0000FF"/>
              </a:solidFill>
              <a:latin typeface="微软雅黑" charset="0"/>
              <a:ea typeface="微软雅黑" charset="0"/>
              <a:cs typeface="微软雅黑" charset="0"/>
            </a:endParaRPr>
          </a:p>
          <a:p>
            <a:r>
              <a:rPr lang="zh-CN" altLang="en-US" sz="1600" b="1">
                <a:solidFill>
                  <a:srgbClr val="0000FF"/>
                </a:solidFill>
                <a:latin typeface="微软雅黑" charset="0"/>
                <a:ea typeface="微软雅黑" charset="0"/>
                <a:cs typeface="微软雅黑" charset="0"/>
              </a:rPr>
              <a:t>3）发起专项基金解决资本金部分融资；（北京国灵光伏应用产业股权投资基金等）</a:t>
            </a:r>
            <a:endParaRPr lang="en-US" altLang="zh-CN" sz="1600" b="1">
              <a:solidFill>
                <a:srgbClr val="0000FF"/>
              </a:solidFill>
              <a:latin typeface="微软雅黑" charset="0"/>
              <a:ea typeface="微软雅黑" charset="0"/>
              <a:cs typeface="微软雅黑" charset="0"/>
            </a:endParaRPr>
          </a:p>
          <a:p>
            <a:r>
              <a:rPr lang="zh-CN" altLang="en-US" sz="1600" b="1">
                <a:solidFill>
                  <a:srgbClr val="0000FF"/>
                </a:solidFill>
                <a:latin typeface="微软雅黑" charset="0"/>
                <a:ea typeface="微软雅黑" charset="0"/>
                <a:cs typeface="微软雅黑" charset="0"/>
              </a:rPr>
              <a:t>4）利用上市公司募资能力进行资产证券化；（顺风为首的上市公司增发或发行可转债）</a:t>
            </a:r>
            <a:endParaRPr lang="en-US" altLang="zh-CN" sz="1600" b="1">
              <a:solidFill>
                <a:srgbClr val="0000FF"/>
              </a:solidFill>
              <a:latin typeface="微软雅黑" charset="0"/>
              <a:ea typeface="微软雅黑" charset="0"/>
              <a:cs typeface="微软雅黑" charset="0"/>
            </a:endParaRPr>
          </a:p>
          <a:p>
            <a:r>
              <a:rPr lang="zh-CN" altLang="en-US" sz="1600" b="1">
                <a:solidFill>
                  <a:srgbClr val="0000FF"/>
                </a:solidFill>
                <a:latin typeface="微软雅黑" charset="0"/>
                <a:ea typeface="微软雅黑" charset="0"/>
                <a:cs typeface="微软雅黑" charset="0"/>
              </a:rPr>
              <a:t>5）利用自身优势进行海外融资；（港股公司居多）</a:t>
            </a:r>
            <a:endParaRPr lang="en-US" altLang="zh-CN" sz="1600" b="1">
              <a:solidFill>
                <a:srgbClr val="0000FF"/>
              </a:solidFill>
              <a:latin typeface="微软雅黑" charset="0"/>
              <a:ea typeface="微软雅黑" charset="0"/>
              <a:cs typeface="微软雅黑" charset="0"/>
            </a:endParaRPr>
          </a:p>
          <a:p>
            <a:r>
              <a:rPr lang="zh-CN" altLang="en-US" sz="1600" b="1">
                <a:solidFill>
                  <a:srgbClr val="0000FF"/>
                </a:solidFill>
                <a:latin typeface="微软雅黑" charset="0"/>
                <a:ea typeface="微软雅黑" charset="0"/>
                <a:cs typeface="微软雅黑" charset="0"/>
              </a:rPr>
              <a:t>6）利用互联网金融进行融资尝试；（联合光伏前海</a:t>
            </a:r>
            <a:r>
              <a:rPr lang="en-US" altLang="zh-CN" sz="1600" b="1">
                <a:solidFill>
                  <a:srgbClr val="0000FF"/>
                </a:solidFill>
                <a:latin typeface="微软雅黑" charset="0"/>
                <a:ea typeface="微软雅黑" charset="0"/>
                <a:cs typeface="微软雅黑" charset="0"/>
              </a:rPr>
              <a:t>10MW</a:t>
            </a:r>
            <a:r>
              <a:rPr lang="zh-CN" altLang="en-US" sz="1600" b="1">
                <a:solidFill>
                  <a:srgbClr val="0000FF"/>
                </a:solidFill>
                <a:latin typeface="微软雅黑" charset="0"/>
                <a:ea typeface="微软雅黑" charset="0"/>
                <a:cs typeface="微软雅黑" charset="0"/>
              </a:rPr>
              <a:t>电站为首例）</a:t>
            </a:r>
            <a:endParaRPr lang="en-US" altLang="zh-CN" sz="1600" b="1">
              <a:solidFill>
                <a:srgbClr val="0000FF"/>
              </a:solidFill>
              <a:latin typeface="微软雅黑" charset="0"/>
              <a:ea typeface="微软雅黑" charset="0"/>
              <a:cs typeface="微软雅黑" charset="0"/>
            </a:endParaRPr>
          </a:p>
          <a:p>
            <a:r>
              <a:rPr lang="zh-CN" altLang="en-US" sz="1600" b="1">
                <a:latin typeface="微软雅黑" charset="0"/>
                <a:ea typeface="微软雅黑" charset="0"/>
                <a:cs typeface="微软雅黑" charset="0"/>
              </a:rPr>
              <a:t>……</a:t>
            </a:r>
            <a:endParaRPr lang="en-US" altLang="zh-CN" sz="1600" b="1">
              <a:latin typeface="微软雅黑" charset="0"/>
              <a:ea typeface="微软雅黑" charset="0"/>
              <a:cs typeface="微软雅黑" charset="0"/>
            </a:endParaRPr>
          </a:p>
        </p:txBody>
      </p:sp>
      <p:sp>
        <p:nvSpPr>
          <p:cNvPr id="5"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分布式光伏发电项目融资手段</a:t>
            </a:r>
            <a:endParaRPr kumimoji="1" lang="zh-CN" altLang="en-US" sz="2400" dirty="0">
              <a:ea typeface="宋体" charset="0"/>
              <a:cs typeface="宋体" charset="0"/>
            </a:endParaRPr>
          </a:p>
        </p:txBody>
      </p:sp>
    </p:spTree>
    <p:extLst>
      <p:ext uri="{BB962C8B-B14F-4D97-AF65-F5344CB8AC3E}">
        <p14:creationId xmlns:p14="http://schemas.microsoft.com/office/powerpoint/2010/main" val="177078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1.jpg"/>
          <p:cNvPicPr>
            <a:picLocks noChangeAspect="1"/>
          </p:cNvPicPr>
          <p:nvPr/>
        </p:nvPicPr>
        <p:blipFill>
          <a:blip r:embed="rId2" cstate="print"/>
          <a:stretch>
            <a:fillRect/>
          </a:stretch>
        </p:blipFill>
        <p:spPr>
          <a:xfrm>
            <a:off x="0" y="3140968"/>
            <a:ext cx="9144000" cy="3888432"/>
          </a:xfrm>
          <a:prstGeom prst="rect">
            <a:avLst/>
          </a:prstGeom>
          <a:effectLst>
            <a:softEdge rad="127000"/>
          </a:effectLst>
        </p:spPr>
      </p:pic>
      <p:cxnSp>
        <p:nvCxnSpPr>
          <p:cNvPr id="11" name="直接连接符 10"/>
          <p:cNvCxnSpPr/>
          <p:nvPr/>
        </p:nvCxnSpPr>
        <p:spPr>
          <a:xfrm>
            <a:off x="0" y="764704"/>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18" name="TextBox 5"/>
          <p:cNvSpPr txBox="1">
            <a:spLocks noChangeArrowheads="1"/>
          </p:cNvSpPr>
          <p:nvPr/>
        </p:nvSpPr>
        <p:spPr bwMode="auto">
          <a:xfrm>
            <a:off x="0" y="1340768"/>
            <a:ext cx="7704138" cy="2323713"/>
          </a:xfrm>
          <a:prstGeom prst="rect">
            <a:avLst/>
          </a:prstGeom>
          <a:noFill/>
          <a:ln w="9525">
            <a:noFill/>
            <a:miter lim="800000"/>
            <a:headEnd/>
            <a:tailEnd/>
          </a:ln>
        </p:spPr>
        <p:txBody>
          <a:bodyPr>
            <a:spAutoFit/>
          </a:bodyPr>
          <a:lstStyle/>
          <a:p>
            <a:pPr eaLnBrk="1" hangingPunct="1">
              <a:lnSpc>
                <a:spcPts val="2900"/>
              </a:lnSpc>
            </a:pPr>
            <a:r>
              <a:rPr lang="zh-CN" altLang="en-US" dirty="0" smtClean="0">
                <a:solidFill>
                  <a:schemeClr val="bg1">
                    <a:lumMod val="50000"/>
                  </a:schemeClr>
                </a:solidFill>
                <a:latin typeface="微软雅黑"/>
                <a:ea typeface="微软雅黑"/>
                <a:cs typeface="微软雅黑"/>
              </a:rPr>
              <a:t>        　采用</a:t>
            </a:r>
            <a:r>
              <a:rPr lang="zh-CN" altLang="en-US" dirty="0">
                <a:solidFill>
                  <a:schemeClr val="bg1">
                    <a:lumMod val="50000"/>
                  </a:schemeClr>
                </a:solidFill>
                <a:latin typeface="微软雅黑"/>
                <a:ea typeface="微软雅黑"/>
                <a:cs typeface="微软雅黑"/>
              </a:rPr>
              <a:t>光伏组件，将</a:t>
            </a:r>
            <a:r>
              <a:rPr lang="zh-CN" altLang="en-US" sz="1800" b="1" dirty="0">
                <a:solidFill>
                  <a:schemeClr val="bg1">
                    <a:lumMod val="50000"/>
                  </a:schemeClr>
                </a:solidFill>
                <a:latin typeface="微软雅黑"/>
                <a:ea typeface="微软雅黑"/>
                <a:cs typeface="微软雅黑"/>
              </a:rPr>
              <a:t>太阳能直接转换为电能</a:t>
            </a:r>
            <a:r>
              <a:rPr lang="zh-CN" altLang="en-US" dirty="0">
                <a:solidFill>
                  <a:schemeClr val="bg1">
                    <a:lumMod val="50000"/>
                  </a:schemeClr>
                </a:solidFill>
                <a:latin typeface="微软雅黑"/>
                <a:ea typeface="微软雅黑"/>
                <a:cs typeface="微软雅黑"/>
              </a:rPr>
              <a:t>的发电系统。</a:t>
            </a:r>
            <a:endParaRPr lang="en-US" altLang="zh-CN" dirty="0">
              <a:solidFill>
                <a:schemeClr val="bg1">
                  <a:lumMod val="50000"/>
                </a:schemeClr>
              </a:solidFill>
              <a:latin typeface="微软雅黑"/>
              <a:ea typeface="微软雅黑"/>
              <a:cs typeface="微软雅黑"/>
            </a:endParaRPr>
          </a:p>
          <a:p>
            <a:pPr eaLnBrk="1" hangingPunct="1">
              <a:lnSpc>
                <a:spcPts val="2900"/>
              </a:lnSpc>
            </a:pPr>
            <a:r>
              <a:rPr lang="en-US" altLang="zh-CN" dirty="0" smtClean="0">
                <a:solidFill>
                  <a:schemeClr val="bg1">
                    <a:lumMod val="50000"/>
                  </a:schemeClr>
                </a:solidFill>
                <a:latin typeface="微软雅黑"/>
                <a:ea typeface="微软雅黑"/>
                <a:cs typeface="微软雅黑"/>
              </a:rPr>
              <a:t>       　</a:t>
            </a:r>
            <a:r>
              <a:rPr lang="zh-CN" altLang="en-US" dirty="0" smtClean="0">
                <a:solidFill>
                  <a:schemeClr val="bg1">
                    <a:lumMod val="50000"/>
                  </a:schemeClr>
                </a:solidFill>
                <a:latin typeface="微软雅黑"/>
                <a:ea typeface="微软雅黑"/>
                <a:cs typeface="微软雅黑"/>
              </a:rPr>
              <a:t> </a:t>
            </a:r>
            <a:r>
              <a:rPr lang="zh-CN" altLang="en-US" sz="1800" b="1" dirty="0" smtClean="0">
                <a:solidFill>
                  <a:schemeClr val="bg1">
                    <a:lumMod val="50000"/>
                  </a:schemeClr>
                </a:solidFill>
                <a:latin typeface="微软雅黑"/>
                <a:ea typeface="微软雅黑"/>
                <a:cs typeface="微软雅黑"/>
              </a:rPr>
              <a:t>自发</a:t>
            </a:r>
            <a:r>
              <a:rPr lang="zh-CN" altLang="en-US" sz="1800" b="1" dirty="0">
                <a:solidFill>
                  <a:schemeClr val="bg1">
                    <a:lumMod val="50000"/>
                  </a:schemeClr>
                </a:solidFill>
                <a:latin typeface="微软雅黑"/>
                <a:ea typeface="微软雅黑"/>
                <a:cs typeface="微软雅黑"/>
              </a:rPr>
              <a:t>自用，余电上网</a:t>
            </a:r>
            <a:r>
              <a:rPr lang="zh-CN" altLang="en-US" b="1" dirty="0" smtClean="0">
                <a:solidFill>
                  <a:schemeClr val="bg1">
                    <a:lumMod val="50000"/>
                  </a:schemeClr>
                </a:solidFill>
                <a:latin typeface="微软雅黑"/>
                <a:ea typeface="微软雅黑"/>
                <a:cs typeface="微软雅黑"/>
              </a:rPr>
              <a:t>，</a:t>
            </a:r>
            <a:r>
              <a:rPr lang="zh-CN" altLang="en-US" sz="1800" b="1" dirty="0" smtClean="0">
                <a:solidFill>
                  <a:schemeClr val="bg1">
                    <a:lumMod val="50000"/>
                  </a:schemeClr>
                </a:solidFill>
                <a:latin typeface="微软雅黑"/>
                <a:ea typeface="微软雅黑"/>
                <a:cs typeface="微软雅黑"/>
              </a:rPr>
              <a:t>高补贴，</a:t>
            </a:r>
            <a:r>
              <a:rPr lang="zh-CN" altLang="en-US" dirty="0" smtClean="0">
                <a:solidFill>
                  <a:schemeClr val="bg1">
                    <a:lumMod val="50000"/>
                  </a:schemeClr>
                </a:solidFill>
                <a:latin typeface="微软雅黑"/>
                <a:ea typeface="微软雅黑"/>
                <a:cs typeface="微软雅黑"/>
              </a:rPr>
              <a:t>就近发电，就近并网的原则</a:t>
            </a:r>
            <a:r>
              <a:rPr lang="zh-CN" altLang="en-US" dirty="0">
                <a:solidFill>
                  <a:schemeClr val="bg1">
                    <a:lumMod val="50000"/>
                  </a:schemeClr>
                </a:solidFill>
                <a:latin typeface="微软雅黑"/>
                <a:ea typeface="微软雅黑"/>
                <a:cs typeface="微软雅黑"/>
              </a:rPr>
              <a:t>。</a:t>
            </a:r>
            <a:endParaRPr lang="en-US" altLang="zh-CN" dirty="0">
              <a:solidFill>
                <a:schemeClr val="bg1">
                  <a:lumMod val="50000"/>
                </a:schemeClr>
              </a:solidFill>
              <a:latin typeface="微软雅黑"/>
              <a:ea typeface="微软雅黑"/>
              <a:cs typeface="微软雅黑"/>
            </a:endParaRPr>
          </a:p>
          <a:p>
            <a:pPr eaLnBrk="1" hangingPunct="1">
              <a:lnSpc>
                <a:spcPts val="2900"/>
              </a:lnSpc>
            </a:pPr>
            <a:r>
              <a:rPr lang="en-US" altLang="zh-CN" dirty="0" smtClean="0">
                <a:solidFill>
                  <a:schemeClr val="bg1">
                    <a:lumMod val="50000"/>
                  </a:schemeClr>
                </a:solidFill>
                <a:latin typeface="微软雅黑"/>
                <a:ea typeface="微软雅黑"/>
                <a:cs typeface="微软雅黑"/>
              </a:rPr>
              <a:t>        　</a:t>
            </a:r>
            <a:r>
              <a:rPr lang="zh-CN" altLang="en-US" dirty="0" smtClean="0">
                <a:solidFill>
                  <a:schemeClr val="bg1">
                    <a:lumMod val="50000"/>
                  </a:schemeClr>
                </a:solidFill>
                <a:latin typeface="微软雅黑"/>
                <a:ea typeface="微软雅黑"/>
                <a:cs typeface="微软雅黑"/>
              </a:rPr>
              <a:t>有效</a:t>
            </a:r>
            <a:r>
              <a:rPr lang="zh-CN" altLang="en-US" dirty="0">
                <a:solidFill>
                  <a:schemeClr val="bg1">
                    <a:lumMod val="50000"/>
                  </a:schemeClr>
                </a:solidFill>
                <a:latin typeface="微软雅黑"/>
                <a:ea typeface="微软雅黑"/>
                <a:cs typeface="微软雅黑"/>
              </a:rPr>
              <a:t>提供</a:t>
            </a:r>
            <a:r>
              <a:rPr lang="zh-CN" altLang="en-US" sz="1800" b="1" dirty="0">
                <a:solidFill>
                  <a:schemeClr val="bg1">
                    <a:lumMod val="50000"/>
                  </a:schemeClr>
                </a:solidFill>
                <a:latin typeface="微软雅黑"/>
                <a:ea typeface="微软雅黑"/>
                <a:cs typeface="微软雅黑"/>
              </a:rPr>
              <a:t>绿色能源</a:t>
            </a:r>
            <a:r>
              <a:rPr lang="zh-CN" altLang="en-US" dirty="0">
                <a:solidFill>
                  <a:schemeClr val="bg1">
                    <a:lumMod val="50000"/>
                  </a:schemeClr>
                </a:solidFill>
                <a:latin typeface="微软雅黑"/>
                <a:ea typeface="微软雅黑"/>
                <a:cs typeface="微软雅黑"/>
              </a:rPr>
              <a:t>供给</a:t>
            </a:r>
            <a:r>
              <a:rPr lang="zh-CN" altLang="en-US" dirty="0" smtClean="0">
                <a:solidFill>
                  <a:schemeClr val="bg1">
                    <a:lumMod val="50000"/>
                  </a:schemeClr>
                </a:solidFill>
                <a:latin typeface="微软雅黑"/>
                <a:ea typeface="微软雅黑"/>
                <a:cs typeface="微软雅黑"/>
              </a:rPr>
              <a:t>，</a:t>
            </a:r>
            <a:r>
              <a:rPr lang="zh-CN" altLang="en-US" sz="1800" b="1" dirty="0" smtClean="0">
                <a:solidFill>
                  <a:schemeClr val="bg1">
                    <a:lumMod val="50000"/>
                  </a:schemeClr>
                </a:solidFill>
                <a:latin typeface="微软雅黑"/>
                <a:ea typeface="微软雅黑"/>
                <a:cs typeface="微软雅黑"/>
              </a:rPr>
              <a:t>投资少，收益高</a:t>
            </a:r>
            <a:r>
              <a:rPr lang="zh-CN" altLang="en-US" dirty="0" smtClean="0">
                <a:solidFill>
                  <a:schemeClr val="bg1">
                    <a:lumMod val="50000"/>
                  </a:schemeClr>
                </a:solidFill>
                <a:latin typeface="微软雅黑"/>
                <a:ea typeface="微软雅黑"/>
                <a:cs typeface="微软雅黑"/>
              </a:rPr>
              <a:t>。</a:t>
            </a:r>
            <a:endParaRPr lang="en-US" altLang="zh-CN" dirty="0" smtClean="0">
              <a:solidFill>
                <a:schemeClr val="bg1">
                  <a:lumMod val="50000"/>
                </a:schemeClr>
              </a:solidFill>
              <a:latin typeface="微软雅黑"/>
              <a:ea typeface="微软雅黑"/>
              <a:cs typeface="微软雅黑"/>
            </a:endParaRPr>
          </a:p>
          <a:p>
            <a:pPr eaLnBrk="1" hangingPunct="1">
              <a:lnSpc>
                <a:spcPts val="2900"/>
              </a:lnSpc>
            </a:pPr>
            <a:r>
              <a:rPr lang="zh-CN" altLang="en-US" dirty="0" smtClean="0">
                <a:solidFill>
                  <a:schemeClr val="bg1">
                    <a:lumMod val="50000"/>
                  </a:schemeClr>
                </a:solidFill>
                <a:latin typeface="微软雅黑"/>
                <a:ea typeface="微软雅黑"/>
                <a:cs typeface="微软雅黑"/>
              </a:rPr>
              <a:t>　　　 </a:t>
            </a:r>
            <a:r>
              <a:rPr lang="zh-CN" altLang="zh-CN" dirty="0" smtClean="0">
                <a:solidFill>
                  <a:schemeClr val="bg1">
                    <a:lumMod val="50000"/>
                  </a:schemeClr>
                </a:solidFill>
                <a:latin typeface="微软雅黑"/>
                <a:ea typeface="微软雅黑"/>
                <a:cs typeface="微软雅黑"/>
              </a:rPr>
              <a:t>减少购电量，</a:t>
            </a:r>
            <a:r>
              <a:rPr lang="zh-CN" altLang="zh-CN" sz="1800" b="1" dirty="0" smtClean="0">
                <a:solidFill>
                  <a:schemeClr val="bg1">
                    <a:lumMod val="50000"/>
                  </a:schemeClr>
                </a:solidFill>
                <a:latin typeface="微软雅黑"/>
                <a:ea typeface="微软雅黑"/>
                <a:cs typeface="微软雅黑"/>
              </a:rPr>
              <a:t>避免使用高价电。</a:t>
            </a:r>
            <a:endParaRPr lang="en-US" altLang="zh-CN" sz="1800" b="1" dirty="0" smtClean="0">
              <a:solidFill>
                <a:schemeClr val="bg1">
                  <a:lumMod val="50000"/>
                </a:schemeClr>
              </a:solidFill>
              <a:latin typeface="微软雅黑"/>
              <a:ea typeface="微软雅黑"/>
              <a:cs typeface="微软雅黑"/>
            </a:endParaRPr>
          </a:p>
          <a:p>
            <a:pPr eaLnBrk="1" hangingPunct="1">
              <a:lnSpc>
                <a:spcPts val="2900"/>
              </a:lnSpc>
            </a:pPr>
            <a:r>
              <a:rPr lang="zh-CN" altLang="en-US" sz="1800" b="1" dirty="0" smtClean="0">
                <a:solidFill>
                  <a:schemeClr val="bg1">
                    <a:lumMod val="50000"/>
                  </a:schemeClr>
                </a:solidFill>
                <a:latin typeface="微软雅黑"/>
                <a:ea typeface="微软雅黑"/>
                <a:cs typeface="微软雅黑"/>
              </a:rPr>
              <a:t>　　  </a:t>
            </a:r>
            <a:r>
              <a:rPr lang="zh-CN" altLang="en-US" dirty="0" smtClean="0">
                <a:solidFill>
                  <a:schemeClr val="bg1">
                    <a:lumMod val="50000"/>
                  </a:schemeClr>
                </a:solidFill>
                <a:latin typeface="微软雅黑"/>
                <a:ea typeface="微软雅黑"/>
                <a:cs typeface="微软雅黑"/>
              </a:rPr>
              <a:t>根据需求</a:t>
            </a:r>
            <a:r>
              <a:rPr lang="zh-CN" altLang="en-US" sz="1800" b="1" dirty="0" smtClean="0">
                <a:solidFill>
                  <a:schemeClr val="bg1">
                    <a:lumMod val="50000"/>
                  </a:schemeClr>
                </a:solidFill>
                <a:latin typeface="微软雅黑"/>
                <a:ea typeface="微软雅黑"/>
                <a:cs typeface="微软雅黑"/>
              </a:rPr>
              <a:t>调整电压等级。</a:t>
            </a:r>
            <a:endParaRPr lang="zh-CN" altLang="zh-CN" sz="1800" b="1" dirty="0">
              <a:solidFill>
                <a:schemeClr val="bg1">
                  <a:lumMod val="50000"/>
                </a:schemeClr>
              </a:solidFill>
              <a:latin typeface="微软雅黑"/>
              <a:ea typeface="微软雅黑"/>
              <a:cs typeface="微软雅黑"/>
            </a:endParaRPr>
          </a:p>
          <a:p>
            <a:pPr eaLnBrk="1" hangingPunct="1">
              <a:lnSpc>
                <a:spcPts val="2900"/>
              </a:lnSpc>
            </a:pPr>
            <a:endParaRPr lang="zh-CN" altLang="en-US" sz="1800" dirty="0">
              <a:solidFill>
                <a:schemeClr val="bg1">
                  <a:lumMod val="50000"/>
                </a:schemeClr>
              </a:solidFill>
              <a:latin typeface="微软雅黑"/>
              <a:ea typeface="微软雅黑"/>
              <a:cs typeface="微软雅黑"/>
            </a:endParaRPr>
          </a:p>
        </p:txBody>
      </p:sp>
      <p:sp>
        <p:nvSpPr>
          <p:cNvPr id="20" name="TextBox 11"/>
          <p:cNvSpPr>
            <a:spLocks noChangeArrowheads="1"/>
          </p:cNvSpPr>
          <p:nvPr/>
        </p:nvSpPr>
        <p:spPr bwMode="auto">
          <a:xfrm flipH="1">
            <a:off x="395536" y="1043291"/>
            <a:ext cx="3949558" cy="297477"/>
          </a:xfrm>
          <a:prstGeom prst="rect">
            <a:avLst/>
          </a:prstGeom>
          <a:noFill/>
          <a:ln w="9525">
            <a:noFill/>
            <a:miter lim="800000"/>
            <a:headEnd/>
            <a:tailEnd/>
          </a:ln>
        </p:spPr>
        <p:txBody>
          <a:bodyPr lIns="91404" tIns="45700" rIns="91404" bIns="45700">
            <a:spAutoFit/>
          </a:bodyPr>
          <a:lstStyle/>
          <a:p>
            <a:pPr eaLnBrk="1" hangingPunct="1">
              <a:lnSpc>
                <a:spcPts val="1604"/>
              </a:lnSpc>
            </a:pPr>
            <a:r>
              <a:rPr lang="zh-CN" altLang="en-US" sz="2000" b="1" dirty="0" smtClean="0">
                <a:solidFill>
                  <a:srgbClr val="FF6600"/>
                </a:solidFill>
                <a:latin typeface="Corbel" pitchFamily="34" charset="0"/>
              </a:rPr>
              <a:t>概念</a:t>
            </a:r>
            <a:r>
              <a:rPr lang="en-US" altLang="zh-CN" sz="2000" b="1" dirty="0" smtClean="0">
                <a:solidFill>
                  <a:srgbClr val="FF6600"/>
                </a:solidFill>
                <a:latin typeface="Corbel" pitchFamily="34" charset="0"/>
              </a:rPr>
              <a:t> </a:t>
            </a:r>
            <a:r>
              <a:rPr lang="en-US" altLang="zh-CN" sz="2000" b="1" dirty="0">
                <a:solidFill>
                  <a:srgbClr val="FF6600"/>
                </a:solidFill>
                <a:latin typeface="Corbel" pitchFamily="34" charset="0"/>
              </a:rPr>
              <a:t>——</a:t>
            </a:r>
            <a:endParaRPr lang="en-US" altLang="zh-CN" sz="2000" dirty="0">
              <a:solidFill>
                <a:srgbClr val="FF6600"/>
              </a:solidFill>
              <a:latin typeface="Corbel" pitchFamily="34" charset="0"/>
            </a:endParaRPr>
          </a:p>
        </p:txBody>
      </p:sp>
      <p:sp>
        <p:nvSpPr>
          <p:cNvPr id="7"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分布式光伏发电概念介绍</a:t>
            </a:r>
            <a:endParaRPr kumimoji="1" lang="zh-CN" altLang="en-US" sz="2400" dirty="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表格 1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408113"/>
            <a:ext cx="87407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0" name="矩形 13"/>
          <p:cNvGrpSpPr>
            <a:grpSpLocks/>
          </p:cNvGrpSpPr>
          <p:nvPr/>
        </p:nvGrpSpPr>
        <p:grpSpPr bwMode="auto">
          <a:xfrm>
            <a:off x="3035300" y="665163"/>
            <a:ext cx="2884488" cy="895350"/>
            <a:chOff x="0" y="0"/>
            <a:chExt cx="1817" cy="564"/>
          </a:xfrm>
        </p:grpSpPr>
        <p:pic>
          <p:nvPicPr>
            <p:cNvPr id="34821" name="矩形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17"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123" y="109"/>
              <a:ext cx="157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lnSpc>
                  <a:spcPct val="140000"/>
                </a:lnSpc>
              </a:pPr>
              <a:r>
                <a:rPr lang="zh-CN" altLang="en-US" sz="2000" b="1">
                  <a:solidFill>
                    <a:schemeClr val="bg1"/>
                  </a:solidFill>
                  <a:latin typeface="Arial" charset="0"/>
                  <a:ea typeface="微软雅黑" charset="0"/>
                  <a:cs typeface="微软雅黑" charset="0"/>
                </a:rPr>
                <a:t>各方需要负责的保险</a:t>
              </a:r>
              <a:endParaRPr lang="zh-CN" altLang="en-US" sz="2000" b="1">
                <a:solidFill>
                  <a:schemeClr val="bg1"/>
                </a:solidFill>
                <a:latin typeface="Times New Roman" charset="0"/>
                <a:ea typeface="微软雅黑" charset="0"/>
                <a:cs typeface="微软雅黑" charset="0"/>
              </a:endParaRPr>
            </a:p>
          </p:txBody>
        </p:sp>
      </p:grpSp>
      <p:sp>
        <p:nvSpPr>
          <p:cNvPr id="7"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分布式光伏发电项目相关保险产品</a:t>
            </a:r>
            <a:endParaRPr kumimoji="1" lang="zh-CN" altLang="en-US" sz="2400" dirty="0">
              <a:ea typeface="宋体" charset="0"/>
              <a:cs typeface="宋体" charset="0"/>
            </a:endParaRPr>
          </a:p>
        </p:txBody>
      </p:sp>
    </p:spTree>
    <p:extLst>
      <p:ext uri="{BB962C8B-B14F-4D97-AF65-F5344CB8AC3E}">
        <p14:creationId xmlns:p14="http://schemas.microsoft.com/office/powerpoint/2010/main" val="405225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矩形 9"/>
          <p:cNvGrpSpPr>
            <a:grpSpLocks/>
          </p:cNvGrpSpPr>
          <p:nvPr/>
        </p:nvGrpSpPr>
        <p:grpSpPr bwMode="auto">
          <a:xfrm>
            <a:off x="1352550" y="706438"/>
            <a:ext cx="6438900" cy="1141412"/>
            <a:chOff x="0" y="0"/>
            <a:chExt cx="4056" cy="719"/>
          </a:xfrm>
        </p:grpSpPr>
        <p:pic>
          <p:nvPicPr>
            <p:cNvPr id="35845" name="矩形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5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5"/>
            <p:cNvSpPr txBox="1">
              <a:spLocks noChangeArrowheads="1"/>
            </p:cNvSpPr>
            <p:nvPr/>
          </p:nvSpPr>
          <p:spPr bwMode="auto">
            <a:xfrm>
              <a:off x="123" y="109"/>
              <a:ext cx="3810"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eaLnBrk="1" hangingPunct="1">
                <a:lnSpc>
                  <a:spcPct val="140000"/>
                </a:lnSpc>
              </a:pPr>
              <a:r>
                <a:rPr lang="zh-CN" altLang="en-US" sz="3200" b="1">
                  <a:solidFill>
                    <a:srgbClr val="FFFFFF"/>
                  </a:solidFill>
                  <a:latin typeface="微软雅黑" charset="0"/>
                  <a:ea typeface="微软雅黑" charset="0"/>
                  <a:cs typeface="微软雅黑" charset="0"/>
                </a:rPr>
                <a:t>电站综合运营险</a:t>
              </a:r>
              <a:r>
                <a:rPr lang="en-US" altLang="zh-CN" sz="3200" b="1">
                  <a:solidFill>
                    <a:srgbClr val="FFFFFF"/>
                  </a:solidFill>
                  <a:latin typeface="微软雅黑" charset="0"/>
                  <a:ea typeface="微软雅黑" charset="0"/>
                  <a:cs typeface="微软雅黑" charset="0"/>
                </a:rPr>
                <a:t>+</a:t>
              </a:r>
              <a:r>
                <a:rPr lang="zh-CN" altLang="en-US" sz="3200" b="1">
                  <a:solidFill>
                    <a:srgbClr val="FFFFFF"/>
                  </a:solidFill>
                  <a:latin typeface="微软雅黑" charset="0"/>
                  <a:ea typeface="微软雅黑" charset="0"/>
                  <a:cs typeface="微软雅黑" charset="0"/>
                </a:rPr>
                <a:t>发电量保障险</a:t>
              </a:r>
            </a:p>
          </p:txBody>
        </p:sp>
      </p:grpSp>
      <p:sp>
        <p:nvSpPr>
          <p:cNvPr id="35844" name="矩形 1"/>
          <p:cNvSpPr>
            <a:spLocks noChangeArrowheads="1"/>
          </p:cNvSpPr>
          <p:nvPr/>
        </p:nvSpPr>
        <p:spPr bwMode="auto">
          <a:xfrm>
            <a:off x="323850" y="1700213"/>
            <a:ext cx="8569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00" b="1">
                <a:latin typeface="微软雅黑" charset="0"/>
                <a:ea typeface="微软雅黑" charset="0"/>
                <a:cs typeface="微软雅黑" charset="0"/>
              </a:rPr>
              <a:t>航禹太阳能国内首家推出分布式光伏电站“发电量保障险”</a:t>
            </a:r>
          </a:p>
          <a:p>
            <a:r>
              <a:rPr lang="en-US" altLang="zh-CN" sz="1600">
                <a:latin typeface="宋体" charset="0"/>
              </a:rPr>
              <a:t> </a:t>
            </a:r>
            <a:endParaRPr lang="zh-CN" altLang="en-US" sz="1600">
              <a:latin typeface="宋体" charset="0"/>
              <a:ea typeface="宋体" charset="0"/>
              <a:cs typeface="宋体" charset="0"/>
            </a:endParaRPr>
          </a:p>
          <a:p>
            <a:r>
              <a:rPr lang="zh-CN" altLang="en-US" sz="1600">
                <a:latin typeface="宋体" charset="0"/>
                <a:ea typeface="宋体" charset="0"/>
                <a:cs typeface="宋体" charset="0"/>
              </a:rPr>
              <a:t>    国内领先的分布式光伏发电系统集成商——航禹太阳能</a:t>
            </a:r>
            <a:r>
              <a:rPr lang="en-US" altLang="zh-CN" sz="1600">
                <a:latin typeface="宋体" charset="0"/>
                <a:ea typeface="宋体" charset="0"/>
                <a:cs typeface="宋体" charset="0"/>
              </a:rPr>
              <a:t>2014</a:t>
            </a:r>
            <a:r>
              <a:rPr lang="zh-CN" altLang="en-US" sz="1600">
                <a:latin typeface="宋体" charset="0"/>
                <a:ea typeface="宋体" charset="0"/>
                <a:cs typeface="宋体" charset="0"/>
              </a:rPr>
              <a:t>年</a:t>
            </a:r>
            <a:r>
              <a:rPr lang="en-US" altLang="zh-CN" sz="1600">
                <a:latin typeface="宋体" charset="0"/>
                <a:ea typeface="宋体" charset="0"/>
                <a:cs typeface="宋体" charset="0"/>
              </a:rPr>
              <a:t>9</a:t>
            </a:r>
            <a:r>
              <a:rPr lang="zh-CN" altLang="en-US" sz="1600">
                <a:latin typeface="宋体" charset="0"/>
                <a:ea typeface="宋体" charset="0"/>
                <a:cs typeface="宋体" charset="0"/>
              </a:rPr>
              <a:t>月份宣布：自即日起，将面向所有工商业客户提供为期</a:t>
            </a:r>
            <a:r>
              <a:rPr lang="en-US" altLang="zh-CN" sz="1600">
                <a:latin typeface="宋体" charset="0"/>
                <a:ea typeface="宋体" charset="0"/>
                <a:cs typeface="宋体" charset="0"/>
              </a:rPr>
              <a:t>5</a:t>
            </a:r>
            <a:r>
              <a:rPr lang="zh-CN" altLang="en-US" sz="1600">
                <a:latin typeface="宋体" charset="0"/>
                <a:ea typeface="宋体" charset="0"/>
                <a:cs typeface="宋体" charset="0"/>
              </a:rPr>
              <a:t>年的</a:t>
            </a:r>
            <a:r>
              <a:rPr lang="zh-CN" altLang="en-US" sz="1600" b="1">
                <a:solidFill>
                  <a:srgbClr val="FF0000"/>
                </a:solidFill>
                <a:latin typeface="黑体" charset="0"/>
                <a:ea typeface="黑体" charset="0"/>
                <a:cs typeface="黑体" charset="0"/>
              </a:rPr>
              <a:t>发电量保险</a:t>
            </a:r>
            <a:r>
              <a:rPr lang="zh-CN" altLang="en-US" sz="1600">
                <a:latin typeface="宋体" charset="0"/>
                <a:ea typeface="宋体" charset="0"/>
                <a:cs typeface="宋体" charset="0"/>
              </a:rPr>
              <a:t>。这是分布式光伏发电实施新政以来，国内首家推出该保险增值服务的系统集成商。这将为业主投资分布式光伏电站带来稳定、可靠的收益保障，将实际收益无限趋近于可研报告中的理论收益值。</a:t>
            </a:r>
            <a:endParaRPr lang="en-US" altLang="zh-CN" sz="1600">
              <a:latin typeface="宋体" charset="0"/>
              <a:ea typeface="宋体" charset="0"/>
              <a:cs typeface="宋体" charset="0"/>
            </a:endParaRPr>
          </a:p>
          <a:p>
            <a:r>
              <a:rPr lang="zh-CN" altLang="en-US" sz="1600">
                <a:latin typeface="宋体" charset="0"/>
                <a:ea typeface="宋体" charset="0"/>
                <a:cs typeface="宋体" charset="0"/>
              </a:rPr>
              <a:t>    航禹太阳能作为国内专注于分布式光伏电站</a:t>
            </a:r>
            <a:r>
              <a:rPr lang="en-US" altLang="zh-CN" sz="1600">
                <a:latin typeface="宋体" charset="0"/>
                <a:ea typeface="宋体" charset="0"/>
                <a:cs typeface="宋体" charset="0"/>
              </a:rPr>
              <a:t>EPC</a:t>
            </a:r>
            <a:r>
              <a:rPr lang="zh-CN" altLang="en-US" sz="1600">
                <a:latin typeface="宋体" charset="0"/>
                <a:ea typeface="宋体" charset="0"/>
                <a:cs typeface="宋体" charset="0"/>
              </a:rPr>
              <a:t>业务的企业，在金融创新、光伏保险新险种开发等方面走在了行业前列，</a:t>
            </a:r>
            <a:r>
              <a:rPr lang="en-US" altLang="zh-CN" sz="1600">
                <a:latin typeface="宋体" charset="0"/>
                <a:ea typeface="宋体" charset="0"/>
                <a:cs typeface="宋体" charset="0"/>
              </a:rPr>
              <a:t>2014</a:t>
            </a:r>
            <a:r>
              <a:rPr lang="zh-CN" altLang="en-US" sz="1600">
                <a:latin typeface="宋体" charset="0"/>
                <a:ea typeface="宋体" charset="0"/>
                <a:cs typeface="宋体" charset="0"/>
              </a:rPr>
              <a:t>年</a:t>
            </a:r>
            <a:r>
              <a:rPr lang="en-US" altLang="zh-CN" sz="1600">
                <a:latin typeface="宋体" charset="0"/>
                <a:ea typeface="宋体" charset="0"/>
                <a:cs typeface="宋体" charset="0"/>
              </a:rPr>
              <a:t>4</a:t>
            </a:r>
            <a:r>
              <a:rPr lang="zh-CN" altLang="en-US" sz="1600">
                <a:latin typeface="宋体" charset="0"/>
                <a:ea typeface="宋体" charset="0"/>
                <a:cs typeface="宋体" charset="0"/>
              </a:rPr>
              <a:t>月份，航禹太阳能推出了面向所有工商业和家用客户的“</a:t>
            </a:r>
            <a:r>
              <a:rPr lang="zh-CN" altLang="en-US" sz="1600" b="1">
                <a:solidFill>
                  <a:srgbClr val="FF0000"/>
                </a:solidFill>
                <a:latin typeface="黑体" charset="0"/>
                <a:ea typeface="黑体" charset="0"/>
                <a:cs typeface="黑体" charset="0"/>
              </a:rPr>
              <a:t>电站综合财产责任保险</a:t>
            </a:r>
            <a:r>
              <a:rPr lang="zh-CN" altLang="en-US" sz="1600">
                <a:latin typeface="宋体" charset="0"/>
                <a:ea typeface="宋体" charset="0"/>
                <a:cs typeface="宋体" charset="0"/>
              </a:rPr>
              <a:t>”（含因各类自然灾害等因素造成的被投保对象标的损坏、被毁或丢失等风险）。时隔两个月，航禹太阳能再次与全球知名的保险经纪公司——怡和立信保险经纪有限责任公司上海分公司深入合作，针对分布式项目规模小、点数多的特点，独家推出了“航禹太阳能私家定制发电量保障险”，并面向所有工商业客户一对一免费提供。这将很大程度上确保电站在运行期内的收益稳定性，无论因为光照强度、设备故障和系统毁损等情况产生的电量损失，均由保险公司负责赔偿，确保业主的投资收益不受影响。</a:t>
            </a:r>
          </a:p>
          <a:p>
            <a:r>
              <a:rPr lang="zh-CN" altLang="en-US" sz="1600">
                <a:latin typeface="宋体" charset="0"/>
                <a:ea typeface="宋体" charset="0"/>
                <a:cs typeface="宋体" charset="0"/>
              </a:rPr>
              <a:t>    分布式光伏电站应用的推广是大势所趋，如何保证电站的有效运行和收益稳定，是项目获得金融支持的必要因素。航禹太阳能在去年连续推出两个定制式光伏保险基础上，今年将推动发电量保险的规模化实施（目前正在进行</a:t>
            </a:r>
            <a:r>
              <a:rPr lang="en-US" altLang="zh-CN" sz="1600">
                <a:latin typeface="宋体" charset="0"/>
                <a:ea typeface="宋体" charset="0"/>
                <a:cs typeface="宋体" charset="0"/>
              </a:rPr>
              <a:t>10MW</a:t>
            </a:r>
            <a:r>
              <a:rPr lang="zh-CN" altLang="en-US" sz="1600">
                <a:latin typeface="宋体" charset="0"/>
                <a:ea typeface="宋体" charset="0"/>
                <a:cs typeface="宋体" charset="0"/>
              </a:rPr>
              <a:t>级电站的保险投保工作。）我们认为，这一系列保险的推出，将有效的控制电站运行和运营期收益中存在的潜在风险，为分布式光伏电站获得金融支持提供了有力的保障。</a:t>
            </a:r>
          </a:p>
        </p:txBody>
      </p:sp>
      <p:sp>
        <p:nvSpPr>
          <p:cNvPr id="7"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分布式光伏发电项目相关保险产品</a:t>
            </a:r>
            <a:endParaRPr kumimoji="1" lang="zh-CN" altLang="en-US" sz="2400" dirty="0">
              <a:ea typeface="宋体" charset="0"/>
              <a:cs typeface="宋体" charset="0"/>
            </a:endParaRPr>
          </a:p>
        </p:txBody>
      </p:sp>
    </p:spTree>
    <p:extLst>
      <p:ext uri="{BB962C8B-B14F-4D97-AF65-F5344CB8AC3E}">
        <p14:creationId xmlns:p14="http://schemas.microsoft.com/office/powerpoint/2010/main" val="252356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矩形 9"/>
          <p:cNvGrpSpPr>
            <a:grpSpLocks/>
          </p:cNvGrpSpPr>
          <p:nvPr/>
        </p:nvGrpSpPr>
        <p:grpSpPr bwMode="auto">
          <a:xfrm>
            <a:off x="1925638" y="590550"/>
            <a:ext cx="5292725" cy="896938"/>
            <a:chOff x="0" y="0"/>
            <a:chExt cx="3334" cy="565"/>
          </a:xfrm>
        </p:grpSpPr>
        <p:pic>
          <p:nvPicPr>
            <p:cNvPr id="36887" name="矩形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4"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 Box 5"/>
            <p:cNvSpPr txBox="1">
              <a:spLocks noChangeArrowheads="1"/>
            </p:cNvSpPr>
            <p:nvPr/>
          </p:nvSpPr>
          <p:spPr bwMode="auto">
            <a:xfrm>
              <a:off x="125" y="110"/>
              <a:ext cx="308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eaLnBrk="1" hangingPunct="1">
                <a:lnSpc>
                  <a:spcPct val="140000"/>
                </a:lnSpc>
              </a:pPr>
              <a:r>
                <a:rPr lang="zh-CN" altLang="en-US" sz="2000" b="1">
                  <a:solidFill>
                    <a:srgbClr val="FFFFFF"/>
                  </a:solidFill>
                  <a:latin typeface="微软雅黑" charset="0"/>
                  <a:ea typeface="微软雅黑" charset="0"/>
                  <a:cs typeface="微软雅黑" charset="0"/>
                </a:rPr>
                <a:t>运营期综合保险</a:t>
              </a:r>
              <a:r>
                <a:rPr lang="en-US" altLang="zh-CN" sz="2000" b="1">
                  <a:solidFill>
                    <a:srgbClr val="FFFFFF"/>
                  </a:solidFill>
                  <a:latin typeface="微软雅黑" charset="0"/>
                  <a:ea typeface="微软雅黑" charset="0"/>
                  <a:cs typeface="微软雅黑" charset="0"/>
                </a:rPr>
                <a:t>-</a:t>
              </a:r>
              <a:r>
                <a:rPr lang="zh-CN" altLang="en-US" sz="2000" b="1">
                  <a:solidFill>
                    <a:srgbClr val="FFFFFF"/>
                  </a:solidFill>
                  <a:latin typeface="微软雅黑" charset="0"/>
                  <a:ea typeface="微软雅黑" charset="0"/>
                  <a:cs typeface="微软雅黑" charset="0"/>
                </a:rPr>
                <a:t>运营保障</a:t>
              </a:r>
            </a:p>
          </p:txBody>
        </p:sp>
      </p:grpSp>
      <p:graphicFrame>
        <p:nvGraphicFramePr>
          <p:cNvPr id="44038" name="Group 6"/>
          <p:cNvGraphicFramePr>
            <a:graphicFrameLocks noGrp="1"/>
          </p:cNvGraphicFramePr>
          <p:nvPr/>
        </p:nvGraphicFramePr>
        <p:xfrm>
          <a:off x="257175" y="1530350"/>
          <a:ext cx="8491538" cy="4993441"/>
        </p:xfrm>
        <a:graphic>
          <a:graphicData uri="http://schemas.openxmlformats.org/drawingml/2006/table">
            <a:tbl>
              <a:tblPr/>
              <a:tblGrid>
                <a:gridCol w="2497138"/>
                <a:gridCol w="5994400"/>
              </a:tblGrid>
              <a:tr h="912813">
                <a:tc rowSpan="3">
                  <a:txBody>
                    <a:bodyPr/>
                    <a:lstStyle/>
                    <a:p>
                      <a:pPr marL="0" marR="0" lvl="0" indent="0" algn="ctr" defTabSz="914400" rtl="0" eaLnBrk="0" fontAlgn="ctr" latinLnBrk="0" hangingPunct="0">
                        <a:lnSpc>
                          <a:spcPct val="100000"/>
                        </a:lnSpc>
                        <a:spcBef>
                          <a:spcPct val="0"/>
                        </a:spcBef>
                        <a:spcAft>
                          <a:spcPct val="0"/>
                        </a:spcAft>
                        <a:buClrTx/>
                        <a:buSzTx/>
                        <a:buFont typeface="Arial" charset="0"/>
                        <a:buNone/>
                        <a:tabLst/>
                      </a:pP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运营期综合保险</a:t>
                      </a:r>
                      <a:endParaRPr kumimoji="0" lang="en-US" altLang="zh-CN" sz="1800" b="0" i="0" u="none" strike="noStrike" cap="none" normalizeH="0" baseline="0">
                        <a:ln>
                          <a:noFill/>
                        </a:ln>
                        <a:solidFill>
                          <a:schemeClr val="tx1"/>
                        </a:solidFill>
                        <a:effectLst/>
                        <a:latin typeface="微软雅黑" charset="0"/>
                        <a:ea typeface="微软雅黑" charset="0"/>
                        <a:cs typeface="微软雅黑" charset="0"/>
                      </a:endParaRPr>
                    </a:p>
                    <a:p>
                      <a:pPr marL="0" marR="0" lvl="0" indent="0" algn="ctr" defTabSz="914400" rtl="0" eaLnBrk="0" fontAlgn="ctr" latinLnBrk="0" hangingPunct="0">
                        <a:lnSpc>
                          <a:spcPct val="100000"/>
                        </a:lnSpc>
                        <a:spcBef>
                          <a:spcPct val="0"/>
                        </a:spcBef>
                        <a:spcAft>
                          <a:spcPct val="0"/>
                        </a:spcAft>
                        <a:buClrTx/>
                        <a:buSzTx/>
                        <a:buFont typeface="Arial" charset="0"/>
                        <a:buNone/>
                        <a:tabLst/>
                      </a:pP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a:t>
                      </a:r>
                      <a:r>
                        <a:rPr kumimoji="0" lang="en-US" altLang="zh-CN" sz="1800" b="0" i="0" u="none" strike="noStrike" cap="none" normalizeH="0" baseline="0">
                          <a:ln>
                            <a:noFill/>
                          </a:ln>
                          <a:solidFill>
                            <a:schemeClr val="tx1"/>
                          </a:solidFill>
                          <a:effectLst/>
                          <a:latin typeface="微软雅黑" charset="0"/>
                          <a:ea typeface="微软雅黑" charset="0"/>
                          <a:cs typeface="微软雅黑" charset="0"/>
                        </a:rPr>
                        <a:t>0.01</a:t>
                      </a: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元</a:t>
                      </a:r>
                      <a:r>
                        <a:rPr kumimoji="0" lang="en-US" altLang="zh-CN" sz="1800" b="0" i="0" u="none" strike="noStrike" cap="none" normalizeH="0" baseline="0">
                          <a:ln>
                            <a:noFill/>
                          </a:ln>
                          <a:solidFill>
                            <a:schemeClr val="tx1"/>
                          </a:solidFill>
                          <a:effectLst/>
                          <a:latin typeface="微软雅黑" charset="0"/>
                          <a:ea typeface="微软雅黑" charset="0"/>
                          <a:cs typeface="微软雅黑" charset="0"/>
                        </a:rPr>
                        <a:t>/w</a:t>
                      </a: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a:t>
                      </a:r>
                      <a:endParaRPr kumimoji="0" lang="zh-CN" altLang="en-US" sz="36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nl-NL" altLang="zh-CN" sz="1400" b="0" i="0" u="none" strike="noStrike" cap="none" normalizeH="0" baseline="0">
                          <a:ln>
                            <a:noFill/>
                          </a:ln>
                          <a:solidFill>
                            <a:schemeClr val="tx1"/>
                          </a:solidFill>
                          <a:effectLst/>
                          <a:latin typeface="微软雅黑" charset="0"/>
                          <a:ea typeface="微软雅黑" charset="0"/>
                          <a:cs typeface="微软雅黑" charset="0"/>
                        </a:rPr>
                        <a:t>1.</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意外事故及自然灾害，如：暴雨，地震，洪水，台风等自然灾害及火灾，爆炸，偷盗等意外事故 </a:t>
                      </a: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及 设计、制造或安装错误 ，工人、技术人员操作错误，超负荷、超电压、碰线、电弧、漏电、短路等 导致的电站的直接物质损失或灭失 </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2.修理及更换费用（材料，人工，运输等） </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3.为防止和减少损失所支付的必要的，合理的费用</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638">
                <a:tc rowSpan="3">
                  <a:txBody>
                    <a:bodyPr/>
                    <a:lstStyle/>
                    <a:p>
                      <a:pPr marL="0" marR="0" lvl="0" indent="0" algn="ctr" defTabSz="914400" rtl="0" eaLnBrk="0" fontAlgn="ctr" latinLnBrk="0" hangingPunct="0">
                        <a:lnSpc>
                          <a:spcPct val="100000"/>
                        </a:lnSpc>
                        <a:spcBef>
                          <a:spcPct val="0"/>
                        </a:spcBef>
                        <a:spcAft>
                          <a:spcPct val="0"/>
                        </a:spcAft>
                        <a:buClrTx/>
                        <a:buSzTx/>
                        <a:buFont typeface="Arial" charset="0"/>
                        <a:buNone/>
                        <a:tabLst/>
                      </a:pP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营业中断保险</a:t>
                      </a:r>
                    </a:p>
                    <a:p>
                      <a:pPr marL="0" marR="0" lvl="0" indent="0" algn="ctr" defTabSz="914400" rtl="0" eaLnBrk="0" fontAlgn="ctr" latinLnBrk="0" hangingPunct="0">
                        <a:lnSpc>
                          <a:spcPct val="100000"/>
                        </a:lnSpc>
                        <a:spcBef>
                          <a:spcPct val="0"/>
                        </a:spcBef>
                        <a:spcAft>
                          <a:spcPct val="0"/>
                        </a:spcAft>
                        <a:buClrTx/>
                        <a:buSzTx/>
                        <a:buFont typeface="Arial" charset="0"/>
                        <a:buNone/>
                        <a:tabLst/>
                      </a:pPr>
                      <a:endParaRPr kumimoji="0" lang="zh-CN" altLang="en-US" sz="1800" b="0" i="0" u="none" strike="noStrike" cap="none" normalizeH="0" baseline="0">
                        <a:ln>
                          <a:noFill/>
                        </a:ln>
                        <a:solidFill>
                          <a:schemeClr val="tx1"/>
                        </a:solidFill>
                        <a:effectLst/>
                        <a:latin typeface="微软雅黑" charset="0"/>
                        <a:ea typeface="微软雅黑" charset="0"/>
                        <a:cs typeface="微软雅黑" charset="0"/>
                      </a:endParaRPr>
                    </a:p>
                    <a:p>
                      <a:pPr marL="0" marR="0" lvl="0" indent="0" algn="ctr" defTabSz="914400" rtl="0" eaLnBrk="0" fontAlgn="ctr" latinLnBrk="0" hangingPunct="0">
                        <a:lnSpc>
                          <a:spcPct val="100000"/>
                        </a:lnSpc>
                        <a:spcBef>
                          <a:spcPct val="0"/>
                        </a:spcBef>
                        <a:spcAft>
                          <a:spcPct val="0"/>
                        </a:spcAft>
                        <a:buClrTx/>
                        <a:buSzTx/>
                        <a:buFont typeface="Arial" charset="0"/>
                        <a:buNone/>
                        <a:tabLst/>
                      </a:pPr>
                      <a: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t>（利润损失保险）</a:t>
                      </a:r>
                      <a:br>
                        <a:rPr kumimoji="0" lang="zh-CN" altLang="en-US" sz="1800" b="0" i="0" u="none" strike="noStrike" cap="none" normalizeH="0" baseline="0">
                          <a:ln>
                            <a:noFill/>
                          </a:ln>
                          <a:solidFill>
                            <a:schemeClr val="tx1"/>
                          </a:solidFill>
                          <a:effectLst/>
                          <a:latin typeface="微软雅黑" charset="0"/>
                          <a:ea typeface="微软雅黑" charset="0"/>
                          <a:cs typeface="微软雅黑" charset="0"/>
                        </a:rPr>
                      </a:br>
                      <a:endParaRPr kumimoji="0" lang="zh-CN" altLang="en-US" sz="36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1.由于运营期综合保险期内的保险事故引起的营业中断及停机维修期间的毛利润损失（包括审计费用）。</a:t>
                      </a: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
                      </a:r>
                      <a:b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b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4月1日至9月30日</a:t>
                      </a:r>
                      <a:r>
                        <a:rPr kumimoji="0" lang="zh-CN" altLang="en-US" sz="1400" b="1" i="0" u="sng" strike="noStrike" cap="none" normalizeH="0" baseline="0">
                          <a:ln>
                            <a:noFill/>
                          </a:ln>
                          <a:solidFill>
                            <a:srgbClr val="FF0000"/>
                          </a:solidFill>
                          <a:effectLst/>
                          <a:latin typeface="微软雅黑" charset="0"/>
                          <a:ea typeface="微软雅黑" charset="0"/>
                          <a:cs typeface="微软雅黑" charset="0"/>
                        </a:rPr>
                        <a:t>按每千瓦为单位</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X RMB N元 X（损失天数-免赔天数）</a:t>
                      </a:r>
                    </a:p>
                    <a:p>
                      <a:pPr marL="0" marR="0" lvl="0" indent="0" algn="l" defTabSz="914400" rtl="0" eaLnBrk="0" fontAlgn="ctr" latinLnBrk="0" hangingPunct="0">
                        <a:lnSpc>
                          <a:spcPct val="100000"/>
                        </a:lnSpc>
                        <a:spcBef>
                          <a:spcPct val="0"/>
                        </a:spcBef>
                        <a:spcAft>
                          <a:spcPct val="0"/>
                        </a:spcAft>
                        <a:buClrTx/>
                        <a:buSzTx/>
                        <a:buFont typeface="Arial" charset="0"/>
                        <a:buNone/>
                        <a:tabLst/>
                      </a:pPr>
                      <a:endParaRPr kumimoji="0" lang="zh-CN" altLang="en-US" sz="1400" b="0" i="0" u="none" strike="noStrike" cap="none" normalizeH="0" baseline="0">
                        <a:ln>
                          <a:noFill/>
                        </a:ln>
                        <a:solidFill>
                          <a:schemeClr val="tx1"/>
                        </a:solidFill>
                        <a:effectLst/>
                        <a:latin typeface="微软雅黑" charset="0"/>
                        <a:ea typeface="微软雅黑" charset="0"/>
                        <a:cs typeface="微软雅黑" charset="0"/>
                      </a:endParaRP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10月1日至3月31日</a:t>
                      </a:r>
                      <a:r>
                        <a:rPr kumimoji="0" lang="zh-CN" altLang="en-US" sz="1400" b="1" i="0" u="sng" strike="noStrike" cap="none" normalizeH="0" baseline="0">
                          <a:ln>
                            <a:noFill/>
                          </a:ln>
                          <a:solidFill>
                            <a:srgbClr val="FF0000"/>
                          </a:solidFill>
                          <a:effectLst/>
                          <a:latin typeface="微软雅黑" charset="0"/>
                          <a:ea typeface="微软雅黑" charset="0"/>
                          <a:cs typeface="微软雅黑" charset="0"/>
                        </a:rPr>
                        <a:t>按每千瓦为单位</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X RMB M元 X（损失天数-免赔天数）</a:t>
                      </a:r>
                    </a:p>
                    <a:p>
                      <a:pPr marL="0" marR="0" lvl="0" indent="0" algn="l" defTabSz="914400" rtl="0" eaLnBrk="0" fontAlgn="ctr" latinLnBrk="0" hangingPunct="0">
                        <a:lnSpc>
                          <a:spcPct val="100000"/>
                        </a:lnSpc>
                        <a:spcBef>
                          <a:spcPct val="0"/>
                        </a:spcBef>
                        <a:spcAft>
                          <a:spcPct val="0"/>
                        </a:spcAft>
                        <a:buClrTx/>
                        <a:buSzTx/>
                        <a:buFont typeface="Arial" charset="0"/>
                        <a:buNone/>
                        <a:tabLst/>
                      </a:pPr>
                      <a:endParaRPr kumimoji="0" lang="zh-CN" altLang="en-US" sz="1400" b="0" i="0" u="none" strike="noStrike" cap="none" normalizeH="0" baseline="0">
                        <a:ln>
                          <a:noFill/>
                        </a:ln>
                        <a:solidFill>
                          <a:schemeClr val="tx1"/>
                        </a:solidFill>
                        <a:effectLst/>
                        <a:latin typeface="微软雅黑" charset="0"/>
                        <a:ea typeface="微软雅黑" charset="0"/>
                        <a:cs typeface="微软雅黑" charset="0"/>
                      </a:endParaRP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注：</a:t>
                      </a: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上述公式中的N的计算公式为：4月1日至9月30日预计总发电数 X 电价 ÷ 天数 ÷ 装机千瓦数；</a:t>
                      </a:r>
                    </a:p>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上述公式中的M的计算公式为：10月1日至3月31日预计总发电数 X 电价 ÷ 天数 ÷ 装机千瓦数</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nl-NL" altLang="zh-CN" sz="1400" b="0" i="0" u="none" strike="noStrike" cap="none" normalizeH="0" baseline="0">
                          <a:ln>
                            <a:noFill/>
                          </a:ln>
                          <a:solidFill>
                            <a:schemeClr val="tx1"/>
                          </a:solidFill>
                          <a:effectLst/>
                          <a:latin typeface="微软雅黑" charset="0"/>
                          <a:ea typeface="微软雅黑" charset="0"/>
                          <a:cs typeface="微软雅黑" charset="0"/>
                        </a:rPr>
                        <a:t>2.</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基准免赔天数按照装机大小和电站类型，略有不同 </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 typeface="Arial" charset="0"/>
                        <a:buNone/>
                        <a:tabLst/>
                      </a:pPr>
                      <a:r>
                        <a:rPr kumimoji="0" lang="nl-NL" altLang="zh-CN" sz="1400" b="0" i="0" u="none" strike="noStrike" cap="none" normalizeH="0" baseline="0">
                          <a:ln>
                            <a:noFill/>
                          </a:ln>
                          <a:solidFill>
                            <a:schemeClr val="tx1"/>
                          </a:solidFill>
                          <a:effectLst/>
                          <a:latin typeface="微软雅黑" charset="0"/>
                          <a:ea typeface="微软雅黑" charset="0"/>
                          <a:cs typeface="微软雅黑" charset="0"/>
                        </a:rPr>
                        <a:t>3.</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最大赔偿期限为</a:t>
                      </a:r>
                      <a:r>
                        <a:rPr kumimoji="0" lang="nl-NL" altLang="zh-CN" sz="1400" b="0" i="0" u="none" strike="noStrike" cap="none" normalizeH="0" baseline="0">
                          <a:ln>
                            <a:noFill/>
                          </a:ln>
                          <a:solidFill>
                            <a:schemeClr val="tx1"/>
                          </a:solidFill>
                          <a:effectLst/>
                          <a:latin typeface="微软雅黑" charset="0"/>
                          <a:ea typeface="微软雅黑" charset="0"/>
                          <a:cs typeface="微软雅黑" charset="0"/>
                        </a:rPr>
                        <a:t>12</a:t>
                      </a:r>
                      <a:r>
                        <a:rPr kumimoji="0" lang="zh-CN" altLang="en-US" sz="1400" b="0" i="0" u="none" strike="noStrike" cap="none" normalizeH="0" baseline="0">
                          <a:ln>
                            <a:noFill/>
                          </a:ln>
                          <a:solidFill>
                            <a:schemeClr val="tx1"/>
                          </a:solidFill>
                          <a:effectLst/>
                          <a:latin typeface="微软雅黑" charset="0"/>
                          <a:ea typeface="微软雅黑" charset="0"/>
                          <a:cs typeface="微软雅黑" charset="0"/>
                        </a:rPr>
                        <a:t>个月 </a:t>
                      </a:r>
                      <a:endParaRPr kumimoji="0" lang="zh-CN" altLang="en-US" sz="2800" b="0" i="0" u="none" strike="noStrike" cap="none" normalizeH="0" baseline="0">
                        <a:ln>
                          <a:noFill/>
                        </a:ln>
                        <a:solidFill>
                          <a:schemeClr val="tx1"/>
                        </a:solidFill>
                        <a:effectLst/>
                        <a:latin typeface="微软雅黑" charset="0"/>
                        <a:ea typeface="微软雅黑" charset="0"/>
                        <a:cs typeface="微软雅黑" charset="0"/>
                      </a:endParaRP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分布式光伏发电项目相关保险产品</a:t>
            </a:r>
            <a:endParaRPr kumimoji="1" lang="zh-CN" altLang="en-US" sz="2400" dirty="0">
              <a:ea typeface="宋体" charset="0"/>
              <a:cs typeface="宋体" charset="0"/>
            </a:endParaRPr>
          </a:p>
        </p:txBody>
      </p:sp>
    </p:spTree>
    <p:extLst>
      <p:ext uri="{BB962C8B-B14F-4D97-AF65-F5344CB8AC3E}">
        <p14:creationId xmlns:p14="http://schemas.microsoft.com/office/powerpoint/2010/main" val="286600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矩形 9"/>
          <p:cNvGrpSpPr>
            <a:grpSpLocks/>
          </p:cNvGrpSpPr>
          <p:nvPr/>
        </p:nvGrpSpPr>
        <p:grpSpPr bwMode="auto">
          <a:xfrm>
            <a:off x="1925638" y="811213"/>
            <a:ext cx="5292725" cy="889000"/>
            <a:chOff x="0" y="0"/>
            <a:chExt cx="3334" cy="560"/>
          </a:xfrm>
        </p:grpSpPr>
        <p:pic>
          <p:nvPicPr>
            <p:cNvPr id="37893" name="矩形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5"/>
            <p:cNvSpPr txBox="1">
              <a:spLocks noChangeArrowheads="1"/>
            </p:cNvSpPr>
            <p:nvPr/>
          </p:nvSpPr>
          <p:spPr bwMode="auto">
            <a:xfrm>
              <a:off x="125" y="108"/>
              <a:ext cx="308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eaLnBrk="1" hangingPunct="1">
                <a:lnSpc>
                  <a:spcPct val="140000"/>
                </a:lnSpc>
              </a:pPr>
              <a:r>
                <a:rPr lang="zh-CN" altLang="en-US" sz="2000" b="1">
                  <a:solidFill>
                    <a:srgbClr val="FFFFFF"/>
                  </a:solidFill>
                  <a:latin typeface="微软雅黑" charset="0"/>
                  <a:ea typeface="微软雅黑" charset="0"/>
                  <a:cs typeface="微软雅黑" charset="0"/>
                </a:rPr>
                <a:t>运营期综合保险</a:t>
              </a:r>
              <a:r>
                <a:rPr lang="en-US" altLang="zh-CN" sz="2000" b="1">
                  <a:solidFill>
                    <a:srgbClr val="FFFFFF"/>
                  </a:solidFill>
                  <a:latin typeface="微软雅黑" charset="0"/>
                  <a:ea typeface="微软雅黑" charset="0"/>
                  <a:cs typeface="微软雅黑" charset="0"/>
                </a:rPr>
                <a:t>-</a:t>
              </a:r>
              <a:r>
                <a:rPr lang="zh-CN" altLang="en-US" sz="2000" b="1">
                  <a:solidFill>
                    <a:srgbClr val="FFFFFF"/>
                  </a:solidFill>
                  <a:latin typeface="微软雅黑" charset="0"/>
                  <a:ea typeface="微软雅黑" charset="0"/>
                  <a:cs typeface="微软雅黑" charset="0"/>
                </a:rPr>
                <a:t>产量保险（含光照不足）</a:t>
              </a:r>
            </a:p>
          </p:txBody>
        </p:sp>
      </p:grpSp>
      <p:sp>
        <p:nvSpPr>
          <p:cNvPr id="37892" name="矩形 8"/>
          <p:cNvSpPr>
            <a:spLocks noChangeArrowheads="1"/>
          </p:cNvSpPr>
          <p:nvPr/>
        </p:nvSpPr>
        <p:spPr bwMode="auto">
          <a:xfrm>
            <a:off x="395288" y="1906588"/>
            <a:ext cx="85693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a:latin typeface="微软雅黑" charset="0"/>
                <a:ea typeface="微软雅黑" charset="0"/>
                <a:cs typeface="微软雅黑" charset="0"/>
              </a:rPr>
              <a:t>由于下列原因引起的年实际发电总数低于投保时预计发电数的</a:t>
            </a:r>
            <a:r>
              <a:rPr lang="zh-CN" altLang="en-US" sz="1800" b="1" u="sng">
                <a:solidFill>
                  <a:srgbClr val="FF0000"/>
                </a:solidFill>
                <a:latin typeface="微软雅黑" charset="0"/>
                <a:ea typeface="微软雅黑" charset="0"/>
                <a:cs typeface="微软雅黑" charset="0"/>
              </a:rPr>
              <a:t>90%</a:t>
            </a:r>
            <a:r>
              <a:rPr lang="zh-CN" altLang="en-US" sz="1800">
                <a:latin typeface="微软雅黑" charset="0"/>
                <a:ea typeface="微软雅黑" charset="0"/>
                <a:cs typeface="微软雅黑" charset="0"/>
              </a:rPr>
              <a:t>时，保险人负责赔偿由此增加的额外费用：</a:t>
            </a:r>
          </a:p>
          <a:p>
            <a:r>
              <a:rPr lang="zh-CN" altLang="en-US" sz="1800">
                <a:latin typeface="微软雅黑" charset="0"/>
                <a:ea typeface="微软雅黑" charset="0"/>
                <a:cs typeface="微软雅黑" charset="0"/>
              </a:rPr>
              <a:t>1.光照时数与辐照值低于历史气象数据;</a:t>
            </a:r>
          </a:p>
          <a:p>
            <a:r>
              <a:rPr lang="zh-CN" altLang="en-US" sz="1800">
                <a:latin typeface="微软雅黑" charset="0"/>
                <a:ea typeface="微软雅黑" charset="0"/>
                <a:cs typeface="微软雅黑" charset="0"/>
              </a:rPr>
              <a:t>2.保险标的原材料缺陷；</a:t>
            </a:r>
          </a:p>
          <a:p>
            <a:r>
              <a:rPr lang="zh-CN" altLang="en-US" sz="1800">
                <a:latin typeface="微软雅黑" charset="0"/>
                <a:ea typeface="微软雅黑" charset="0"/>
                <a:cs typeface="微软雅黑" charset="0"/>
              </a:rPr>
              <a:t>3.保险标的电子元件（可更换的部件或模块）的内部损失;</a:t>
            </a:r>
          </a:p>
          <a:p>
            <a:r>
              <a:rPr lang="zh-CN" altLang="en-US" sz="1800">
                <a:latin typeface="微软雅黑" charset="0"/>
                <a:ea typeface="微软雅黑" charset="0"/>
                <a:cs typeface="微软雅黑" charset="0"/>
              </a:rPr>
              <a:t>4.保险标的在正常使用中发生的被污染情况。</a:t>
            </a:r>
            <a:endParaRPr lang="en-US" altLang="zh-CN" sz="1800">
              <a:latin typeface="微软雅黑" charset="0"/>
            </a:endParaRPr>
          </a:p>
          <a:p>
            <a:endParaRPr lang="en-US" altLang="zh-CN" sz="1800">
              <a:latin typeface="微软雅黑" charset="0"/>
            </a:endParaRPr>
          </a:p>
          <a:p>
            <a:endParaRPr lang="en-US" altLang="zh-CN" sz="1800">
              <a:latin typeface="微软雅黑" charset="0"/>
            </a:endParaRPr>
          </a:p>
          <a:p>
            <a:r>
              <a:rPr lang="zh-CN" altLang="en-US" sz="1800">
                <a:latin typeface="微软雅黑" charset="0"/>
                <a:ea typeface="微软雅黑" charset="0"/>
                <a:cs typeface="微软雅黑" charset="0"/>
              </a:rPr>
              <a:t>赔偿方式：</a:t>
            </a:r>
          </a:p>
          <a:p>
            <a:r>
              <a:rPr lang="zh-CN" altLang="en-US" sz="1800">
                <a:latin typeface="微软雅黑" charset="0"/>
                <a:ea typeface="微软雅黑" charset="0"/>
                <a:cs typeface="微软雅黑" charset="0"/>
              </a:rPr>
              <a:t>Indemnification  = (EP - ET) x V - MBU </a:t>
            </a:r>
          </a:p>
          <a:p>
            <a:r>
              <a:rPr lang="zh-CN" altLang="en-US" sz="1800">
                <a:latin typeface="微软雅黑" charset="0"/>
                <a:ea typeface="微软雅黑" charset="0"/>
                <a:cs typeface="微软雅黑" charset="0"/>
              </a:rPr>
              <a:t>EP   =   专业评估机构评估的年预计发电数*90%（免赔额10%） </a:t>
            </a:r>
          </a:p>
          <a:p>
            <a:r>
              <a:rPr lang="zh-CN" altLang="en-US" sz="1800">
                <a:latin typeface="微软雅黑" charset="0"/>
                <a:ea typeface="微软雅黑" charset="0"/>
                <a:cs typeface="微软雅黑" charset="0"/>
              </a:rPr>
              <a:t>ET   =   年实际发电数 </a:t>
            </a:r>
          </a:p>
          <a:p>
            <a:r>
              <a:rPr lang="zh-CN" altLang="en-US" sz="1800">
                <a:latin typeface="微软雅黑" charset="0"/>
                <a:ea typeface="微软雅黑" charset="0"/>
                <a:cs typeface="微软雅黑" charset="0"/>
              </a:rPr>
              <a:t>V    =  </a:t>
            </a:r>
            <a:r>
              <a:rPr lang="en-US" altLang="zh-CN" sz="1800">
                <a:latin typeface="微软雅黑" charset="0"/>
              </a:rPr>
              <a:t> </a:t>
            </a:r>
            <a:r>
              <a:rPr lang="zh-CN" altLang="en-US" sz="1800">
                <a:latin typeface="微软雅黑" charset="0"/>
                <a:ea typeface="微软雅黑" charset="0"/>
                <a:cs typeface="微软雅黑" charset="0"/>
              </a:rPr>
              <a:t>电价(含市电+国家补贴+地方补贴) </a:t>
            </a:r>
          </a:p>
          <a:p>
            <a:r>
              <a:rPr lang="zh-CN" altLang="en-US" sz="1800">
                <a:latin typeface="微软雅黑" charset="0"/>
                <a:ea typeface="微软雅黑" charset="0"/>
                <a:cs typeface="微软雅黑" charset="0"/>
              </a:rPr>
              <a:t>MBU  =   已赔偿营业中断保险的费用（扣除免赔之前）</a:t>
            </a:r>
          </a:p>
        </p:txBody>
      </p:sp>
      <p:sp>
        <p:nvSpPr>
          <p:cNvPr id="7"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分布式光伏发电项目相关保险产品</a:t>
            </a:r>
            <a:endParaRPr kumimoji="1" lang="zh-CN" altLang="en-US" sz="2400" dirty="0">
              <a:ea typeface="宋体" charset="0"/>
              <a:cs typeface="宋体" charset="0"/>
            </a:endParaRPr>
          </a:p>
        </p:txBody>
      </p:sp>
    </p:spTree>
    <p:extLst>
      <p:ext uri="{BB962C8B-B14F-4D97-AF65-F5344CB8AC3E}">
        <p14:creationId xmlns:p14="http://schemas.microsoft.com/office/powerpoint/2010/main" val="198106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7" name="Group 3"/>
          <p:cNvGraphicFramePr>
            <a:graphicFrameLocks noGrp="1"/>
          </p:cNvGraphicFramePr>
          <p:nvPr/>
        </p:nvGraphicFramePr>
        <p:xfrm>
          <a:off x="539750" y="836613"/>
          <a:ext cx="7920038" cy="5859475"/>
        </p:xfrm>
        <a:graphic>
          <a:graphicData uri="http://schemas.openxmlformats.org/drawingml/2006/table">
            <a:tbl>
              <a:tblPr/>
              <a:tblGrid>
                <a:gridCol w="4822825"/>
                <a:gridCol w="3097213"/>
              </a:tblGrid>
              <a:tr h="284163">
                <a:tc grid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800" b="1" i="0" u="none" strike="noStrike" cap="none" normalizeH="0" baseline="0">
                          <a:ln>
                            <a:noFill/>
                          </a:ln>
                          <a:solidFill>
                            <a:srgbClr val="000000"/>
                          </a:solidFill>
                          <a:effectLst/>
                          <a:latin typeface="微软雅黑" charset="0"/>
                          <a:ea typeface="微软雅黑" charset="0"/>
                          <a:cs typeface="微软雅黑" charset="0"/>
                        </a:rPr>
                        <a:t>上海1MW工业分布式(20%资本金、80%贷款)</a:t>
                      </a:r>
                      <a:endParaRPr kumimoji="0" lang="zh-CN" altLang="en-US" sz="3600" b="1" i="0" u="none" strike="noStrike" cap="none" normalizeH="0" baseline="0">
                        <a:ln>
                          <a:noFill/>
                        </a:ln>
                        <a:solidFill>
                          <a:srgbClr val="000000"/>
                        </a:solidFill>
                        <a:effectLst/>
                        <a:latin typeface="微软雅黑" charset="0"/>
                        <a:ea typeface="微软雅黑" charset="0"/>
                        <a:cs typeface="微软雅黑" charset="0"/>
                      </a:endParaRPr>
                    </a:p>
                  </a:txBody>
                  <a:tcPr marL="9748" marR="9748" marT="9749" marB="0" anchor="ctr" horzOverflow="overflow">
                    <a:lnL>
                      <a:noFill/>
                    </a:lnL>
                    <a:lnR>
                      <a:noFill/>
                    </a:lnR>
                    <a:lnT>
                      <a:noFill/>
                    </a:lnT>
                    <a:lnB>
                      <a:noFill/>
                    </a:lnB>
                    <a:lnTlToBr>
                      <a:noFill/>
                    </a:lnTlToBr>
                    <a:lnBlToTr>
                      <a:noFill/>
                    </a:lnBlToTr>
                    <a:solidFill>
                      <a:srgbClr val="FFFF00"/>
                    </a:solidFill>
                  </a:tcPr>
                </a:tc>
                <a:tc hMerge="1">
                  <a:txBody>
                    <a:bodyPr/>
                    <a:lstStyle/>
                    <a:p>
                      <a:endParaRPr lang="zh-CN" altLang="en-US"/>
                    </a:p>
                  </a:txBody>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年份</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衰减比例</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第一年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97.20%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第二年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96.41%</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第三年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95.62%</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第四年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94.84%</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第五年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94.03%</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自用电价(元/kwh)</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0.8</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脱硫煤上网电价(元/kwh)</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0.482</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增值税</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17%</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自发自用比例</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分布式补贴(元/kwh)</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0.42</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TW" altLang="en-US" sz="1200" b="0" i="0" u="none" strike="noStrike" cap="none" normalizeH="0" baseline="0">
                          <a:ln>
                            <a:noFill/>
                          </a:ln>
                          <a:solidFill>
                            <a:srgbClr val="000000"/>
                          </a:solidFill>
                          <a:effectLst/>
                          <a:latin typeface="宋体" charset="0"/>
                          <a:ea typeface="宋体" charset="0"/>
                          <a:cs typeface="宋体" charset="0"/>
                        </a:rPr>
                        <a:t>省补贴</a:t>
                      </a:r>
                      <a:r>
                        <a:rPr kumimoji="0" lang="zh-CN" altLang="en-US" sz="1200" b="0" i="0" u="none" strike="noStrike" cap="none" normalizeH="0" baseline="0">
                          <a:ln>
                            <a:noFill/>
                          </a:ln>
                          <a:solidFill>
                            <a:srgbClr val="000000"/>
                          </a:solidFill>
                          <a:effectLst/>
                          <a:latin typeface="宋体" charset="0"/>
                          <a:ea typeface="宋体" charset="0"/>
                          <a:cs typeface="宋体" charset="0"/>
                        </a:rPr>
                        <a:t>(</a:t>
                      </a:r>
                      <a:r>
                        <a:rPr kumimoji="0" lang="zh-TW" altLang="en-US" sz="1200" b="0" i="0" u="none" strike="noStrike" cap="none" normalizeH="0" baseline="0">
                          <a:ln>
                            <a:noFill/>
                          </a:ln>
                          <a:solidFill>
                            <a:srgbClr val="000000"/>
                          </a:solidFill>
                          <a:effectLst/>
                          <a:latin typeface="宋体" charset="0"/>
                          <a:ea typeface="宋体" charset="0"/>
                          <a:cs typeface="宋体" charset="0"/>
                        </a:rPr>
                        <a:t>元</a:t>
                      </a:r>
                      <a:r>
                        <a:rPr kumimoji="0" lang="zh-CN" altLang="en-US" sz="1200" b="0" i="0" u="none" strike="noStrike" cap="none" normalizeH="0" baseline="0">
                          <a:ln>
                            <a:noFill/>
                          </a:ln>
                          <a:solidFill>
                            <a:srgbClr val="000000"/>
                          </a:solidFill>
                          <a:effectLst/>
                          <a:latin typeface="宋体" charset="0"/>
                          <a:ea typeface="宋体" charset="0"/>
                          <a:cs typeface="宋体" charset="0"/>
                        </a:rPr>
                        <a:t>/kwh)</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0.25</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每瓦造价(元)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8</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总投资(元)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8000000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贷款年利率</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10.00%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月供数</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60 </a:t>
                      </a:r>
                    </a:p>
                  </a:txBody>
                  <a:tcPr marL="9748" marR="9748" marT="9749" marB="0" anchor="ctr" horzOverflow="overflow">
                    <a:lnL>
                      <a:noFill/>
                    </a:lnL>
                    <a:lnR>
                      <a:noFill/>
                    </a:lnR>
                    <a:lnT>
                      <a:noFill/>
                    </a:lnT>
                    <a:lnB>
                      <a:noFill/>
                    </a:lnB>
                    <a:lnTlToBr>
                      <a:noFill/>
                    </a:lnTlToBr>
                    <a:lnBlToTr>
                      <a:noFill/>
                    </a:lnBlToTr>
                    <a:noFill/>
                  </a:tcPr>
                </a:tc>
              </a:tr>
              <a:tr h="254000">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0"/>
                          <a:ea typeface="微软雅黑" charset="0"/>
                          <a:cs typeface="微软雅黑" charset="0"/>
                        </a:rPr>
                        <a:t>等额本息月供金额(元)*</a:t>
                      </a:r>
                    </a:p>
                  </a:txBody>
                  <a:tcPr marL="9748" marR="9748" marT="9749" marB="0"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600" b="0" i="0" u="none" strike="noStrike" cap="none" normalizeH="0" baseline="0">
                          <a:ln>
                            <a:noFill/>
                          </a:ln>
                          <a:solidFill>
                            <a:srgbClr val="000000"/>
                          </a:solidFill>
                          <a:effectLst/>
                          <a:latin typeface="微软雅黑" charset="0"/>
                          <a:ea typeface="微软雅黑" charset="0"/>
                          <a:cs typeface="微软雅黑" charset="0"/>
                        </a:rPr>
                        <a:t>¥135,981.00</a:t>
                      </a:r>
                    </a:p>
                  </a:txBody>
                  <a:tcPr marL="9748" marR="9748" marT="9749" marB="0" anchor="ctr" horzOverflow="overflow">
                    <a:lnL>
                      <a:noFill/>
                    </a:lnL>
                    <a:lnR>
                      <a:noFill/>
                    </a:lnR>
                    <a:lnT>
                      <a:noFill/>
                    </a:lnT>
                    <a:lnB>
                      <a:noFill/>
                    </a:lnB>
                    <a:lnTlToBr>
                      <a:noFill/>
                    </a:lnTlToBr>
                    <a:lnBlToTr>
                      <a:noFill/>
                    </a:lnBlToTr>
                    <a:solidFill>
                      <a:srgbClr val="FFFF00"/>
                    </a:solid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还款总额(元)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¥8,158,860.00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endParaRPr kumimoji="0" lang="zh-CN" altLang="en-US" sz="1200" b="0" i="0" u="none" strike="noStrike" cap="none" normalizeH="0" baseline="0">
                        <a:ln>
                          <a:noFill/>
                        </a:ln>
                        <a:solidFill>
                          <a:srgbClr val="000000"/>
                        </a:solidFill>
                        <a:effectLst/>
                        <a:latin typeface="宋体" charset="0"/>
                        <a:ea typeface="宋体" charset="0"/>
                        <a:cs typeface="宋体" charset="0"/>
                      </a:endParaRP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前五年共支出现金(元)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¥9,758,860.00</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前五年共获得收益(元)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¥9,593,221.35</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剩下未收回成本(元)</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¥165,638.65</a:t>
                      </a:r>
                    </a:p>
                  </a:txBody>
                  <a:tcPr marL="9748" marR="9748" marT="9749" marB="0" anchor="ctr"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收回剩余成本需要时间(年)</a:t>
                      </a:r>
                    </a:p>
                  </a:txBody>
                  <a:tcPr marL="9748" marR="9748" marT="9749"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200" b="0" i="0" u="none" strike="noStrike" cap="none" normalizeH="0" baseline="0">
                          <a:ln>
                            <a:noFill/>
                          </a:ln>
                          <a:solidFill>
                            <a:srgbClr val="000000"/>
                          </a:solidFill>
                          <a:effectLst/>
                          <a:latin typeface="宋体" charset="0"/>
                          <a:ea typeface="宋体" charset="0"/>
                          <a:cs typeface="宋体" charset="0"/>
                        </a:rPr>
                        <a:t>0.10 </a:t>
                      </a:r>
                    </a:p>
                  </a:txBody>
                  <a:tcPr marL="9748" marR="9748" marT="9749" marB="0" anchor="ctr" horzOverflow="overflow">
                    <a:lnL>
                      <a:noFill/>
                    </a:lnL>
                    <a:lnR>
                      <a:noFill/>
                    </a:lnR>
                    <a:lnT>
                      <a:noFill/>
                    </a:lnT>
                    <a:lnB>
                      <a:noFill/>
                    </a:lnB>
                    <a:lnTlToBr>
                      <a:noFill/>
                    </a:lnTlToBr>
                    <a:lnBlToTr>
                      <a:noFill/>
                    </a:lnBlToTr>
                    <a:noFill/>
                  </a:tcPr>
                </a:tc>
              </a:tr>
              <a:tr h="254000">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0"/>
                          <a:ea typeface="微软雅黑" charset="0"/>
                          <a:cs typeface="微软雅黑" charset="0"/>
                        </a:rPr>
                        <a:t>总投资回收期(年)</a:t>
                      </a:r>
                    </a:p>
                  </a:txBody>
                  <a:tcPr marL="9748" marR="9748" marT="9749" marB="0"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sz="1600" b="0" i="0" u="none" strike="noStrike" cap="none" normalizeH="0" baseline="0">
                          <a:ln>
                            <a:noFill/>
                          </a:ln>
                          <a:solidFill>
                            <a:srgbClr val="000000"/>
                          </a:solidFill>
                          <a:effectLst/>
                          <a:latin typeface="微软雅黑" charset="0"/>
                          <a:ea typeface="微软雅黑" charset="0"/>
                          <a:cs typeface="微软雅黑" charset="0"/>
                        </a:rPr>
                        <a:t>5.10 </a:t>
                      </a:r>
                    </a:p>
                  </a:txBody>
                  <a:tcPr marL="9748" marR="9748" marT="9749" marB="0" anchor="ctr" horzOverflow="overflow">
                    <a:lnL>
                      <a:noFill/>
                    </a:lnL>
                    <a:lnR>
                      <a:noFill/>
                    </a:lnR>
                    <a:lnT>
                      <a:noFill/>
                    </a:lnT>
                    <a:lnB>
                      <a:noFill/>
                    </a:lnB>
                    <a:lnTlToBr>
                      <a:noFill/>
                    </a:lnTlToBr>
                    <a:lnBlToTr>
                      <a:noFill/>
                    </a:lnBlToTr>
                    <a:solidFill>
                      <a:srgbClr val="FFFF00"/>
                    </a:solidFill>
                  </a:tcPr>
                </a:tc>
              </a:tr>
            </a:tbl>
          </a:graphicData>
        </a:graphic>
      </p:graphicFrame>
      <p:sp>
        <p:nvSpPr>
          <p:cNvPr id="4"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分布式光伏发电项目投融资模型</a:t>
            </a:r>
            <a:endParaRPr kumimoji="1" lang="zh-CN" altLang="en-US" sz="2400" dirty="0">
              <a:ea typeface="宋体" charset="0"/>
              <a:cs typeface="宋体" charset="0"/>
            </a:endParaRPr>
          </a:p>
        </p:txBody>
      </p:sp>
    </p:spTree>
    <p:extLst>
      <p:ext uri="{BB962C8B-B14F-4D97-AF65-F5344CB8AC3E}">
        <p14:creationId xmlns:p14="http://schemas.microsoft.com/office/powerpoint/2010/main" val="1909181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5" name="Group 3"/>
          <p:cNvGraphicFramePr>
            <a:graphicFrameLocks noGrp="1"/>
          </p:cNvGraphicFramePr>
          <p:nvPr/>
        </p:nvGraphicFramePr>
        <p:xfrm>
          <a:off x="323850" y="1125538"/>
          <a:ext cx="8640763" cy="5275399"/>
        </p:xfrm>
        <a:graphic>
          <a:graphicData uri="http://schemas.openxmlformats.org/drawingml/2006/table">
            <a:tbl>
              <a:tblPr/>
              <a:tblGrid>
                <a:gridCol w="1506538"/>
                <a:gridCol w="1506537"/>
                <a:gridCol w="1506538"/>
                <a:gridCol w="1508125"/>
                <a:gridCol w="1506537"/>
                <a:gridCol w="1106488"/>
              </a:tblGrid>
              <a:tr h="187325">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ja-JP" altLang="en-US" sz="1200" b="0" i="0" u="none" strike="noStrike" cap="none" normalizeH="0" baseline="0">
                          <a:ln>
                            <a:noFill/>
                          </a:ln>
                          <a:solidFill>
                            <a:srgbClr val="000000"/>
                          </a:solidFill>
                          <a:effectLst/>
                          <a:latin typeface="Times New Roman" charset="0"/>
                          <a:ea typeface="宋体" charset="0"/>
                          <a:cs typeface="宋体" charset="0"/>
                        </a:rPr>
                        <a:t>    </a:t>
                      </a:r>
                      <a:r>
                        <a:rPr kumimoji="0" lang="ja-JP" altLang="en-US" sz="1200" b="0" i="0" u="none" strike="noStrike" cap="none" normalizeH="0" baseline="0">
                          <a:ln>
                            <a:noFill/>
                          </a:ln>
                          <a:solidFill>
                            <a:srgbClr val="000000"/>
                          </a:solidFill>
                          <a:effectLst/>
                          <a:latin typeface="宋体" charset="0"/>
                          <a:ea typeface="宋体" charset="0"/>
                          <a:cs typeface="宋体" charset="0"/>
                        </a:rPr>
                        <a:t>参数</a:t>
                      </a:r>
                      <a:endParaRPr kumimoji="0" lang="ja-JP"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总收入</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其中</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业主公司现金流表上体现的还款支出</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季度还款总和</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just"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月份</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lnBlToTr>
                      <a:noFill/>
                    </a:lnBlToTr>
                    <a:noFill/>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电费节省收入</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现金收入</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95,345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51,466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43,878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7,303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-16,554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2</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101,180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54,616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46,564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1,468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3</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127,972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69,078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58,894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-25,324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4</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150,156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81,053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69,103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-47,509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-178,358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5</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175,463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94,714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80,749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-72,815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6</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160,681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86,735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73,947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-58,034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7</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187,426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101,171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86,255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-84,779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-195,560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8</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173,288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93,539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79,748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-70,640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9</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142,789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77,076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65,713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-40,141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10</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121,809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65,752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56,057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-19,161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-5,280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11</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97,882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52,836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45,046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4,765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12</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93,532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50,488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43,044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9,116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21748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cs typeface="微软雅黑" charset="0"/>
                        </a:rPr>
                        <a:t>第一年总值</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400" b="0" i="0" u="none" strike="noStrike" cap="none" normalizeH="0" baseline="0">
                          <a:ln>
                            <a:noFill/>
                          </a:ln>
                          <a:solidFill>
                            <a:srgbClr val="000000"/>
                          </a:solidFill>
                          <a:effectLst/>
                          <a:latin typeface="微软雅黑" charset="0"/>
                          <a:ea typeface="微软雅黑" charset="0"/>
                          <a:cs typeface="微软雅黑" charset="0"/>
                        </a:rPr>
                        <a:t>1,627,524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400" b="0" i="0" u="none" strike="noStrike" cap="none" normalizeH="0" baseline="0">
                          <a:ln>
                            <a:noFill/>
                          </a:ln>
                          <a:solidFill>
                            <a:srgbClr val="000000"/>
                          </a:solidFill>
                          <a:effectLst/>
                          <a:latin typeface="微软雅黑" charset="0"/>
                          <a:ea typeface="微软雅黑" charset="0"/>
                          <a:cs typeface="微软雅黑" charset="0"/>
                        </a:rPr>
                        <a:t>878,525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400" b="0" i="0" u="none" strike="noStrike" cap="none" normalizeH="0" baseline="0">
                          <a:ln>
                            <a:noFill/>
                          </a:ln>
                          <a:solidFill>
                            <a:srgbClr val="000000"/>
                          </a:solidFill>
                          <a:effectLst/>
                          <a:latin typeface="微软雅黑" charset="0"/>
                          <a:ea typeface="微软雅黑" charset="0"/>
                          <a:cs typeface="微软雅黑" charset="0"/>
                        </a:rPr>
                        <a:t>748,999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400" b="0" i="0" u="none" strike="noStrike" cap="none" normalizeH="0" baseline="0">
                          <a:ln>
                            <a:noFill/>
                          </a:ln>
                          <a:solidFill>
                            <a:srgbClr val="000000"/>
                          </a:solidFill>
                          <a:effectLst/>
                          <a:latin typeface="微软雅黑" charset="0"/>
                          <a:ea typeface="微软雅黑" charset="0"/>
                          <a:cs typeface="微软雅黑" charset="0"/>
                        </a:rPr>
                        <a:t>-395,752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cs typeface="微软雅黑" charset="0"/>
                        </a:rPr>
                        <a:t>　</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94,566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51,046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43,520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8,081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-13,904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2</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100,354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54,170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46,184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2,294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3</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126,927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68,514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58,413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-24,280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4</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148,930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80,392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68,539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-46,283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-174,387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5</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174,031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93,940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80,090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-71,383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6</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159,369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86,026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73,343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-56,722</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7</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185,896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100,345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85,551</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-83,249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-191,449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8</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171,873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92,776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79,097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-69,225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9</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141,623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76,447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65,176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-38,975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10</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120,815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65,215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55,600</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-18,167</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-2,723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11</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97,083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52,405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44,678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5,565</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Times New Roman" charset="0"/>
                          <a:ea typeface="宋体" charset="0"/>
                          <a:cs typeface="宋体" charset="0"/>
                        </a:rPr>
                        <a:t>12</a:t>
                      </a:r>
                      <a:r>
                        <a:rPr kumimoji="0" lang="zh-CN" altLang="en-US" sz="1200" b="0" i="0" u="none" strike="noStrike" cap="none" normalizeH="0" baseline="0">
                          <a:ln>
                            <a:noFill/>
                          </a:ln>
                          <a:solidFill>
                            <a:srgbClr val="000000"/>
                          </a:solidFill>
                          <a:effectLst/>
                          <a:latin typeface="宋体" charset="0"/>
                          <a:ea typeface="宋体" charset="0"/>
                          <a:cs typeface="宋体" charset="0"/>
                        </a:rPr>
                        <a:t>月</a:t>
                      </a:r>
                      <a:endParaRPr kumimoji="0" lang="zh-CN" altLang="en-US" sz="1200" b="0" i="0" u="none" strike="noStrike" cap="none" normalizeH="0" baseline="0">
                        <a:ln>
                          <a:noFill/>
                        </a:ln>
                        <a:solidFill>
                          <a:srgbClr val="000000"/>
                        </a:solidFill>
                        <a:effectLst/>
                        <a:latin typeface="Times New Roman" charset="0"/>
                        <a:ea typeface="宋体" charset="0"/>
                        <a:cs typeface="宋体" charset="0"/>
                      </a:endParaRP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92,768</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50,076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42,693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宋体" charset="0"/>
                          <a:ea typeface="宋体" charset="0"/>
                          <a:cs typeface="宋体" charset="0"/>
                        </a:rPr>
                        <a:t>9,879</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873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微软雅黑" charset="0"/>
                          <a:ea typeface="微软雅黑" charset="0"/>
                          <a:cs typeface="微软雅黑" charset="0"/>
                        </a:rPr>
                        <a:t>第二年总值</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1,614,236</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871,353</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742,884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Arial" charset="0"/>
                        <a:buNone/>
                        <a:tabLst/>
                      </a:pPr>
                      <a:r>
                        <a:rPr kumimoji="0" lang="en-US" altLang="zh-CN" sz="1200" b="0" i="0" u="none" strike="noStrike" cap="none" normalizeH="0" baseline="0">
                          <a:ln>
                            <a:noFill/>
                          </a:ln>
                          <a:solidFill>
                            <a:srgbClr val="000000"/>
                          </a:solidFill>
                          <a:effectLst/>
                          <a:latin typeface="微软雅黑" charset="0"/>
                          <a:ea typeface="微软雅黑" charset="0"/>
                          <a:cs typeface="微软雅黑" charset="0"/>
                        </a:rPr>
                        <a:t>-382,464</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200" b="0" i="0" u="none" strike="noStrike" cap="none" normalizeH="0" baseline="0">
                          <a:ln>
                            <a:noFill/>
                          </a:ln>
                          <a:solidFill>
                            <a:srgbClr val="000000"/>
                          </a:solidFill>
                          <a:effectLst/>
                          <a:latin typeface="宋体" charset="0"/>
                          <a:ea typeface="宋体" charset="0"/>
                          <a:cs typeface="宋体" charset="0"/>
                        </a:rPr>
                        <a:t>　</a:t>
                      </a:r>
                    </a:p>
                  </a:txBody>
                  <a:tcPr marL="4266" marR="4266" marT="42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分布式光伏发电项目投融资模型</a:t>
            </a:r>
            <a:endParaRPr kumimoji="1" lang="zh-CN" altLang="en-US" sz="2400" dirty="0">
              <a:ea typeface="宋体" charset="0"/>
              <a:cs typeface="宋体" charset="0"/>
            </a:endParaRPr>
          </a:p>
        </p:txBody>
      </p:sp>
    </p:spTree>
    <p:extLst>
      <p:ext uri="{BB962C8B-B14F-4D97-AF65-F5344CB8AC3E}">
        <p14:creationId xmlns:p14="http://schemas.microsoft.com/office/powerpoint/2010/main" val="5036202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70266882"/>
              </p:ext>
            </p:extLst>
          </p:nvPr>
        </p:nvGraphicFramePr>
        <p:xfrm>
          <a:off x="428596" y="1716852"/>
          <a:ext cx="8215370" cy="4783979"/>
        </p:xfrm>
        <a:graphic>
          <a:graphicData uri="http://schemas.openxmlformats.org/drawingml/2006/table">
            <a:tbl>
              <a:tblPr/>
              <a:tblGrid>
                <a:gridCol w="1820703"/>
                <a:gridCol w="599500"/>
                <a:gridCol w="599500"/>
                <a:gridCol w="599500"/>
                <a:gridCol w="599500"/>
                <a:gridCol w="599500"/>
                <a:gridCol w="599500"/>
                <a:gridCol w="2797667"/>
              </a:tblGrid>
              <a:tr h="306837">
                <a:tc rowSpan="2">
                  <a:txBody>
                    <a:bodyPr/>
                    <a:lstStyle/>
                    <a:p>
                      <a:pPr algn="l" fontAlgn="ctr"/>
                      <a:r>
                        <a:rPr lang="zh-CN" altLang="en-US" sz="1100" b="0" i="0" u="none" strike="noStrike" dirty="0">
                          <a:solidFill>
                            <a:srgbClr val="000000"/>
                          </a:solidFill>
                          <a:latin typeface="Arial"/>
                        </a:rPr>
                        <a:t>　</a:t>
                      </a:r>
                      <a:r>
                        <a:rPr lang="zh-CN" altLang="en-US" sz="1100" b="0" i="0" u="none" strike="noStrike" dirty="0" smtClean="0">
                          <a:solidFill>
                            <a:srgbClr val="000000"/>
                          </a:solidFill>
                          <a:latin typeface="Arial"/>
                        </a:rPr>
                        <a:t>假定屋顶面积有限，最大</a:t>
                      </a:r>
                      <a:endParaRPr lang="en-US" altLang="zh-CN" sz="1100" b="0" i="0" u="none" strike="noStrike" dirty="0" smtClean="0">
                        <a:solidFill>
                          <a:srgbClr val="000000"/>
                        </a:solidFill>
                        <a:latin typeface="Arial"/>
                      </a:endParaRPr>
                    </a:p>
                    <a:p>
                      <a:pPr algn="l" fontAlgn="ctr"/>
                      <a:r>
                        <a:rPr lang="en-US" altLang="zh-CN" sz="1100" b="0" i="0" u="none" strike="noStrike" dirty="0" smtClean="0">
                          <a:solidFill>
                            <a:srgbClr val="000000"/>
                          </a:solidFill>
                          <a:latin typeface="Arial"/>
                        </a:rPr>
                        <a:t>    </a:t>
                      </a:r>
                      <a:r>
                        <a:rPr lang="zh-CN" altLang="en-US" sz="1100" b="0" i="0" u="none" strike="noStrike" dirty="0" smtClean="0">
                          <a:solidFill>
                            <a:srgbClr val="000000"/>
                          </a:solidFill>
                          <a:latin typeface="Arial"/>
                        </a:rPr>
                        <a:t>可安装组件数量为</a:t>
                      </a:r>
                      <a:r>
                        <a:rPr lang="en-US" altLang="zh-CN" sz="1100" b="0" i="0" u="none" strike="noStrike" dirty="0" smtClean="0">
                          <a:solidFill>
                            <a:srgbClr val="000000"/>
                          </a:solidFill>
                          <a:latin typeface="Arial"/>
                        </a:rPr>
                        <a:t>1000</a:t>
                      </a:r>
                      <a:r>
                        <a:rPr lang="zh-CN" altLang="en-US" sz="1100" b="0" i="0" u="none" strike="noStrike" dirty="0" smtClean="0">
                          <a:solidFill>
                            <a:srgbClr val="000000"/>
                          </a:solidFill>
                          <a:latin typeface="Arial"/>
                        </a:rPr>
                        <a:t>块</a:t>
                      </a: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1100" b="0" i="0" u="none" strike="noStrike" dirty="0">
                          <a:solidFill>
                            <a:srgbClr val="000000"/>
                          </a:solidFill>
                          <a:latin typeface="宋体"/>
                        </a:rPr>
                        <a:t>总投资</a:t>
                      </a:r>
                      <a:r>
                        <a:rPr lang="en-US" altLang="zh-CN" sz="1100" b="0" i="0" u="none" strike="noStrike" dirty="0">
                          <a:solidFill>
                            <a:srgbClr val="000000"/>
                          </a:solidFill>
                          <a:latin typeface="Arial"/>
                        </a:rPr>
                        <a:t>(</a:t>
                      </a:r>
                      <a:r>
                        <a:rPr lang="zh-CN" altLang="en-US" sz="1100" b="0" i="0" u="none" strike="noStrike" dirty="0">
                          <a:solidFill>
                            <a:srgbClr val="000000"/>
                          </a:solidFill>
                          <a:latin typeface="宋体"/>
                        </a:rPr>
                        <a:t>万元</a:t>
                      </a:r>
                      <a:r>
                        <a:rPr lang="en-US" altLang="zh-CN" sz="1100" b="0" i="0" u="none" strike="noStrike" dirty="0">
                          <a:solidFill>
                            <a:srgbClr val="000000"/>
                          </a:solidFill>
                          <a:latin typeface="Arial"/>
                        </a:rPr>
                        <a:t>)</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1100" b="0" i="0" u="none" strike="noStrike" dirty="0">
                          <a:solidFill>
                            <a:srgbClr val="000000"/>
                          </a:solidFill>
                          <a:latin typeface="宋体"/>
                        </a:rPr>
                        <a:t>单位投资成本</a:t>
                      </a:r>
                      <a:r>
                        <a:rPr lang="en-US" altLang="zh-CN" sz="1100" b="0" i="0" u="none" strike="noStrike" dirty="0">
                          <a:solidFill>
                            <a:srgbClr val="000000"/>
                          </a:solidFill>
                          <a:latin typeface="Arial"/>
                        </a:rPr>
                        <a:t>(</a:t>
                      </a:r>
                      <a:r>
                        <a:rPr lang="zh-CN" altLang="en-US" sz="1100" b="0" i="0" u="none" strike="noStrike" dirty="0">
                          <a:solidFill>
                            <a:srgbClr val="000000"/>
                          </a:solidFill>
                          <a:latin typeface="宋体"/>
                        </a:rPr>
                        <a:t>元</a:t>
                      </a:r>
                      <a:r>
                        <a:rPr lang="en-US" altLang="zh-CN" sz="1100" b="0" i="0" u="none" strike="noStrike" dirty="0">
                          <a:solidFill>
                            <a:srgbClr val="000000"/>
                          </a:solidFill>
                          <a:latin typeface="Arial"/>
                        </a:rPr>
                        <a:t>/</a:t>
                      </a:r>
                      <a:r>
                        <a:rPr lang="en-US" sz="1100" b="0" i="0" u="none" strike="noStrike" dirty="0">
                          <a:solidFill>
                            <a:srgbClr val="000000"/>
                          </a:solidFill>
                          <a:latin typeface="Arial"/>
                        </a:rPr>
                        <a:t>W)</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100" b="0" i="0" u="none" strike="noStrike" dirty="0">
                          <a:solidFill>
                            <a:srgbClr val="000000"/>
                          </a:solidFill>
                          <a:latin typeface="宋体"/>
                        </a:rPr>
                        <a:t>备注</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6837">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单晶</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latin typeface="宋体"/>
                        </a:rPr>
                        <a:t>多晶</a:t>
                      </a:r>
                      <a:endParaRPr lang="zh-CN" altLang="en-US" sz="1100" b="0" i="0" u="none" strike="noStrike">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差异</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单晶</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多晶</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宋体"/>
                        </a:rPr>
                        <a:t>差异</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smtClean="0">
                          <a:solidFill>
                            <a:srgbClr val="000000"/>
                          </a:solidFill>
                          <a:latin typeface="Arial"/>
                        </a:rPr>
                        <a:t>  单晶功率</a:t>
                      </a:r>
                      <a:r>
                        <a:rPr lang="en-US" altLang="zh-CN" sz="1100" b="0" i="0" u="none" strike="noStrike" dirty="0" smtClean="0">
                          <a:solidFill>
                            <a:srgbClr val="000000"/>
                          </a:solidFill>
                          <a:latin typeface="Arial"/>
                        </a:rPr>
                        <a:t>275W</a:t>
                      </a:r>
                      <a:r>
                        <a:rPr lang="zh-CN" altLang="en-US" sz="1100" b="0" i="0" u="none" strike="noStrike" dirty="0" smtClean="0">
                          <a:solidFill>
                            <a:srgbClr val="000000"/>
                          </a:solidFill>
                          <a:latin typeface="Arial"/>
                        </a:rPr>
                        <a:t>，装机</a:t>
                      </a:r>
                      <a:r>
                        <a:rPr lang="en-US" altLang="zh-CN" sz="1100" b="0" i="0" u="none" strike="noStrike" dirty="0" smtClean="0">
                          <a:solidFill>
                            <a:srgbClr val="000000"/>
                          </a:solidFill>
                          <a:latin typeface="Arial"/>
                        </a:rPr>
                        <a:t>27.5KW</a:t>
                      </a:r>
                      <a:r>
                        <a:rPr lang="zh-CN" altLang="en-US" sz="1100" b="0" i="0" u="none" strike="noStrike" dirty="0" smtClean="0">
                          <a:solidFill>
                            <a:srgbClr val="000000"/>
                          </a:solidFill>
                          <a:latin typeface="Arial"/>
                        </a:rPr>
                        <a:t>；</a:t>
                      </a:r>
                      <a:endParaRPr lang="en-US" altLang="zh-CN" sz="1100" b="0" i="0" u="none" strike="noStrike" dirty="0" smtClean="0">
                        <a:solidFill>
                          <a:srgbClr val="000000"/>
                        </a:solidFill>
                        <a:latin typeface="Arial"/>
                      </a:endParaRPr>
                    </a:p>
                    <a:p>
                      <a:pPr algn="l" fontAlgn="ctr"/>
                      <a:r>
                        <a:rPr lang="en-US" altLang="zh-CN" sz="1100" b="0" i="0" u="none" strike="noStrike" dirty="0" smtClean="0">
                          <a:solidFill>
                            <a:srgbClr val="000000"/>
                          </a:solidFill>
                          <a:latin typeface="Arial"/>
                        </a:rPr>
                        <a:t>  </a:t>
                      </a:r>
                      <a:r>
                        <a:rPr lang="zh-CN" altLang="en-US" sz="1100" b="0" i="0" u="none" strike="noStrike" dirty="0" smtClean="0">
                          <a:solidFill>
                            <a:srgbClr val="000000"/>
                          </a:solidFill>
                          <a:latin typeface="Arial"/>
                        </a:rPr>
                        <a:t>多晶功率</a:t>
                      </a:r>
                      <a:r>
                        <a:rPr lang="en-US" altLang="zh-CN" sz="1100" b="0" i="0" u="none" strike="noStrike" dirty="0" smtClean="0">
                          <a:solidFill>
                            <a:srgbClr val="000000"/>
                          </a:solidFill>
                          <a:latin typeface="Arial"/>
                        </a:rPr>
                        <a:t>260W</a:t>
                      </a:r>
                      <a:r>
                        <a:rPr lang="zh-CN" altLang="en-US" sz="1100" b="0" i="0" u="none" strike="noStrike" dirty="0" smtClean="0">
                          <a:solidFill>
                            <a:srgbClr val="000000"/>
                          </a:solidFill>
                          <a:latin typeface="Arial"/>
                        </a:rPr>
                        <a:t>，装机</a:t>
                      </a:r>
                      <a:r>
                        <a:rPr lang="en-US" altLang="zh-CN" sz="1100" b="0" i="0" u="none" strike="noStrike" dirty="0" smtClean="0">
                          <a:solidFill>
                            <a:srgbClr val="000000"/>
                          </a:solidFill>
                          <a:latin typeface="Arial"/>
                        </a:rPr>
                        <a:t>26KW</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21">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组件</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110.0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101.4</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8.6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4.000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3.900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0.100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smtClean="0">
                          <a:solidFill>
                            <a:srgbClr val="000000"/>
                          </a:solidFill>
                          <a:latin typeface="宋体"/>
                        </a:rPr>
                        <a:t> 电池片规格</a:t>
                      </a:r>
                      <a:r>
                        <a:rPr lang="en-US" altLang="zh-CN" sz="1100" b="0" i="0" u="none" strike="noStrike" dirty="0" smtClean="0">
                          <a:solidFill>
                            <a:srgbClr val="000000"/>
                          </a:solidFill>
                          <a:latin typeface="Arial"/>
                        </a:rPr>
                        <a:t>156mm×156mm×60</a:t>
                      </a:r>
                      <a:r>
                        <a:rPr lang="zh-CN" altLang="en-US" sz="1100" b="0" i="0" u="none" strike="noStrike" dirty="0" smtClean="0">
                          <a:solidFill>
                            <a:srgbClr val="000000"/>
                          </a:solidFill>
                          <a:latin typeface="宋体"/>
                        </a:rPr>
                        <a:t>片</a:t>
                      </a:r>
                      <a:endParaRPr lang="en-US" altLang="zh-CN"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支架</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12.1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12.1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0.440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0.465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-0.025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r>
                        <a:rPr lang="zh-CN" altLang="en-US" sz="1100" b="0" i="0" u="none" strike="noStrike" dirty="0" smtClean="0">
                          <a:solidFill>
                            <a:srgbClr val="000000"/>
                          </a:solidFill>
                          <a:latin typeface="Arial"/>
                        </a:rPr>
                        <a:t> </a:t>
                      </a:r>
                      <a:r>
                        <a:rPr lang="zh-CN" altLang="en-US" sz="1100" b="0" i="0" u="none" strike="noStrike" baseline="0" dirty="0" smtClean="0">
                          <a:solidFill>
                            <a:srgbClr val="000000"/>
                          </a:solidFill>
                          <a:latin typeface="Arial"/>
                        </a:rPr>
                        <a:t>  在组件数量一致的情况下，单晶</a:t>
                      </a:r>
                      <a:r>
                        <a:rPr lang="en-US" altLang="zh-CN" sz="1100" b="0" i="0" u="none" strike="noStrike" baseline="0" dirty="0" smtClean="0">
                          <a:solidFill>
                            <a:srgbClr val="000000"/>
                          </a:solidFill>
                          <a:latin typeface="Arial"/>
                        </a:rPr>
                        <a:t>BOS</a:t>
                      </a:r>
                      <a:r>
                        <a:rPr lang="zh-CN" altLang="en-US" sz="1100" b="0" i="0" u="none" strike="noStrike" baseline="0" dirty="0" smtClean="0">
                          <a:solidFill>
                            <a:srgbClr val="000000"/>
                          </a:solidFill>
                          <a:latin typeface="Arial"/>
                        </a:rPr>
                        <a:t>总成本与多晶一致，单晶单位</a:t>
                      </a:r>
                      <a:r>
                        <a:rPr lang="en-US" altLang="zh-CN" sz="1100" b="0" i="0" u="none" strike="noStrike" baseline="0" dirty="0" smtClean="0">
                          <a:solidFill>
                            <a:srgbClr val="000000"/>
                          </a:solidFill>
                          <a:latin typeface="Arial"/>
                        </a:rPr>
                        <a:t>BOS</a:t>
                      </a:r>
                      <a:r>
                        <a:rPr lang="zh-CN" altLang="en-US" sz="1100" b="0" i="0" u="none" strike="noStrike" baseline="0" dirty="0" smtClean="0">
                          <a:solidFill>
                            <a:srgbClr val="000000"/>
                          </a:solidFill>
                          <a:latin typeface="Arial"/>
                        </a:rPr>
                        <a:t>成本低于多晶。</a:t>
                      </a: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汇流箱</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latin typeface="Arial"/>
                        </a:rPr>
                        <a:t>1.1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latin typeface="Arial"/>
                        </a:rPr>
                        <a:t>0.040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0.042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-0.002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光伏电缆</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2.9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2.9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0.104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0.110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-0.006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建筑工程</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11.9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11.9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0.434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0.459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-0.025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安装工程</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14.2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14.2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0.517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0.547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-0.030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37">
                <a:tc>
                  <a:txBody>
                    <a:bodyPr/>
                    <a:lstStyle/>
                    <a:p>
                      <a:pPr algn="l" fontAlgn="ctr"/>
                      <a:r>
                        <a:rPr lang="zh-CN" altLang="en-US" sz="1100" b="0" i="0" u="none" strike="noStrike">
                          <a:solidFill>
                            <a:srgbClr val="000000"/>
                          </a:solidFill>
                          <a:latin typeface="Arial"/>
                        </a:rPr>
                        <a:t>   </a:t>
                      </a:r>
                      <a:r>
                        <a:rPr lang="zh-CN" altLang="en-US" sz="1100" b="0" i="0" u="none" strike="noStrike">
                          <a:solidFill>
                            <a:srgbClr val="000000"/>
                          </a:solidFill>
                          <a:latin typeface="宋体"/>
                        </a:rPr>
                        <a:t>其他设备、建材</a:t>
                      </a:r>
                      <a:endParaRPr lang="zh-CN" altLang="en-US" sz="1100" b="0" i="0" u="none" strike="noStrike">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33.7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33.7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1.224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1.295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-0.071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988">
                <a:tc>
                  <a:txBody>
                    <a:bodyPr/>
                    <a:lstStyle/>
                    <a:p>
                      <a:pPr algn="l" fontAlgn="ctr"/>
                      <a:r>
                        <a:rPr lang="zh-CN" altLang="en-US" sz="1100" b="1" i="0" u="none" strike="noStrike" dirty="0">
                          <a:solidFill>
                            <a:srgbClr val="000000"/>
                          </a:solidFill>
                          <a:latin typeface="Arial"/>
                        </a:rPr>
                        <a:t>   </a:t>
                      </a:r>
                      <a:r>
                        <a:rPr lang="zh-CN" altLang="en-US" sz="1100" b="1" i="0" u="none" strike="noStrike" dirty="0">
                          <a:solidFill>
                            <a:srgbClr val="000000"/>
                          </a:solidFill>
                          <a:latin typeface="宋体"/>
                        </a:rPr>
                        <a:t>单位建设投资合计</a:t>
                      </a:r>
                      <a:endParaRPr lang="zh-CN" altLang="en-US" sz="1100" b="1"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185.9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177.3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8.6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6.759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6.818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zh-CN" sz="1100" b="1" i="0" u="none" strike="noStrike">
                          <a:solidFill>
                            <a:srgbClr val="000000"/>
                          </a:solidFill>
                          <a:latin typeface="Arial"/>
                        </a:rPr>
                        <a:t>-0.059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a:solidFill>
                            <a:srgbClr val="000000"/>
                          </a:solidFill>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6837">
                <a:tc gridSpan="4">
                  <a:txBody>
                    <a:bodyPr/>
                    <a:lstStyle/>
                    <a:p>
                      <a:pPr algn="l" fontAlgn="ctr"/>
                      <a:r>
                        <a:rPr lang="zh-CN" altLang="en-US" sz="1100" b="0" i="0" u="none" strike="noStrike" dirty="0">
                          <a:solidFill>
                            <a:srgbClr val="000000"/>
                          </a:solidFill>
                          <a:latin typeface="Arial"/>
                        </a:rPr>
                        <a:t>   </a:t>
                      </a:r>
                      <a:r>
                        <a:rPr lang="zh-CN" altLang="en-US" sz="1100" b="0" i="0" u="none" strike="noStrike" dirty="0">
                          <a:solidFill>
                            <a:srgbClr val="000000"/>
                          </a:solidFill>
                          <a:latin typeface="宋体"/>
                        </a:rPr>
                        <a:t>项目投资财务</a:t>
                      </a:r>
                      <a:r>
                        <a:rPr lang="zh-CN" altLang="en-US" sz="1100" b="0" i="0" u="none" strike="noStrike" dirty="0" smtClean="0">
                          <a:solidFill>
                            <a:srgbClr val="000000"/>
                          </a:solidFill>
                          <a:latin typeface="宋体"/>
                        </a:rPr>
                        <a:t>内部收益率</a:t>
                      </a: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dirty="0">
                          <a:solidFill>
                            <a:srgbClr val="000000"/>
                          </a:solidFill>
                          <a:latin typeface="Arial"/>
                        </a:rPr>
                        <a:t>18.61%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17.63%</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0.98%</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100" b="0" i="0" u="none" strike="noStrike">
                          <a:solidFill>
                            <a:srgbClr val="000000"/>
                          </a:solidFill>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20121">
                <a:tc gridSpan="4">
                  <a:txBody>
                    <a:bodyPr/>
                    <a:lstStyle/>
                    <a:p>
                      <a:pPr algn="l" fontAlgn="ctr"/>
                      <a:r>
                        <a:rPr lang="zh-CN" altLang="en-US" sz="1100" b="0" i="0" u="none" strike="noStrike" dirty="0">
                          <a:solidFill>
                            <a:srgbClr val="000000"/>
                          </a:solidFill>
                          <a:latin typeface="Arial"/>
                        </a:rPr>
                        <a:t>   </a:t>
                      </a:r>
                      <a:r>
                        <a:rPr lang="zh-CN" altLang="en-US" sz="1100" b="0" i="0" u="none" strike="noStrike" dirty="0">
                          <a:solidFill>
                            <a:srgbClr val="000000"/>
                          </a:solidFill>
                          <a:latin typeface="宋体"/>
                        </a:rPr>
                        <a:t>项目投资财务净现值（万元</a:t>
                      </a:r>
                      <a:r>
                        <a:rPr lang="zh-CN" altLang="en-US" sz="1100" b="0" i="0" u="none" strike="noStrike" dirty="0" smtClean="0">
                          <a:solidFill>
                            <a:srgbClr val="000000"/>
                          </a:solidFill>
                          <a:latin typeface="宋体"/>
                        </a:rPr>
                        <a:t>）</a:t>
                      </a: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97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dirty="0">
                          <a:solidFill>
                            <a:srgbClr val="000000"/>
                          </a:solidFill>
                          <a:latin typeface="Arial"/>
                        </a:rPr>
                        <a:t>81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dirty="0">
                          <a:solidFill>
                            <a:srgbClr val="000000"/>
                          </a:solidFill>
                          <a:latin typeface="Arial"/>
                        </a:rPr>
                        <a:t>16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100" b="0" i="0" u="none" strike="noStrike" dirty="0">
                          <a:solidFill>
                            <a:srgbClr val="000000"/>
                          </a:solidFill>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06837">
                <a:tc gridSpan="4">
                  <a:txBody>
                    <a:bodyPr/>
                    <a:lstStyle/>
                    <a:p>
                      <a:pPr algn="l" fontAlgn="ctr"/>
                      <a:r>
                        <a:rPr lang="zh-CN" altLang="en-US" sz="1100" b="0" i="0" u="none" strike="noStrike" dirty="0">
                          <a:solidFill>
                            <a:srgbClr val="000000"/>
                          </a:solidFill>
                          <a:latin typeface="Arial"/>
                        </a:rPr>
                        <a:t>   </a:t>
                      </a:r>
                      <a:r>
                        <a:rPr lang="zh-CN" altLang="en-US" sz="1100" b="0" i="0" u="none" strike="noStrike" dirty="0">
                          <a:solidFill>
                            <a:srgbClr val="000000"/>
                          </a:solidFill>
                          <a:latin typeface="宋体"/>
                        </a:rPr>
                        <a:t>项目投资静态回收期（年</a:t>
                      </a:r>
                      <a:r>
                        <a:rPr lang="zh-CN" altLang="en-US" sz="1100" b="0" i="0" u="none" strike="noStrike" dirty="0" smtClean="0">
                          <a:solidFill>
                            <a:srgbClr val="000000"/>
                          </a:solidFill>
                          <a:latin typeface="宋体"/>
                        </a:rPr>
                        <a:t>）</a:t>
                      </a: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5.63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5.85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-0.22 </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100" b="0" i="0" u="none" strike="noStrike" dirty="0">
                          <a:solidFill>
                            <a:srgbClr val="000000"/>
                          </a:solidFill>
                          <a:latin typeface="Arial"/>
                        </a:rPr>
                        <a:t>　</a:t>
                      </a: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20121">
                <a:tc gridSpan="4">
                  <a:txBody>
                    <a:bodyPr/>
                    <a:lstStyle/>
                    <a:p>
                      <a:pPr algn="l" fontAlgn="ctr"/>
                      <a:r>
                        <a:rPr lang="zh-CN" altLang="en-US" sz="1100" b="0" i="0" u="none" strike="noStrike" dirty="0">
                          <a:solidFill>
                            <a:srgbClr val="000000"/>
                          </a:solidFill>
                          <a:latin typeface="Arial"/>
                        </a:rPr>
                        <a:t>   </a:t>
                      </a:r>
                      <a:r>
                        <a:rPr lang="zh-CN" altLang="en-US" sz="1100" b="0" i="0" u="none" strike="noStrike" dirty="0">
                          <a:solidFill>
                            <a:srgbClr val="000000"/>
                          </a:solidFill>
                          <a:latin typeface="宋体"/>
                        </a:rPr>
                        <a:t>资本金财务</a:t>
                      </a:r>
                      <a:r>
                        <a:rPr lang="zh-CN" altLang="en-US" sz="1100" b="0" i="0" u="none" strike="noStrike" dirty="0" smtClean="0">
                          <a:solidFill>
                            <a:srgbClr val="000000"/>
                          </a:solidFill>
                          <a:latin typeface="宋体"/>
                        </a:rPr>
                        <a:t>内部收益率</a:t>
                      </a:r>
                      <a:endParaRPr lang="zh-CN" altLang="en-US" sz="1100" b="0" i="0" u="none" strike="noStrike" dirty="0">
                        <a:solidFill>
                          <a:srgbClr val="000000"/>
                        </a:solidFill>
                        <a:latin typeface="Arial"/>
                      </a:endParaRPr>
                    </a:p>
                  </a:txBody>
                  <a:tcPr marL="6178" marR="6178" marT="61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100" b="0" i="0" u="none" strike="noStrike">
                          <a:solidFill>
                            <a:srgbClr val="000000"/>
                          </a:solidFill>
                          <a:latin typeface="Arial"/>
                        </a:rPr>
                        <a:t>45.57%</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42.11%</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CN" sz="1100" b="0" i="0" u="none" strike="noStrike">
                          <a:solidFill>
                            <a:srgbClr val="000000"/>
                          </a:solidFill>
                          <a:latin typeface="Arial"/>
                        </a:rPr>
                        <a:t>3.45%</a:t>
                      </a:r>
                    </a:p>
                  </a:txBody>
                  <a:tcPr marL="6178" marR="6178" marT="6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100" b="0" i="0" u="none" strike="noStrike" dirty="0">
                          <a:solidFill>
                            <a:srgbClr val="000000"/>
                          </a:solidFill>
                          <a:latin typeface="Arial"/>
                        </a:rPr>
                        <a:t>  </a:t>
                      </a:r>
                      <a:r>
                        <a:rPr lang="zh-CN" altLang="en-US" sz="1100" b="0" i="0" u="none" strike="noStrike" dirty="0">
                          <a:solidFill>
                            <a:srgbClr val="000000"/>
                          </a:solidFill>
                          <a:latin typeface="宋体"/>
                        </a:rPr>
                        <a:t>资本金比例</a:t>
                      </a:r>
                      <a:r>
                        <a:rPr lang="en-US" altLang="zh-CN" sz="1100" b="0" i="0" u="none" strike="noStrike" dirty="0">
                          <a:solidFill>
                            <a:srgbClr val="000000"/>
                          </a:solidFill>
                          <a:latin typeface="Arial"/>
                        </a:rPr>
                        <a:t>25%</a:t>
                      </a:r>
                      <a:r>
                        <a:rPr lang="zh-CN" altLang="en-US" sz="1100" b="0" i="0" u="none" strike="noStrike" dirty="0">
                          <a:solidFill>
                            <a:srgbClr val="000000"/>
                          </a:solidFill>
                          <a:latin typeface="宋体"/>
                        </a:rPr>
                        <a:t>，贷款年限</a:t>
                      </a:r>
                      <a:r>
                        <a:rPr lang="en-US" altLang="zh-CN" sz="1100" b="0" i="0" u="none" strike="noStrike" dirty="0">
                          <a:solidFill>
                            <a:srgbClr val="000000"/>
                          </a:solidFill>
                          <a:latin typeface="Arial"/>
                        </a:rPr>
                        <a:t>15</a:t>
                      </a:r>
                      <a:r>
                        <a:rPr lang="zh-CN" altLang="en-US" sz="1100" b="0" i="0" u="none" strike="noStrike" dirty="0">
                          <a:solidFill>
                            <a:srgbClr val="000000"/>
                          </a:solidFill>
                          <a:latin typeface="宋体"/>
                        </a:rPr>
                        <a:t>年，利率</a:t>
                      </a:r>
                      <a:r>
                        <a:rPr lang="en-US" altLang="zh-CN" sz="1100" b="0" i="0" u="none" strike="noStrike" dirty="0">
                          <a:solidFill>
                            <a:srgbClr val="000000"/>
                          </a:solidFill>
                          <a:latin typeface="Arial"/>
                        </a:rPr>
                        <a:t>6.5%</a:t>
                      </a:r>
                    </a:p>
                  </a:txBody>
                  <a:tcPr marL="6178" marR="6178" marT="61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r h="376300">
                <a:tc gridSpan="8">
                  <a:txBody>
                    <a:bodyPr/>
                    <a:lstStyle/>
                    <a:p>
                      <a:pPr algn="l" fontAlgn="ctr"/>
                      <a:r>
                        <a:rPr lang="zh-CN" altLang="en-US" sz="1100" b="0" i="0" u="none" strike="noStrike" dirty="0">
                          <a:solidFill>
                            <a:srgbClr val="000000"/>
                          </a:solidFill>
                          <a:latin typeface="宋体"/>
                        </a:rPr>
                        <a:t>备注</a:t>
                      </a:r>
                      <a:r>
                        <a:rPr lang="zh-CN" altLang="en-US" sz="1100" b="0" i="0" u="none" strike="noStrike" dirty="0" smtClean="0">
                          <a:solidFill>
                            <a:srgbClr val="000000"/>
                          </a:solidFill>
                          <a:latin typeface="宋体"/>
                        </a:rPr>
                        <a:t>：假定</a:t>
                      </a:r>
                      <a:r>
                        <a:rPr lang="zh-CN" altLang="en-US" sz="1100" b="0" i="0" u="none" strike="noStrike" dirty="0">
                          <a:solidFill>
                            <a:srgbClr val="000000"/>
                          </a:solidFill>
                          <a:latin typeface="宋体"/>
                        </a:rPr>
                        <a:t>建设地点位于国内二类资源区大型商业屋顶，用户自投</a:t>
                      </a:r>
                      <a:r>
                        <a:rPr lang="zh-CN" altLang="en-US" sz="1100" b="0" i="0" u="none" strike="noStrike" dirty="0" smtClean="0">
                          <a:solidFill>
                            <a:srgbClr val="000000"/>
                          </a:solidFill>
                          <a:latin typeface="宋体"/>
                        </a:rPr>
                        <a:t>自用，自用比例</a:t>
                      </a:r>
                      <a:r>
                        <a:rPr lang="en-US" altLang="zh-CN" sz="1100" b="0" i="0" u="none" strike="noStrike" dirty="0" smtClean="0">
                          <a:solidFill>
                            <a:srgbClr val="000000"/>
                          </a:solidFill>
                          <a:latin typeface="宋体"/>
                        </a:rPr>
                        <a:t>80%</a:t>
                      </a:r>
                    </a:p>
                  </a:txBody>
                  <a:tcPr marL="6178" marR="6178" marT="6178" marB="0" anchor="ctr">
                    <a:lnL>
                      <a:noFill/>
                    </a:lnL>
                    <a:lnR>
                      <a:noFill/>
                    </a:lnR>
                    <a:lnT w="28575" cap="flat" cmpd="sng" algn="ctr">
                      <a:solidFill>
                        <a:schemeClr val="tx1"/>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zh-CN" altLang="en-US" sz="1100" b="0" i="0" u="none" strike="noStrike" dirty="0">
                        <a:solidFill>
                          <a:srgbClr val="000000"/>
                        </a:solidFill>
                        <a:latin typeface="Arial"/>
                      </a:endParaRPr>
                    </a:p>
                  </a:txBody>
                  <a:tcPr marL="6178" marR="6178" marT="6178"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 name="TextBox 2"/>
          <p:cNvSpPr txBox="1"/>
          <p:nvPr/>
        </p:nvSpPr>
        <p:spPr>
          <a:xfrm>
            <a:off x="285720" y="776898"/>
            <a:ext cx="8215370" cy="707886"/>
          </a:xfrm>
          <a:prstGeom prst="rect">
            <a:avLst/>
          </a:prstGeom>
          <a:noFill/>
        </p:spPr>
        <p:txBody>
          <a:bodyPr wrap="square" rtlCol="0">
            <a:spAutoFit/>
          </a:bodyPr>
          <a:lstStyle/>
          <a:p>
            <a:r>
              <a:rPr lang="zh-CN" altLang="en-US" sz="2000" b="1" dirty="0" smtClean="0">
                <a:latin typeface="黑体" pitchFamily="2" charset="-122"/>
                <a:ea typeface="黑体" pitchFamily="2" charset="-122"/>
              </a:rPr>
              <a:t>分布式光伏：采用单晶组件，同样面积可安装更多容量，每瓦投资成本比多晶节约</a:t>
            </a:r>
            <a:r>
              <a:rPr lang="en-US" altLang="zh-CN" sz="2000" b="1" dirty="0" smtClean="0">
                <a:latin typeface="黑体" pitchFamily="2" charset="-122"/>
                <a:ea typeface="黑体" pitchFamily="2" charset="-122"/>
              </a:rPr>
              <a:t>0.059</a:t>
            </a:r>
            <a:r>
              <a:rPr lang="zh-CN" altLang="en-US" sz="2000" b="1" dirty="0" smtClean="0">
                <a:latin typeface="黑体" pitchFamily="2" charset="-122"/>
                <a:ea typeface="黑体" pitchFamily="2" charset="-122"/>
              </a:rPr>
              <a:t>元，资本金</a:t>
            </a:r>
            <a:r>
              <a:rPr lang="en-US" altLang="zh-CN" sz="2000" b="1" dirty="0" smtClean="0">
                <a:latin typeface="黑体" pitchFamily="2" charset="-122"/>
                <a:ea typeface="黑体" pitchFamily="2" charset="-122"/>
              </a:rPr>
              <a:t>IRR</a:t>
            </a:r>
            <a:r>
              <a:rPr lang="zh-CN" altLang="en-US" sz="2000" b="1" dirty="0" smtClean="0">
                <a:latin typeface="黑体" pitchFamily="2" charset="-122"/>
                <a:ea typeface="黑体" pitchFamily="2" charset="-122"/>
              </a:rPr>
              <a:t>比多晶高</a:t>
            </a:r>
            <a:r>
              <a:rPr lang="en-US" altLang="zh-CN" sz="2000" b="1" dirty="0" smtClean="0">
                <a:latin typeface="黑体" pitchFamily="2" charset="-122"/>
                <a:ea typeface="黑体" pitchFamily="2" charset="-122"/>
              </a:rPr>
              <a:t>3.45%</a:t>
            </a:r>
            <a:endParaRPr lang="zh-CN" altLang="en-US" sz="2000" b="1" dirty="0">
              <a:latin typeface="黑体" pitchFamily="2" charset="-122"/>
              <a:ea typeface="黑体" pitchFamily="2" charset="-122"/>
            </a:endParaRPr>
          </a:p>
        </p:txBody>
      </p:sp>
      <p:sp>
        <p:nvSpPr>
          <p:cNvPr id="4" name="Text Box 8"/>
          <p:cNvSpPr txBox="1">
            <a:spLocks noChangeArrowheads="1"/>
          </p:cNvSpPr>
          <p:nvPr/>
        </p:nvSpPr>
        <p:spPr bwMode="auto">
          <a:xfrm>
            <a:off x="231774" y="188913"/>
            <a:ext cx="7004521"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wrap="squar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分布式光伏发电项目</a:t>
            </a:r>
            <a:r>
              <a:rPr kumimoji="1" lang="zh-CN" altLang="en-US" sz="2400" b="1" dirty="0" smtClean="0">
                <a:latin typeface="微软雅黑" charset="0"/>
                <a:ea typeface="微软雅黑" charset="0"/>
                <a:cs typeface="微软雅黑" charset="0"/>
              </a:rPr>
              <a:t>设备选型</a:t>
            </a:r>
            <a:endParaRPr kumimoji="1" lang="zh-CN" altLang="en-US" sz="2400" dirty="0">
              <a:ea typeface="宋体" charset="0"/>
              <a:cs typeface="宋体" charset="0"/>
            </a:endParaRPr>
          </a:p>
        </p:txBody>
      </p:sp>
    </p:spTree>
    <p:extLst>
      <p:ext uri="{BB962C8B-B14F-4D97-AF65-F5344CB8AC3E}">
        <p14:creationId xmlns:p14="http://schemas.microsoft.com/office/powerpoint/2010/main" val="37801187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age26.png"/>
          <p:cNvPicPr/>
          <p:nvPr/>
        </p:nvPicPr>
        <p:blipFill>
          <a:blip r:embed="rId2">
            <a:extLst/>
          </a:blip>
          <a:stretch>
            <a:fillRect/>
          </a:stretch>
        </p:blipFill>
        <p:spPr>
          <a:xfrm>
            <a:off x="2498747" y="2420888"/>
            <a:ext cx="3873453" cy="1885952"/>
          </a:xfrm>
          <a:prstGeom prst="rect">
            <a:avLst/>
          </a:prstGeom>
          <a:ln w="12700">
            <a:miter lim="400000"/>
          </a:ln>
        </p:spPr>
      </p:pic>
    </p:spTree>
    <p:extLst>
      <p:ext uri="{BB962C8B-B14F-4D97-AF65-F5344CB8AC3E}">
        <p14:creationId xmlns:p14="http://schemas.microsoft.com/office/powerpoint/2010/main" val="39245253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611560" y="4005064"/>
            <a:ext cx="1800200" cy="1872208"/>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0" y="764704"/>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20" name="TextBox 11"/>
          <p:cNvSpPr>
            <a:spLocks noChangeArrowheads="1"/>
          </p:cNvSpPr>
          <p:nvPr/>
        </p:nvSpPr>
        <p:spPr bwMode="auto">
          <a:xfrm flipH="1">
            <a:off x="395536" y="1043291"/>
            <a:ext cx="3949558" cy="297477"/>
          </a:xfrm>
          <a:prstGeom prst="rect">
            <a:avLst/>
          </a:prstGeom>
          <a:noFill/>
          <a:ln w="9525">
            <a:noFill/>
            <a:miter lim="800000"/>
            <a:headEnd/>
            <a:tailEnd/>
          </a:ln>
        </p:spPr>
        <p:txBody>
          <a:bodyPr lIns="91404" tIns="45700" rIns="91404" bIns="45700">
            <a:spAutoFit/>
          </a:bodyPr>
          <a:lstStyle/>
          <a:p>
            <a:pPr eaLnBrk="1" hangingPunct="1">
              <a:lnSpc>
                <a:spcPts val="1604"/>
              </a:lnSpc>
            </a:pPr>
            <a:r>
              <a:rPr lang="zh-CN" altLang="en-US" sz="2000" b="1" dirty="0" smtClean="0">
                <a:solidFill>
                  <a:srgbClr val="FF6600"/>
                </a:solidFill>
                <a:latin typeface="Corbel" pitchFamily="34" charset="0"/>
              </a:rPr>
              <a:t>构成</a:t>
            </a:r>
            <a:r>
              <a:rPr lang="en-US" altLang="zh-CN" sz="2000" b="1" dirty="0" smtClean="0">
                <a:solidFill>
                  <a:srgbClr val="FF6600"/>
                </a:solidFill>
                <a:latin typeface="Corbel" pitchFamily="34" charset="0"/>
              </a:rPr>
              <a:t> </a:t>
            </a:r>
            <a:r>
              <a:rPr lang="en-US" altLang="zh-CN" sz="2000" b="1" dirty="0">
                <a:solidFill>
                  <a:srgbClr val="FF6600"/>
                </a:solidFill>
                <a:latin typeface="Corbel" pitchFamily="34" charset="0"/>
              </a:rPr>
              <a:t>——</a:t>
            </a:r>
            <a:endParaRPr lang="en-US" altLang="zh-CN" sz="2000" dirty="0">
              <a:solidFill>
                <a:srgbClr val="FF6600"/>
              </a:solidFill>
              <a:latin typeface="Corbel" pitchFamily="34" charset="0"/>
            </a:endParaRPr>
          </a:p>
        </p:txBody>
      </p:sp>
      <p:sp>
        <p:nvSpPr>
          <p:cNvPr id="8" name="同侧圆角矩形 7"/>
          <p:cNvSpPr/>
          <p:nvPr/>
        </p:nvSpPr>
        <p:spPr bwMode="auto">
          <a:xfrm flipV="1">
            <a:off x="2504867" y="3144297"/>
            <a:ext cx="1920783" cy="777971"/>
          </a:xfrm>
          <a:prstGeom prst="round2SameRect">
            <a:avLst/>
          </a:prstGeom>
          <a:solidFill>
            <a:srgbClr val="014C8D"/>
          </a:solidFill>
          <a:ln w="25400" cap="flat" cmpd="sng" algn="ctr">
            <a:noFill/>
            <a:prstDash val="solid"/>
          </a:ln>
          <a:effectLst>
            <a:reflection blurRad="6350" stA="50000" endA="300" endPos="55500" dist="50800" dir="5400000" sy="-100000" algn="bl" rotWithShape="0"/>
          </a:effectLst>
        </p:spPr>
        <p:txBody>
          <a:bodyPr anchor="ctr"/>
          <a:lstStyle/>
          <a:p>
            <a:pPr algn="ctr" fontAlgn="auto">
              <a:spcBef>
                <a:spcPts val="0"/>
              </a:spcBef>
              <a:spcAft>
                <a:spcPts val="0"/>
              </a:spcAft>
              <a:defRPr/>
            </a:pPr>
            <a:endParaRPr lang="zh-CN" altLang="en-US" sz="1800" b="0" kern="0" dirty="0">
              <a:solidFill>
                <a:prstClr val="white"/>
              </a:solidFill>
              <a:latin typeface="Calibri"/>
              <a:ea typeface="宋体"/>
            </a:endParaRPr>
          </a:p>
        </p:txBody>
      </p:sp>
      <p:pic>
        <p:nvPicPr>
          <p:cNvPr id="9" name="Picture 6" descr="静物"/>
          <p:cNvPicPr>
            <a:picLocks noChangeAspect="1" noChangeArrowheads="1"/>
          </p:cNvPicPr>
          <p:nvPr/>
        </p:nvPicPr>
        <p:blipFill rotWithShape="1">
          <a:blip r:embed="rId2" cstate="print">
            <a:extLst/>
          </a:blip>
          <a:srcRect l="3544" t="3009" r="3544" b="14382"/>
          <a:stretch/>
        </p:blipFill>
        <p:spPr bwMode="auto">
          <a:xfrm>
            <a:off x="565294" y="1700808"/>
            <a:ext cx="1835666" cy="1523960"/>
          </a:xfrm>
          <a:prstGeom prst="round2SameRect">
            <a:avLst>
              <a:gd name="adj1" fmla="val 6676"/>
              <a:gd name="adj2" fmla="val 0"/>
            </a:avLst>
          </a:prstGeom>
          <a:noFill/>
          <a:ln w="38100">
            <a:solidFill>
              <a:srgbClr val="014C8D"/>
            </a:solidFill>
          </a:ln>
          <a:extLst/>
        </p:spPr>
      </p:pic>
      <p:sp>
        <p:nvSpPr>
          <p:cNvPr id="12" name="同侧圆角矩形 11"/>
          <p:cNvSpPr/>
          <p:nvPr/>
        </p:nvSpPr>
        <p:spPr bwMode="auto">
          <a:xfrm flipV="1">
            <a:off x="539552" y="3230745"/>
            <a:ext cx="1904950" cy="691525"/>
          </a:xfrm>
          <a:prstGeom prst="round2Same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5400" cap="flat" cmpd="sng" algn="ctr">
            <a:noFill/>
            <a:prstDash val="solid"/>
          </a:ln>
          <a:effectLst>
            <a:reflection blurRad="6350" stA="50000" endA="300" endPos="55500" dist="50800" dir="5400000" sy="-100000" algn="bl" rotWithShape="0"/>
          </a:effectLst>
        </p:spPr>
        <p:txBody>
          <a:bodyPr anchor="ctr"/>
          <a:lstStyle/>
          <a:p>
            <a:pPr algn="ctr" fontAlgn="auto">
              <a:spcBef>
                <a:spcPts val="0"/>
              </a:spcBef>
              <a:spcAft>
                <a:spcPts val="0"/>
              </a:spcAft>
              <a:defRPr/>
            </a:pPr>
            <a:endParaRPr lang="zh-CN" altLang="en-US" sz="1800" b="0" kern="0">
              <a:solidFill>
                <a:prstClr val="white"/>
              </a:solidFill>
              <a:latin typeface="Calibri"/>
              <a:ea typeface="宋体"/>
            </a:endParaRPr>
          </a:p>
        </p:txBody>
      </p:sp>
      <p:pic>
        <p:nvPicPr>
          <p:cNvPr id="13" name="Picture 6" descr="静物"/>
          <p:cNvPicPr>
            <a:picLocks noChangeAspect="1" noChangeArrowheads="1"/>
          </p:cNvPicPr>
          <p:nvPr/>
        </p:nvPicPr>
        <p:blipFill rotWithShape="1">
          <a:blip r:embed="rId2" cstate="print">
            <a:extLst/>
          </a:blip>
          <a:srcRect l="3544" t="3009" r="3544" b="14382"/>
          <a:stretch/>
        </p:blipFill>
        <p:spPr bwMode="auto">
          <a:xfrm>
            <a:off x="4572000" y="1700808"/>
            <a:ext cx="1617164" cy="1498365"/>
          </a:xfrm>
          <a:prstGeom prst="round2SameRect">
            <a:avLst>
              <a:gd name="adj1" fmla="val 6676"/>
              <a:gd name="adj2" fmla="val 0"/>
            </a:avLst>
          </a:prstGeom>
          <a:noFill/>
          <a:ln w="38100">
            <a:solidFill>
              <a:srgbClr val="014C8D"/>
            </a:solidFill>
          </a:ln>
          <a:extLst/>
        </p:spPr>
      </p:pic>
      <p:sp>
        <p:nvSpPr>
          <p:cNvPr id="14" name="同侧圆角矩形 13"/>
          <p:cNvSpPr/>
          <p:nvPr/>
        </p:nvSpPr>
        <p:spPr bwMode="auto">
          <a:xfrm flipV="1">
            <a:off x="4501848" y="3163084"/>
            <a:ext cx="1693119" cy="765298"/>
          </a:xfrm>
          <a:prstGeom prst="round2SameRect">
            <a:avLst/>
          </a:prstGeom>
          <a:solidFill>
            <a:srgbClr val="014C8D"/>
          </a:solidFill>
          <a:ln w="25400" cap="flat" cmpd="sng" algn="ctr">
            <a:noFill/>
            <a:prstDash val="solid"/>
          </a:ln>
          <a:effectLst>
            <a:reflection blurRad="6350" stA="50000" endA="300" endPos="55500" dist="50800" dir="5400000" sy="-100000" algn="bl" rotWithShape="0"/>
          </a:effectLst>
        </p:spPr>
        <p:txBody>
          <a:bodyPr anchor="ctr"/>
          <a:lstStyle/>
          <a:p>
            <a:pPr algn="ctr" fontAlgn="auto">
              <a:spcBef>
                <a:spcPts val="0"/>
              </a:spcBef>
              <a:spcAft>
                <a:spcPts val="0"/>
              </a:spcAft>
              <a:defRPr/>
            </a:pPr>
            <a:endParaRPr lang="zh-CN" altLang="en-US" sz="1800" b="0" kern="0">
              <a:solidFill>
                <a:prstClr val="white"/>
              </a:solidFill>
              <a:latin typeface="Calibri"/>
              <a:ea typeface="宋体"/>
            </a:endParaRPr>
          </a:p>
        </p:txBody>
      </p:sp>
      <p:pic>
        <p:nvPicPr>
          <p:cNvPr id="15" name="Picture 4" descr="放大镜看报纸"/>
          <p:cNvPicPr>
            <a:picLocks noChangeAspect="1" noChangeArrowheads="1"/>
          </p:cNvPicPr>
          <p:nvPr/>
        </p:nvPicPr>
        <p:blipFill>
          <a:blip r:embed="rId3" cstate="print">
            <a:extLst/>
          </a:blip>
          <a:srcRect/>
          <a:stretch>
            <a:fillRect/>
          </a:stretch>
        </p:blipFill>
        <p:spPr bwMode="auto">
          <a:xfrm>
            <a:off x="6385634" y="1675152"/>
            <a:ext cx="1650613" cy="1531330"/>
          </a:xfrm>
          <a:prstGeom prst="round2SameRect">
            <a:avLst>
              <a:gd name="adj1" fmla="val 6676"/>
              <a:gd name="adj2" fmla="val 0"/>
            </a:avLst>
          </a:prstGeom>
          <a:noFill/>
          <a:ln w="38100">
            <a:solidFill>
              <a:srgbClr val="014C8D"/>
            </a:solidFill>
          </a:ln>
          <a:extLst/>
        </p:spPr>
      </p:pic>
      <p:sp>
        <p:nvSpPr>
          <p:cNvPr id="16" name="同侧圆角矩形 15"/>
          <p:cNvSpPr/>
          <p:nvPr/>
        </p:nvSpPr>
        <p:spPr bwMode="auto">
          <a:xfrm flipV="1">
            <a:off x="6355458" y="3144623"/>
            <a:ext cx="1744934" cy="787629"/>
          </a:xfrm>
          <a:prstGeom prst="round2SameRect">
            <a:avLst/>
          </a:prstGeom>
          <a:solidFill>
            <a:srgbClr val="014C8D"/>
          </a:solidFill>
          <a:ln w="25400" cap="flat" cmpd="sng" algn="ctr">
            <a:noFill/>
            <a:prstDash val="solid"/>
          </a:ln>
          <a:effectLst>
            <a:reflection blurRad="6350" stA="50000" endA="300" endPos="55500" dist="50800" dir="5400000" sy="-100000" algn="bl" rotWithShape="0"/>
          </a:effectLst>
        </p:spPr>
        <p:txBody>
          <a:bodyPr anchor="ctr"/>
          <a:lstStyle/>
          <a:p>
            <a:pPr algn="ctr" fontAlgn="auto">
              <a:spcBef>
                <a:spcPts val="0"/>
              </a:spcBef>
              <a:spcAft>
                <a:spcPts val="0"/>
              </a:spcAft>
              <a:defRPr/>
            </a:pPr>
            <a:endParaRPr lang="zh-CN" altLang="en-US" sz="1800" b="0" kern="0">
              <a:solidFill>
                <a:prstClr val="white"/>
              </a:solidFill>
              <a:latin typeface="Calibri"/>
              <a:ea typeface="宋体"/>
            </a:endParaRPr>
          </a:p>
        </p:txBody>
      </p:sp>
      <p:sp>
        <p:nvSpPr>
          <p:cNvPr id="17" name="TextBox 29"/>
          <p:cNvSpPr txBox="1">
            <a:spLocks noChangeArrowheads="1"/>
          </p:cNvSpPr>
          <p:nvPr/>
        </p:nvSpPr>
        <p:spPr bwMode="auto">
          <a:xfrm>
            <a:off x="2771800" y="3340197"/>
            <a:ext cx="1338828" cy="369332"/>
          </a:xfrm>
          <a:prstGeom prst="rect">
            <a:avLst/>
          </a:prstGeom>
          <a:noFill/>
          <a:ln w="9525">
            <a:noFill/>
            <a:miter lim="800000"/>
            <a:headEnd/>
            <a:tailEnd/>
          </a:ln>
        </p:spPr>
        <p:txBody>
          <a:bodyPr wrap="none">
            <a:spAutoFit/>
          </a:bodyPr>
          <a:lstStyle/>
          <a:p>
            <a:r>
              <a:rPr lang="zh-CN" altLang="en-US" sz="1800" b="0" smtClean="0">
                <a:solidFill>
                  <a:srgbClr val="FFFFFF"/>
                </a:solidFill>
                <a:latin typeface="Calibri" pitchFamily="34" charset="0"/>
              </a:rPr>
              <a:t>并网逆变器</a:t>
            </a:r>
            <a:endParaRPr lang="zh-CN" altLang="en-US" sz="1800" b="0" dirty="0">
              <a:solidFill>
                <a:srgbClr val="FFFFFF"/>
              </a:solidFill>
              <a:latin typeface="Calibri" pitchFamily="34" charset="0"/>
            </a:endParaRPr>
          </a:p>
        </p:txBody>
      </p:sp>
      <p:sp>
        <p:nvSpPr>
          <p:cNvPr id="19" name="TextBox 34"/>
          <p:cNvSpPr txBox="1">
            <a:spLocks noChangeArrowheads="1"/>
          </p:cNvSpPr>
          <p:nvPr/>
        </p:nvSpPr>
        <p:spPr bwMode="auto">
          <a:xfrm>
            <a:off x="6719173" y="3317972"/>
            <a:ext cx="646331" cy="369332"/>
          </a:xfrm>
          <a:prstGeom prst="rect">
            <a:avLst/>
          </a:prstGeom>
          <a:noFill/>
          <a:ln w="9525">
            <a:noFill/>
            <a:miter lim="800000"/>
            <a:headEnd/>
            <a:tailEnd/>
          </a:ln>
        </p:spPr>
        <p:txBody>
          <a:bodyPr wrap="none">
            <a:spAutoFit/>
          </a:bodyPr>
          <a:lstStyle/>
          <a:p>
            <a:r>
              <a:rPr lang="zh-CN" altLang="en-US" sz="1800" dirty="0" smtClean="0">
                <a:solidFill>
                  <a:srgbClr val="FFFFFF"/>
                </a:solidFill>
                <a:latin typeface="Calibri" pitchFamily="34" charset="0"/>
              </a:rPr>
              <a:t>电表</a:t>
            </a:r>
            <a:endParaRPr lang="zh-CN" altLang="en-US" sz="1800" b="0" dirty="0">
              <a:solidFill>
                <a:srgbClr val="FFFFFF"/>
              </a:solidFill>
              <a:latin typeface="Calibri" pitchFamily="34" charset="0"/>
            </a:endParaRPr>
          </a:p>
        </p:txBody>
      </p:sp>
      <p:sp>
        <p:nvSpPr>
          <p:cNvPr id="22" name="TextBox 35"/>
          <p:cNvSpPr txBox="1">
            <a:spLocks noChangeArrowheads="1"/>
          </p:cNvSpPr>
          <p:nvPr/>
        </p:nvSpPr>
        <p:spPr bwMode="auto">
          <a:xfrm>
            <a:off x="683568" y="3340197"/>
            <a:ext cx="1800493" cy="369332"/>
          </a:xfrm>
          <a:prstGeom prst="rect">
            <a:avLst/>
          </a:prstGeom>
          <a:noFill/>
          <a:ln w="9525">
            <a:noFill/>
            <a:miter lim="800000"/>
            <a:headEnd/>
            <a:tailEnd/>
          </a:ln>
        </p:spPr>
        <p:txBody>
          <a:bodyPr wrap="none">
            <a:spAutoFit/>
          </a:bodyPr>
          <a:lstStyle/>
          <a:p>
            <a:r>
              <a:rPr lang="zh-CN" altLang="en-US" sz="1800" dirty="0" smtClean="0">
                <a:solidFill>
                  <a:srgbClr val="FFFFFF"/>
                </a:solidFill>
                <a:latin typeface="Calibri" pitchFamily="34" charset="0"/>
              </a:rPr>
              <a:t>太阳能电池组件</a:t>
            </a:r>
            <a:endParaRPr lang="zh-CN" altLang="en-US" sz="1800" b="0" dirty="0">
              <a:solidFill>
                <a:srgbClr val="FFFFFF"/>
              </a:solidFill>
              <a:latin typeface="Calibri" pitchFamily="34" charset="0"/>
            </a:endParaRPr>
          </a:p>
        </p:txBody>
      </p:sp>
      <p:sp>
        <p:nvSpPr>
          <p:cNvPr id="23" name="TextBox 36"/>
          <p:cNvSpPr txBox="1">
            <a:spLocks noChangeArrowheads="1"/>
          </p:cNvSpPr>
          <p:nvPr/>
        </p:nvSpPr>
        <p:spPr bwMode="auto">
          <a:xfrm>
            <a:off x="4860032" y="3340197"/>
            <a:ext cx="1325761" cy="369332"/>
          </a:xfrm>
          <a:prstGeom prst="rect">
            <a:avLst/>
          </a:prstGeom>
          <a:noFill/>
          <a:ln w="9525">
            <a:noFill/>
            <a:miter lim="800000"/>
            <a:headEnd/>
            <a:tailEnd/>
          </a:ln>
        </p:spPr>
        <p:txBody>
          <a:bodyPr wrap="square">
            <a:spAutoFit/>
          </a:bodyPr>
          <a:lstStyle/>
          <a:p>
            <a:r>
              <a:rPr lang="zh-CN" altLang="en-US" sz="1800" b="0" smtClean="0">
                <a:solidFill>
                  <a:srgbClr val="FFFFFF"/>
                </a:solidFill>
                <a:latin typeface="Calibri" pitchFamily="34" charset="0"/>
              </a:rPr>
              <a:t>光伏支架</a:t>
            </a:r>
            <a:endParaRPr lang="zh-CN" altLang="en-US" sz="1800" b="0" dirty="0">
              <a:solidFill>
                <a:srgbClr val="FFFFFF"/>
              </a:solidFill>
              <a:latin typeface="Calibri" pitchFamily="34" charset="0"/>
            </a:endParaRPr>
          </a:p>
        </p:txBody>
      </p:sp>
      <p:pic>
        <p:nvPicPr>
          <p:cNvPr id="26" name="Picture 3" descr="C:\Users\Administrator\Desktop\untitled.png"/>
          <p:cNvPicPr>
            <a:picLocks noChangeAspect="1" noChangeArrowheads="1"/>
          </p:cNvPicPr>
          <p:nvPr/>
        </p:nvPicPr>
        <p:blipFill>
          <a:blip r:embed="rId4" cstate="print"/>
          <a:srcRect l="24031" t="912" r="15817" b="459"/>
          <a:stretch>
            <a:fillRect/>
          </a:stretch>
        </p:blipFill>
        <p:spPr bwMode="auto">
          <a:xfrm>
            <a:off x="597912" y="1760623"/>
            <a:ext cx="1800200" cy="1452353"/>
          </a:xfrm>
          <a:prstGeom prst="rect">
            <a:avLst/>
          </a:prstGeom>
          <a:noFill/>
          <a:ln w="9525">
            <a:noFill/>
            <a:miter lim="800000"/>
            <a:headEnd/>
            <a:tailEnd/>
          </a:ln>
        </p:spPr>
      </p:pic>
      <p:pic>
        <p:nvPicPr>
          <p:cNvPr id="29" name="图片 10" descr="支架安装 2KW-Omnik-单晶200-1.jpg"/>
          <p:cNvPicPr>
            <a:picLocks noChangeAspect="1"/>
          </p:cNvPicPr>
          <p:nvPr/>
        </p:nvPicPr>
        <p:blipFill>
          <a:blip r:embed="rId5" cstate="print"/>
          <a:srcRect l="5585" r="24500"/>
          <a:stretch>
            <a:fillRect/>
          </a:stretch>
        </p:blipFill>
        <p:spPr bwMode="auto">
          <a:xfrm>
            <a:off x="4572000" y="1772816"/>
            <a:ext cx="1584176" cy="1368152"/>
          </a:xfrm>
          <a:prstGeom prst="rect">
            <a:avLst/>
          </a:prstGeom>
          <a:noFill/>
          <a:ln w="9525">
            <a:noFill/>
            <a:miter lim="800000"/>
            <a:headEnd/>
            <a:tailEnd/>
          </a:ln>
        </p:spPr>
      </p:pic>
      <p:sp>
        <p:nvSpPr>
          <p:cNvPr id="30" name="矩形 29"/>
          <p:cNvSpPr/>
          <p:nvPr/>
        </p:nvSpPr>
        <p:spPr>
          <a:xfrm>
            <a:off x="611560" y="4276253"/>
            <a:ext cx="1872208" cy="1384995"/>
          </a:xfrm>
          <a:prstGeom prst="rect">
            <a:avLst/>
          </a:prstGeom>
        </p:spPr>
        <p:txBody>
          <a:bodyPr wrap="square">
            <a:spAutoFit/>
          </a:bodyPr>
          <a:lstStyle/>
          <a:p>
            <a:r>
              <a:rPr lang="zh-CN" altLang="en-US" spc="300" dirty="0" smtClean="0">
                <a:solidFill>
                  <a:schemeClr val="bg1">
                    <a:lumMod val="50000"/>
                  </a:schemeClr>
                </a:solidFill>
                <a:latin typeface="微软雅黑" pitchFamily="34" charset="-122"/>
                <a:ea typeface="微软雅黑" pitchFamily="34" charset="-122"/>
              </a:rPr>
              <a:t>通过吸收太阳光，将太阳辐射能 通过光电效应或者光化学效应直接或间接转换成电能的装置。</a:t>
            </a:r>
            <a:endParaRPr lang="zh-CN" altLang="en-US" dirty="0">
              <a:solidFill>
                <a:schemeClr val="bg1">
                  <a:lumMod val="50000"/>
                </a:schemeClr>
              </a:solidFill>
            </a:endParaRPr>
          </a:p>
        </p:txBody>
      </p:sp>
      <p:sp>
        <p:nvSpPr>
          <p:cNvPr id="32" name="圆角矩形 31"/>
          <p:cNvSpPr/>
          <p:nvPr/>
        </p:nvSpPr>
        <p:spPr>
          <a:xfrm>
            <a:off x="2555776" y="3933056"/>
            <a:ext cx="1800200" cy="1944216"/>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pc="300" dirty="0" smtClean="0">
                <a:solidFill>
                  <a:schemeClr val="bg1">
                    <a:lumMod val="50000"/>
                  </a:schemeClr>
                </a:solidFill>
                <a:latin typeface="微软雅黑" pitchFamily="34" charset="-122"/>
                <a:ea typeface="微软雅黑" pitchFamily="34" charset="-122"/>
              </a:rPr>
              <a:t>通过低通滤波器产生用于并网光伏发电系统的正弦交流电输出。</a:t>
            </a:r>
            <a:r>
              <a:rPr lang="en-US" altLang="zh-CN" spc="300" dirty="0" smtClean="0">
                <a:solidFill>
                  <a:schemeClr val="bg1">
                    <a:lumMod val="50000"/>
                  </a:schemeClr>
                </a:solidFill>
                <a:latin typeface="微软雅黑" pitchFamily="34" charset="-122"/>
                <a:ea typeface="微软雅黑" pitchFamily="34" charset="-122"/>
              </a:rPr>
              <a:t>220V 380V</a:t>
            </a:r>
            <a:endParaRPr lang="zh-CN" altLang="en-US" dirty="0">
              <a:solidFill>
                <a:schemeClr val="bg1">
                  <a:lumMod val="50000"/>
                </a:schemeClr>
              </a:solidFill>
            </a:endParaRPr>
          </a:p>
        </p:txBody>
      </p:sp>
      <p:sp>
        <p:nvSpPr>
          <p:cNvPr id="33" name="圆角矩形 32"/>
          <p:cNvSpPr/>
          <p:nvPr/>
        </p:nvSpPr>
        <p:spPr>
          <a:xfrm>
            <a:off x="4499992" y="4005064"/>
            <a:ext cx="1728192" cy="1872208"/>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bg1">
                  <a:lumMod val="50000"/>
                </a:schemeClr>
              </a:solidFill>
              <a:latin typeface="微软雅黑" pitchFamily="34" charset="-122"/>
              <a:ea typeface="微软雅黑" pitchFamily="34" charset="-122"/>
            </a:endParaRPr>
          </a:p>
          <a:p>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适合瓦屋面不同厚度</a:t>
            </a:r>
            <a:r>
              <a:rPr lang="en-US" altLang="zh-CN" dirty="0" smtClean="0">
                <a:solidFill>
                  <a:schemeClr val="bg1">
                    <a:lumMod val="50000"/>
                  </a:schemeClr>
                </a:solidFill>
                <a:latin typeface="微软雅黑" pitchFamily="34" charset="-122"/>
                <a:ea typeface="微软雅黑" pitchFamily="34" charset="-122"/>
              </a:rPr>
              <a:t>, </a:t>
            </a:r>
            <a:r>
              <a:rPr lang="zh-CN" altLang="en-US" dirty="0" smtClean="0">
                <a:solidFill>
                  <a:schemeClr val="bg1">
                    <a:lumMod val="50000"/>
                  </a:schemeClr>
                </a:solidFill>
                <a:latin typeface="微软雅黑" pitchFamily="34" charset="-122"/>
                <a:ea typeface="微软雅黑" pitchFamily="34" charset="-122"/>
              </a:rPr>
              <a:t>可调高度</a:t>
            </a:r>
            <a:r>
              <a:rPr lang="en-US" altLang="zh-CN" dirty="0" smtClean="0">
                <a:solidFill>
                  <a:schemeClr val="bg1">
                    <a:lumMod val="50000"/>
                  </a:schemeClr>
                </a:solidFill>
                <a:latin typeface="微软雅黑" pitchFamily="34" charset="-122"/>
                <a:ea typeface="微软雅黑" pitchFamily="34" charset="-122"/>
              </a:rPr>
              <a:t>;</a:t>
            </a:r>
          </a:p>
          <a:p>
            <a:r>
              <a:rPr lang="zh-CN" altLang="en-US" dirty="0" smtClean="0">
                <a:solidFill>
                  <a:schemeClr val="bg1">
                    <a:lumMod val="50000"/>
                  </a:schemeClr>
                </a:solidFill>
                <a:latin typeface="微软雅黑" pitchFamily="34" charset="-122"/>
                <a:ea typeface="微软雅黑" pitchFamily="34" charset="-122"/>
              </a:rPr>
              <a:t>连接板多开孔设计灵活</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支架位置可调整</a:t>
            </a:r>
          </a:p>
          <a:p>
            <a:r>
              <a:rPr lang="zh-CN" altLang="en-US" dirty="0" smtClean="0">
                <a:solidFill>
                  <a:schemeClr val="bg1">
                    <a:lumMod val="50000"/>
                  </a:schemeClr>
                </a:solidFill>
                <a:latin typeface="微软雅黑" pitchFamily="34" charset="-122"/>
                <a:ea typeface="微软雅黑" pitchFamily="34" charset="-122"/>
              </a:rPr>
              <a:t>不破坏屋面自防水系统</a:t>
            </a:r>
          </a:p>
          <a:p>
            <a:endParaRPr lang="zh-CN" altLang="en-US" dirty="0">
              <a:solidFill>
                <a:schemeClr val="bg1">
                  <a:lumMod val="50000"/>
                </a:schemeClr>
              </a:solidFill>
            </a:endParaRPr>
          </a:p>
        </p:txBody>
      </p:sp>
      <p:sp>
        <p:nvSpPr>
          <p:cNvPr id="35" name="圆角矩形 34"/>
          <p:cNvSpPr/>
          <p:nvPr/>
        </p:nvSpPr>
        <p:spPr>
          <a:xfrm>
            <a:off x="6372200" y="4005064"/>
            <a:ext cx="1728192" cy="1872208"/>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bg1">
                  <a:lumMod val="50000"/>
                </a:schemeClr>
              </a:solidFill>
              <a:latin typeface="微软雅黑" pitchFamily="34" charset="-122"/>
              <a:ea typeface="微软雅黑" pitchFamily="34" charset="-122"/>
            </a:endParaRPr>
          </a:p>
          <a:p>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实时显示系统发电电量</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随时监控系统运行状况</a:t>
            </a:r>
            <a:endParaRPr lang="en-US" altLang="zh-CN" dirty="0" smtClean="0">
              <a:solidFill>
                <a:schemeClr val="bg1">
                  <a:lumMod val="50000"/>
                </a:schemeClr>
              </a:solidFill>
              <a:latin typeface="微软雅黑" pitchFamily="34" charset="-122"/>
              <a:ea typeface="微软雅黑" pitchFamily="34" charset="-122"/>
            </a:endParaRPr>
          </a:p>
          <a:p>
            <a:r>
              <a:rPr lang="zh-CN" altLang="en-US" dirty="0" smtClean="0">
                <a:solidFill>
                  <a:schemeClr val="bg1">
                    <a:lumMod val="50000"/>
                  </a:schemeClr>
                </a:solidFill>
                <a:latin typeface="微软雅黑" pitchFamily="34" charset="-122"/>
                <a:ea typeface="微软雅黑" pitchFamily="34" charset="-122"/>
              </a:rPr>
              <a:t>精选品质</a:t>
            </a:r>
            <a:r>
              <a:rPr lang="en-US" altLang="zh-CN" dirty="0" smtClean="0">
                <a:solidFill>
                  <a:schemeClr val="bg1">
                    <a:lumMod val="50000"/>
                  </a:schemeClr>
                </a:solidFill>
                <a:latin typeface="微软雅黑" pitchFamily="34" charset="-122"/>
                <a:ea typeface="微软雅黑" pitchFamily="34" charset="-122"/>
              </a:rPr>
              <a:t>,</a:t>
            </a:r>
            <a:r>
              <a:rPr lang="zh-CN" altLang="en-US" dirty="0" smtClean="0">
                <a:solidFill>
                  <a:schemeClr val="bg1">
                    <a:lumMod val="50000"/>
                  </a:schemeClr>
                </a:solidFill>
                <a:latin typeface="微软雅黑" pitchFamily="34" charset="-122"/>
                <a:ea typeface="微软雅黑" pitchFamily="34" charset="-122"/>
              </a:rPr>
              <a:t>保证工程质量</a:t>
            </a:r>
            <a:endParaRPr lang="en-US" altLang="zh-CN" dirty="0" smtClean="0">
              <a:solidFill>
                <a:schemeClr val="bg1">
                  <a:lumMod val="50000"/>
                </a:schemeClr>
              </a:solidFill>
              <a:latin typeface="微软雅黑" pitchFamily="34" charset="-122"/>
              <a:ea typeface="微软雅黑" pitchFamily="34" charset="-122"/>
            </a:endParaRPr>
          </a:p>
          <a:p>
            <a:endParaRPr lang="zh-CN" altLang="en-US" dirty="0">
              <a:solidFill>
                <a:schemeClr val="bg1">
                  <a:lumMod val="50000"/>
                </a:schemeClr>
              </a:solidFill>
            </a:endParaRPr>
          </a:p>
        </p:txBody>
      </p:sp>
      <p:pic>
        <p:nvPicPr>
          <p:cNvPr id="5123" name="Picture 3" descr="C:\Users\Administrator\Desktop\u=2718802216,1976279919&amp;fm=21&amp;gp=0.jpg"/>
          <p:cNvPicPr>
            <a:picLocks noChangeAspect="1" noChangeArrowheads="1"/>
          </p:cNvPicPr>
          <p:nvPr/>
        </p:nvPicPr>
        <p:blipFill>
          <a:blip r:embed="rId6" cstate="print"/>
          <a:srcRect/>
          <a:stretch>
            <a:fillRect/>
          </a:stretch>
        </p:blipFill>
        <p:spPr bwMode="auto">
          <a:xfrm>
            <a:off x="6444208" y="1700808"/>
            <a:ext cx="1656184" cy="1440160"/>
          </a:xfrm>
          <a:prstGeom prst="rect">
            <a:avLst/>
          </a:prstGeom>
          <a:noFill/>
        </p:spPr>
      </p:pic>
      <p:pic>
        <p:nvPicPr>
          <p:cNvPr id="36" name="Picture 6" descr="静物"/>
          <p:cNvPicPr>
            <a:picLocks noChangeAspect="1" noChangeArrowheads="1"/>
          </p:cNvPicPr>
          <p:nvPr/>
        </p:nvPicPr>
        <p:blipFill rotWithShape="1">
          <a:blip r:embed="rId2" cstate="print">
            <a:extLst/>
          </a:blip>
          <a:srcRect l="3544" t="3009" r="3544" b="14382"/>
          <a:stretch/>
        </p:blipFill>
        <p:spPr bwMode="auto">
          <a:xfrm>
            <a:off x="2541002" y="1700808"/>
            <a:ext cx="1835666" cy="1523960"/>
          </a:xfrm>
          <a:prstGeom prst="round2SameRect">
            <a:avLst>
              <a:gd name="adj1" fmla="val 6676"/>
              <a:gd name="adj2" fmla="val 0"/>
            </a:avLst>
          </a:prstGeom>
          <a:noFill/>
          <a:ln w="38100">
            <a:solidFill>
              <a:srgbClr val="014C8D"/>
            </a:solidFill>
          </a:ln>
          <a:extLst/>
        </p:spPr>
      </p:pic>
      <p:pic>
        <p:nvPicPr>
          <p:cNvPr id="34" name="图片 4" descr="2012211150455065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2947" y="1700808"/>
            <a:ext cx="18373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分布式光伏发电系统构成</a:t>
            </a:r>
            <a:endParaRPr kumimoji="1" lang="zh-CN" altLang="en-US" sz="2400" dirty="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国内分布式光伏发电</a:t>
            </a:r>
            <a:r>
              <a:rPr kumimoji="1" lang="zh-CN" altLang="en-US" sz="2400" b="1" dirty="0">
                <a:latin typeface="微软雅黑" charset="0"/>
                <a:ea typeface="微软雅黑" charset="0"/>
                <a:cs typeface="微软雅黑" charset="0"/>
              </a:rPr>
              <a:t>市场发展现状</a:t>
            </a:r>
            <a:endParaRPr kumimoji="1" lang="zh-CN" altLang="en-US" sz="2400" dirty="0">
              <a:ea typeface="宋体" charset="0"/>
              <a:cs typeface="宋体" charset="0"/>
            </a:endParaRPr>
          </a:p>
        </p:txBody>
      </p:sp>
      <p:sp>
        <p:nvSpPr>
          <p:cNvPr id="4099" name="矩形 1"/>
          <p:cNvSpPr>
            <a:spLocks noChangeArrowheads="1"/>
          </p:cNvSpPr>
          <p:nvPr/>
        </p:nvSpPr>
        <p:spPr bwMode="auto">
          <a:xfrm>
            <a:off x="468313" y="765175"/>
            <a:ext cx="83518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spcBef>
                <a:spcPct val="20000"/>
              </a:spcBef>
              <a:buFont typeface="Arial" charset="0"/>
              <a:buChar char="•"/>
            </a:pPr>
            <a:r>
              <a:rPr lang="en-US" altLang="zh-CN" sz="1600">
                <a:latin typeface="微软雅黑" charset="0"/>
                <a:ea typeface="微软雅黑" charset="0"/>
                <a:cs typeface="微软雅黑" charset="0"/>
              </a:rPr>
              <a:t>2002</a:t>
            </a:r>
            <a:r>
              <a:rPr lang="zh-CN" altLang="en-US" sz="1600">
                <a:latin typeface="微软雅黑" charset="0"/>
                <a:ea typeface="微软雅黑" charset="0"/>
                <a:cs typeface="微软雅黑" charset="0"/>
              </a:rPr>
              <a:t>年</a:t>
            </a:r>
            <a:r>
              <a:rPr lang="en-US" altLang="zh-CN" sz="1600">
                <a:latin typeface="微软雅黑" charset="0"/>
                <a:ea typeface="微软雅黑" charset="0"/>
                <a:cs typeface="微软雅黑" charset="0"/>
              </a:rPr>
              <a:t>-2014</a:t>
            </a:r>
            <a:r>
              <a:rPr lang="zh-CN" altLang="en-US" sz="1600">
                <a:latin typeface="微软雅黑" charset="0"/>
                <a:ea typeface="微软雅黑" charset="0"/>
                <a:cs typeface="微软雅黑" charset="0"/>
              </a:rPr>
              <a:t>年，在 “金太阳”工程和“光电建筑一体化”工程的支持下，分布式光伏发电增长迅速。</a:t>
            </a:r>
            <a:r>
              <a:rPr lang="en-US" altLang="zh-CN" sz="1600">
                <a:latin typeface="微软雅黑" charset="0"/>
                <a:ea typeface="微软雅黑" charset="0"/>
                <a:cs typeface="微软雅黑" charset="0"/>
              </a:rPr>
              <a:t> </a:t>
            </a:r>
            <a:r>
              <a:rPr lang="zh-CN" altLang="en-US" sz="1600">
                <a:latin typeface="微软雅黑" charset="0"/>
                <a:ea typeface="微软雅黑" charset="0"/>
                <a:cs typeface="微软雅黑" charset="0"/>
              </a:rPr>
              <a:t>截止到</a:t>
            </a:r>
            <a:r>
              <a:rPr lang="en-US" altLang="zh-CN" sz="1600">
                <a:latin typeface="微软雅黑" charset="0"/>
                <a:ea typeface="微软雅黑" charset="0"/>
                <a:cs typeface="微软雅黑" charset="0"/>
              </a:rPr>
              <a:t>2014</a:t>
            </a:r>
            <a:r>
              <a:rPr lang="zh-CN" altLang="en-US" sz="1600">
                <a:latin typeface="微软雅黑" charset="0"/>
                <a:ea typeface="微软雅黑" charset="0"/>
                <a:cs typeface="微软雅黑" charset="0"/>
              </a:rPr>
              <a:t>年底，中国累计光伏装机大约在</a:t>
            </a:r>
            <a:r>
              <a:rPr lang="en-US" altLang="zh-CN" sz="1600">
                <a:latin typeface="微软雅黑" charset="0"/>
                <a:ea typeface="微软雅黑" charset="0"/>
                <a:cs typeface="微软雅黑" charset="0"/>
              </a:rPr>
              <a:t>35GW</a:t>
            </a:r>
            <a:r>
              <a:rPr lang="zh-CN" altLang="en-US" sz="1600">
                <a:latin typeface="微软雅黑" charset="0"/>
                <a:ea typeface="微软雅黑" charset="0"/>
                <a:cs typeface="微软雅黑" charset="0"/>
              </a:rPr>
              <a:t>，集中式地面电站</a:t>
            </a:r>
            <a:r>
              <a:rPr lang="en-US" altLang="zh-CN" sz="1600">
                <a:latin typeface="微软雅黑" charset="0"/>
                <a:ea typeface="微软雅黑" charset="0"/>
                <a:cs typeface="微软雅黑" charset="0"/>
              </a:rPr>
              <a:t>29.4GW</a:t>
            </a:r>
            <a:r>
              <a:rPr lang="zh-CN" altLang="en-US" sz="1600">
                <a:latin typeface="微软雅黑" charset="0"/>
                <a:ea typeface="微软雅黑" charset="0"/>
                <a:cs typeface="微软雅黑" charset="0"/>
              </a:rPr>
              <a:t>，分布式和离网光伏累计为</a:t>
            </a:r>
            <a:r>
              <a:rPr lang="en-US" altLang="zh-CN" sz="1600">
                <a:latin typeface="微软雅黑" charset="0"/>
                <a:ea typeface="微软雅黑" charset="0"/>
                <a:cs typeface="微软雅黑" charset="0"/>
              </a:rPr>
              <a:t>5.6GW</a:t>
            </a:r>
            <a:r>
              <a:rPr lang="zh-CN" altLang="en-US" sz="1600">
                <a:latin typeface="微软雅黑" charset="0"/>
                <a:ea typeface="微软雅黑" charset="0"/>
                <a:cs typeface="微软雅黑" charset="0"/>
              </a:rPr>
              <a:t>。</a:t>
            </a:r>
            <a:endParaRPr lang="en-US" altLang="zh-CN" sz="1600">
              <a:latin typeface="微软雅黑" charset="0"/>
              <a:ea typeface="微软雅黑" charset="0"/>
              <a:cs typeface="微软雅黑" charset="0"/>
            </a:endParaRPr>
          </a:p>
        </p:txBody>
      </p:sp>
      <p:pic>
        <p:nvPicPr>
          <p:cNvPr id="4100" name="图片 1" descr="金太阳BIP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54006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金太阳时代</a:t>
            </a:r>
          </a:p>
        </p:txBody>
      </p:sp>
    </p:spTree>
    <p:extLst>
      <p:ext uri="{BB962C8B-B14F-4D97-AF65-F5344CB8AC3E}">
        <p14:creationId xmlns:p14="http://schemas.microsoft.com/office/powerpoint/2010/main" val="758137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468313" y="836613"/>
            <a:ext cx="864076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spcBef>
                <a:spcPct val="10000"/>
              </a:spcBef>
              <a:buFont typeface="Arial" charset="0"/>
              <a:buChar char="•"/>
            </a:pPr>
            <a:r>
              <a:rPr lang="zh-CN" altLang="en-US" sz="1600">
                <a:solidFill>
                  <a:srgbClr val="000000"/>
                </a:solidFill>
                <a:latin typeface="微软雅黑" charset="0"/>
                <a:ea typeface="微软雅黑" charset="0"/>
                <a:cs typeface="微软雅黑" charset="0"/>
              </a:rPr>
              <a:t>我国分布式光伏发展目标明确，规划</a:t>
            </a:r>
            <a:r>
              <a:rPr lang="en-US" altLang="zh-CN" sz="1600">
                <a:solidFill>
                  <a:srgbClr val="000000"/>
                </a:solidFill>
                <a:latin typeface="微软雅黑" charset="0"/>
                <a:ea typeface="微软雅黑" charset="0"/>
                <a:cs typeface="微软雅黑" charset="0"/>
              </a:rPr>
              <a:t>2015</a:t>
            </a:r>
            <a:r>
              <a:rPr lang="zh-CN" altLang="en-US" sz="1600">
                <a:solidFill>
                  <a:srgbClr val="000000"/>
                </a:solidFill>
                <a:latin typeface="微软雅黑" charset="0"/>
                <a:ea typeface="微软雅黑" charset="0"/>
                <a:cs typeface="微软雅黑" charset="0"/>
              </a:rPr>
              <a:t>、</a:t>
            </a:r>
            <a:r>
              <a:rPr lang="en-US" altLang="zh-CN" sz="1600">
                <a:solidFill>
                  <a:srgbClr val="000000"/>
                </a:solidFill>
                <a:latin typeface="微软雅黑" charset="0"/>
                <a:ea typeface="微软雅黑" charset="0"/>
                <a:cs typeface="微软雅黑" charset="0"/>
              </a:rPr>
              <a:t>2017</a:t>
            </a:r>
            <a:r>
              <a:rPr lang="zh-CN" altLang="en-US" sz="1600">
                <a:solidFill>
                  <a:srgbClr val="000000"/>
                </a:solidFill>
                <a:latin typeface="微软雅黑" charset="0"/>
                <a:ea typeface="微软雅黑" charset="0"/>
                <a:cs typeface="微软雅黑" charset="0"/>
              </a:rPr>
              <a:t>年分别达到</a:t>
            </a:r>
            <a:r>
              <a:rPr lang="en-US" altLang="zh-CN" sz="1600">
                <a:solidFill>
                  <a:srgbClr val="000000"/>
                </a:solidFill>
                <a:latin typeface="微软雅黑" charset="0"/>
                <a:ea typeface="微软雅黑" charset="0"/>
                <a:cs typeface="微软雅黑" charset="0"/>
              </a:rPr>
              <a:t>20</a:t>
            </a:r>
            <a:r>
              <a:rPr lang="zh-CN" altLang="en-US" sz="1600">
                <a:solidFill>
                  <a:srgbClr val="000000"/>
                </a:solidFill>
                <a:latin typeface="微软雅黑" charset="0"/>
                <a:ea typeface="微软雅黑" charset="0"/>
                <a:cs typeface="微软雅黑" charset="0"/>
              </a:rPr>
              <a:t>、</a:t>
            </a:r>
            <a:r>
              <a:rPr lang="en-US" altLang="zh-CN" sz="1600">
                <a:solidFill>
                  <a:srgbClr val="000000"/>
                </a:solidFill>
                <a:latin typeface="微软雅黑" charset="0"/>
                <a:ea typeface="微软雅黑" charset="0"/>
                <a:cs typeface="微软雅黑" charset="0"/>
              </a:rPr>
              <a:t>35GW</a:t>
            </a:r>
          </a:p>
          <a:p>
            <a:pPr marL="285750" indent="-285750">
              <a:lnSpc>
                <a:spcPct val="150000"/>
              </a:lnSpc>
              <a:spcBef>
                <a:spcPct val="10000"/>
              </a:spcBef>
              <a:buFont typeface="Arial" charset="0"/>
              <a:buChar char="•"/>
            </a:pPr>
            <a:r>
              <a:rPr lang="en-US" altLang="zh-CN" sz="1600">
                <a:solidFill>
                  <a:srgbClr val="000000"/>
                </a:solidFill>
                <a:latin typeface="微软雅黑" charset="0"/>
                <a:ea typeface="微软雅黑" charset="0"/>
                <a:cs typeface="微软雅黑" charset="0"/>
              </a:rPr>
              <a:t>2014</a:t>
            </a:r>
            <a:r>
              <a:rPr lang="zh-CN" altLang="en-US" sz="1600">
                <a:solidFill>
                  <a:srgbClr val="000000"/>
                </a:solidFill>
                <a:latin typeface="微软雅黑" charset="0"/>
                <a:ea typeface="微软雅黑" charset="0"/>
                <a:cs typeface="微软雅黑" charset="0"/>
              </a:rPr>
              <a:t>年中国光伏项目建设规模规划为</a:t>
            </a:r>
            <a:r>
              <a:rPr lang="en-US" altLang="zh-CN" sz="1600">
                <a:solidFill>
                  <a:srgbClr val="000000"/>
                </a:solidFill>
                <a:latin typeface="微软雅黑" charset="0"/>
                <a:ea typeface="微软雅黑" charset="0"/>
                <a:cs typeface="微软雅黑" charset="0"/>
              </a:rPr>
              <a:t>1</a:t>
            </a:r>
            <a:r>
              <a:rPr lang="zh-CN" sz="1600">
                <a:solidFill>
                  <a:srgbClr val="000000"/>
                </a:solidFill>
                <a:latin typeface="微软雅黑" charset="0"/>
                <a:ea typeface="微软雅黑" charset="0"/>
                <a:cs typeface="微软雅黑" charset="0"/>
              </a:rPr>
              <a:t>4</a:t>
            </a:r>
            <a:r>
              <a:rPr lang="en-US" altLang="zh-CN" sz="1600">
                <a:solidFill>
                  <a:srgbClr val="000000"/>
                </a:solidFill>
                <a:latin typeface="微软雅黑" charset="0"/>
                <a:ea typeface="微软雅黑" charset="0"/>
                <a:cs typeface="微软雅黑" charset="0"/>
              </a:rPr>
              <a:t>GW</a:t>
            </a:r>
            <a:r>
              <a:rPr lang="zh-CN" altLang="en-US" sz="1600">
                <a:solidFill>
                  <a:srgbClr val="000000"/>
                </a:solidFill>
                <a:latin typeface="微软雅黑" charset="0"/>
                <a:ea typeface="微软雅黑" charset="0"/>
                <a:cs typeface="微软雅黑" charset="0"/>
              </a:rPr>
              <a:t>，其中分布式光伏发电项目</a:t>
            </a:r>
            <a:r>
              <a:rPr lang="zh-CN" sz="1600">
                <a:solidFill>
                  <a:srgbClr val="000000"/>
                </a:solidFill>
                <a:latin typeface="微软雅黑" charset="0"/>
                <a:ea typeface="微软雅黑" charset="0"/>
                <a:cs typeface="微软雅黑" charset="0"/>
              </a:rPr>
              <a:t>8</a:t>
            </a:r>
            <a:r>
              <a:rPr lang="en-US" altLang="zh-CN" sz="1600">
                <a:solidFill>
                  <a:srgbClr val="000000"/>
                </a:solidFill>
                <a:latin typeface="微软雅黑" charset="0"/>
                <a:ea typeface="微软雅黑" charset="0"/>
                <a:cs typeface="微软雅黑" charset="0"/>
              </a:rPr>
              <a:t>GW</a:t>
            </a:r>
            <a:r>
              <a:rPr lang="zh-CN" altLang="en-US" sz="1600">
                <a:solidFill>
                  <a:srgbClr val="000000"/>
                </a:solidFill>
                <a:latin typeface="微软雅黑" charset="0"/>
                <a:ea typeface="微软雅黑" charset="0"/>
                <a:cs typeface="微软雅黑" charset="0"/>
              </a:rPr>
              <a:t>，光伏电站项目</a:t>
            </a:r>
            <a:r>
              <a:rPr lang="zh-CN" sz="1600">
                <a:solidFill>
                  <a:srgbClr val="000000"/>
                </a:solidFill>
                <a:latin typeface="微软雅黑" charset="0"/>
                <a:ea typeface="微软雅黑" charset="0"/>
                <a:cs typeface="微软雅黑" charset="0"/>
              </a:rPr>
              <a:t>6</a:t>
            </a:r>
            <a:r>
              <a:rPr lang="en-US" altLang="zh-CN" sz="1600">
                <a:solidFill>
                  <a:srgbClr val="000000"/>
                </a:solidFill>
                <a:latin typeface="微软雅黑" charset="0"/>
                <a:ea typeface="微软雅黑" charset="0"/>
                <a:cs typeface="微软雅黑" charset="0"/>
              </a:rPr>
              <a:t>GW</a:t>
            </a:r>
            <a:r>
              <a:rPr lang="zh-CN" altLang="en-US" sz="1600">
                <a:solidFill>
                  <a:srgbClr val="000000"/>
                </a:solidFill>
                <a:latin typeface="微软雅黑" charset="0"/>
                <a:ea typeface="微软雅黑" charset="0"/>
                <a:cs typeface="微软雅黑" charset="0"/>
              </a:rPr>
              <a:t>。但分布式光伏发电实际并网容量只有</a:t>
            </a:r>
            <a:r>
              <a:rPr lang="en-US" altLang="zh-CN" sz="1600">
                <a:solidFill>
                  <a:srgbClr val="000000"/>
                </a:solidFill>
                <a:latin typeface="微软雅黑" charset="0"/>
                <a:ea typeface="微软雅黑" charset="0"/>
                <a:cs typeface="微软雅黑" charset="0"/>
              </a:rPr>
              <a:t>2GW</a:t>
            </a:r>
            <a:r>
              <a:rPr lang="zh-CN" altLang="en-US" sz="1600">
                <a:solidFill>
                  <a:srgbClr val="000000"/>
                </a:solidFill>
                <a:latin typeface="微软雅黑" charset="0"/>
                <a:ea typeface="微软雅黑" charset="0"/>
                <a:cs typeface="微软雅黑" charset="0"/>
              </a:rPr>
              <a:t>，与规划差距巨大）</a:t>
            </a:r>
          </a:p>
        </p:txBody>
      </p:sp>
      <p:sp>
        <p:nvSpPr>
          <p:cNvPr id="5123" name="矩形 8"/>
          <p:cNvSpPr>
            <a:spLocks noChangeArrowheads="1"/>
          </p:cNvSpPr>
          <p:nvPr/>
        </p:nvSpPr>
        <p:spPr bwMode="auto">
          <a:xfrm>
            <a:off x="611188" y="5949950"/>
            <a:ext cx="275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latin typeface="微软雅黑" charset="0"/>
                <a:ea typeface="微软雅黑" charset="0"/>
                <a:cs typeface="微软雅黑" charset="0"/>
              </a:rPr>
              <a:t>资料来源：国家发改委、能源局 </a:t>
            </a:r>
          </a:p>
        </p:txBody>
      </p:sp>
      <p:pic>
        <p:nvPicPr>
          <p:cNvPr id="5124" name="图片 1" descr="mmexport141035281548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05038"/>
            <a:ext cx="727233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国内分布式光伏发电</a:t>
            </a:r>
            <a:r>
              <a:rPr kumimoji="1" lang="zh-CN" altLang="en-US" sz="2400" b="1" dirty="0">
                <a:latin typeface="微软雅黑" charset="0"/>
                <a:ea typeface="微软雅黑" charset="0"/>
                <a:cs typeface="微软雅黑" charset="0"/>
              </a:rPr>
              <a:t>市场发展现状</a:t>
            </a:r>
            <a:endParaRPr kumimoji="1" lang="zh-CN" altLang="en-US" sz="2400" dirty="0">
              <a:ea typeface="宋体" charset="0"/>
              <a:cs typeface="宋体" charset="0"/>
            </a:endParaRPr>
          </a:p>
        </p:txBody>
      </p:sp>
      <p:sp>
        <p:nvSpPr>
          <p:cNvPr id="7"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分布式时代</a:t>
            </a:r>
          </a:p>
        </p:txBody>
      </p:sp>
    </p:spTree>
    <p:extLst>
      <p:ext uri="{BB962C8B-B14F-4D97-AF65-F5344CB8AC3E}">
        <p14:creationId xmlns:p14="http://schemas.microsoft.com/office/powerpoint/2010/main" val="24579559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a:off x="0" y="836712"/>
            <a:ext cx="7020272" cy="0"/>
          </a:xfrm>
          <a:prstGeom prst="line">
            <a:avLst/>
          </a:prstGeom>
          <a:ln w="31750">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sp>
        <p:nvSpPr>
          <p:cNvPr id="46" name="TextBox 11"/>
          <p:cNvSpPr>
            <a:spLocks noChangeArrowheads="1"/>
          </p:cNvSpPr>
          <p:nvPr/>
        </p:nvSpPr>
        <p:spPr bwMode="auto">
          <a:xfrm flipH="1">
            <a:off x="395536" y="1043291"/>
            <a:ext cx="3949558" cy="297477"/>
          </a:xfrm>
          <a:prstGeom prst="rect">
            <a:avLst/>
          </a:prstGeom>
          <a:noFill/>
          <a:ln w="9525">
            <a:noFill/>
            <a:miter lim="800000"/>
            <a:headEnd/>
            <a:tailEnd/>
          </a:ln>
        </p:spPr>
        <p:txBody>
          <a:bodyPr lIns="91404" tIns="45700" rIns="91404" bIns="45700">
            <a:spAutoFit/>
          </a:bodyPr>
          <a:lstStyle/>
          <a:p>
            <a:pPr eaLnBrk="1" hangingPunct="1">
              <a:lnSpc>
                <a:spcPts val="1604"/>
              </a:lnSpc>
            </a:pPr>
            <a:r>
              <a:rPr lang="zh-CN" altLang="en-US" sz="2000" b="1" dirty="0" smtClean="0">
                <a:solidFill>
                  <a:srgbClr val="FF6600"/>
                </a:solidFill>
                <a:latin typeface="Corbel" pitchFamily="34" charset="0"/>
              </a:rPr>
              <a:t>工商业光伏屋顶  </a:t>
            </a:r>
            <a:r>
              <a:rPr lang="en-US" altLang="zh-CN" sz="2000" b="1" dirty="0" smtClean="0">
                <a:solidFill>
                  <a:srgbClr val="FF6600"/>
                </a:solidFill>
                <a:latin typeface="Corbel" pitchFamily="34" charset="0"/>
              </a:rPr>
              <a:t>——</a:t>
            </a:r>
            <a:endParaRPr lang="en-US" altLang="zh-CN" sz="2000" dirty="0">
              <a:solidFill>
                <a:srgbClr val="FF6600"/>
              </a:solidFill>
              <a:latin typeface="Corbel" pitchFamily="34" charset="0"/>
            </a:endParaRPr>
          </a:p>
        </p:txBody>
      </p:sp>
      <p:sp>
        <p:nvSpPr>
          <p:cNvPr id="32" name="TextBox 5"/>
          <p:cNvSpPr txBox="1">
            <a:spLocks noChangeArrowheads="1"/>
          </p:cNvSpPr>
          <p:nvPr/>
        </p:nvSpPr>
        <p:spPr bwMode="auto">
          <a:xfrm>
            <a:off x="503238" y="1268760"/>
            <a:ext cx="8137525" cy="3900487"/>
          </a:xfrm>
          <a:prstGeom prst="rect">
            <a:avLst/>
          </a:prstGeom>
          <a:noFill/>
          <a:ln w="9525">
            <a:noFill/>
            <a:miter lim="800000"/>
            <a:headEnd/>
            <a:tailEnd/>
          </a:ln>
        </p:spPr>
        <p:txBody>
          <a:bodyPr>
            <a:spAutoFit/>
          </a:bodyPr>
          <a:lstStyle/>
          <a:p>
            <a:pPr eaLnBrk="1" hangingPunct="1">
              <a:lnSpc>
                <a:spcPts val="2700"/>
              </a:lnSpc>
            </a:pPr>
            <a:r>
              <a:rPr lang="en-US" altLang="zh-CN" sz="1800" b="1" dirty="0">
                <a:latin typeface="微软雅黑" pitchFamily="34" charset="-122"/>
                <a:ea typeface="微软雅黑" pitchFamily="34" charset="-122"/>
              </a:rPr>
              <a:t>1MW </a:t>
            </a:r>
            <a:r>
              <a:rPr lang="zh-CN" altLang="en-US" sz="1800" b="1" dirty="0">
                <a:latin typeface="微软雅黑" pitchFamily="34" charset="-122"/>
                <a:ea typeface="微软雅黑" pitchFamily="34" charset="-122"/>
              </a:rPr>
              <a:t>分布式系统参数：</a:t>
            </a:r>
            <a:endParaRPr lang="zh-CN" altLang="zh-CN" sz="1800" b="1" dirty="0">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安装方式：屋顶（平屋顶</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斜屋顶</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彩钢瓦、水泥屋顶等）</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地面 （采用水泥配重或螺旋地桩等）</a:t>
            </a:r>
            <a:endParaRPr lang="en-US"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组件排布：纵向</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横向</a:t>
            </a:r>
            <a:endParaRPr lang="zh-CN"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占地面积：</a:t>
            </a:r>
            <a:r>
              <a:rPr lang="en-US" altLang="zh-CN" dirty="0" smtClean="0">
                <a:solidFill>
                  <a:schemeClr val="bg1">
                    <a:lumMod val="50000"/>
                  </a:schemeClr>
                </a:solidFill>
                <a:latin typeface="微软雅黑" pitchFamily="34" charset="-122"/>
                <a:ea typeface="微软雅黑" pitchFamily="34" charset="-122"/>
              </a:rPr>
              <a:t>1.2~1.5</a:t>
            </a:r>
            <a:r>
              <a:rPr lang="zh-CN" altLang="en-US" dirty="0" smtClean="0">
                <a:solidFill>
                  <a:schemeClr val="bg1">
                    <a:lumMod val="50000"/>
                  </a:schemeClr>
                </a:solidFill>
                <a:latin typeface="微软雅黑" pitchFamily="34" charset="-122"/>
                <a:ea typeface="微软雅黑" pitchFamily="34" charset="-122"/>
              </a:rPr>
              <a:t> 万</a:t>
            </a:r>
            <a:r>
              <a:rPr lang="zh-CN" altLang="zh-CN" dirty="0" smtClean="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（与安装方式及系统所处纬度有关）</a:t>
            </a:r>
            <a:endParaRPr lang="en-US"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用户侧用电负荷：</a:t>
            </a:r>
            <a:r>
              <a:rPr lang="en-US" altLang="zh-CN" dirty="0">
                <a:solidFill>
                  <a:schemeClr val="bg1">
                    <a:lumMod val="50000"/>
                  </a:schemeClr>
                </a:solidFill>
                <a:latin typeface="微软雅黑" pitchFamily="34" charset="-122"/>
                <a:ea typeface="微软雅黑" pitchFamily="34" charset="-122"/>
              </a:rPr>
              <a:t>4000KW</a:t>
            </a:r>
            <a:endParaRPr lang="zh-CN"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风载：</a:t>
            </a:r>
            <a:r>
              <a:rPr lang="en-US" altLang="zh-CN" dirty="0">
                <a:solidFill>
                  <a:schemeClr val="bg1">
                    <a:lumMod val="50000"/>
                  </a:schemeClr>
                </a:solidFill>
                <a:latin typeface="微软雅黑" pitchFamily="34" charset="-122"/>
                <a:ea typeface="微软雅黑" pitchFamily="34" charset="-122"/>
              </a:rPr>
              <a:t>0.65KN/</a:t>
            </a:r>
            <a:r>
              <a:rPr lang="zh-CN" altLang="zh-CN" dirty="0">
                <a:solidFill>
                  <a:schemeClr val="bg1">
                    <a:lumMod val="50000"/>
                  </a:schemeClr>
                </a:solidFill>
                <a:latin typeface="微软雅黑" pitchFamily="34" charset="-122"/>
                <a:ea typeface="微软雅黑" pitchFamily="34" charset="-122"/>
              </a:rPr>
              <a:t>㎡</a:t>
            </a: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雪载：</a:t>
            </a:r>
            <a:r>
              <a:rPr lang="en-US" altLang="zh-CN" dirty="0">
                <a:solidFill>
                  <a:schemeClr val="bg1">
                    <a:lumMod val="50000"/>
                  </a:schemeClr>
                </a:solidFill>
                <a:latin typeface="微软雅黑" pitchFamily="34" charset="-122"/>
                <a:ea typeface="微软雅黑" pitchFamily="34" charset="-122"/>
              </a:rPr>
              <a:t>0.45KN/</a:t>
            </a:r>
            <a:r>
              <a:rPr lang="zh-CN" altLang="zh-CN" dirty="0">
                <a:solidFill>
                  <a:schemeClr val="bg1">
                    <a:lumMod val="50000"/>
                  </a:schemeClr>
                </a:solidFill>
                <a:latin typeface="微软雅黑" pitchFamily="34" charset="-122"/>
                <a:ea typeface="微软雅黑" pitchFamily="34" charset="-122"/>
              </a:rPr>
              <a:t>㎡</a:t>
            </a: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设备安装重量：</a:t>
            </a:r>
            <a:r>
              <a:rPr lang="en-US" altLang="zh-CN" dirty="0">
                <a:solidFill>
                  <a:schemeClr val="bg1">
                    <a:lumMod val="50000"/>
                  </a:schemeClr>
                </a:solidFill>
                <a:latin typeface="微软雅黑" pitchFamily="34" charset="-122"/>
                <a:ea typeface="微软雅黑" pitchFamily="34" charset="-122"/>
              </a:rPr>
              <a:t>20KG/</a:t>
            </a:r>
            <a:r>
              <a:rPr lang="zh-CN"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以内（与安装方式及系统所处纬度有关）</a:t>
            </a:r>
            <a:endParaRPr lang="zh-CN"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工作温度：</a:t>
            </a:r>
            <a:r>
              <a:rPr lang="en-US" altLang="zh-CN" dirty="0">
                <a:solidFill>
                  <a:schemeClr val="bg1">
                    <a:lumMod val="50000"/>
                  </a:schemeClr>
                </a:solidFill>
                <a:latin typeface="微软雅黑" pitchFamily="34" charset="-122"/>
                <a:ea typeface="微软雅黑" pitchFamily="34" charset="-122"/>
              </a:rPr>
              <a:t>-45</a:t>
            </a:r>
            <a:r>
              <a:rPr lang="zh-CN" altLang="zh-CN" dirty="0">
                <a:solidFill>
                  <a:schemeClr val="bg1">
                    <a:lumMod val="50000"/>
                  </a:schemeClr>
                </a:solidFill>
                <a:latin typeface="微软雅黑" pitchFamily="34" charset="-122"/>
                <a:ea typeface="微软雅黑" pitchFamily="34" charset="-122"/>
              </a:rPr>
              <a:t>℃—</a:t>
            </a:r>
            <a:r>
              <a:rPr lang="en-US" altLang="zh-CN" dirty="0">
                <a:solidFill>
                  <a:schemeClr val="bg1">
                    <a:lumMod val="50000"/>
                  </a:schemeClr>
                </a:solidFill>
                <a:latin typeface="微软雅黑" pitchFamily="34" charset="-122"/>
                <a:ea typeface="微软雅黑" pitchFamily="34" charset="-122"/>
              </a:rPr>
              <a:t>+85</a:t>
            </a:r>
            <a:r>
              <a:rPr lang="zh-CN" altLang="zh-CN" dirty="0">
                <a:solidFill>
                  <a:schemeClr val="bg1">
                    <a:lumMod val="50000"/>
                  </a:schemeClr>
                </a:solidFill>
                <a:latin typeface="微软雅黑" pitchFamily="34" charset="-122"/>
                <a:ea typeface="微软雅黑" pitchFamily="34" charset="-122"/>
              </a:rPr>
              <a:t>℃</a:t>
            </a: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并网点额定电压：</a:t>
            </a:r>
            <a:r>
              <a:rPr lang="en-US" altLang="zh-CN" dirty="0">
                <a:solidFill>
                  <a:schemeClr val="bg1">
                    <a:lumMod val="50000"/>
                  </a:schemeClr>
                </a:solidFill>
                <a:latin typeface="微软雅黑" pitchFamily="34" charset="-122"/>
                <a:ea typeface="微软雅黑" pitchFamily="34" charset="-122"/>
              </a:rPr>
              <a:t>380V~10KV </a:t>
            </a:r>
            <a:r>
              <a:rPr lang="zh-CN" altLang="en-US" dirty="0">
                <a:solidFill>
                  <a:schemeClr val="bg1">
                    <a:lumMod val="50000"/>
                  </a:schemeClr>
                </a:solidFill>
                <a:latin typeface="微软雅黑" pitchFamily="34" charset="-122"/>
                <a:ea typeface="微软雅黑" pitchFamily="34" charset="-122"/>
              </a:rPr>
              <a:t>三相系统</a:t>
            </a:r>
            <a:endParaRPr lang="en-US" altLang="zh-CN" dirty="0">
              <a:solidFill>
                <a:schemeClr val="bg1">
                  <a:lumMod val="50000"/>
                </a:schemeClr>
              </a:solidFill>
              <a:latin typeface="微软雅黑" pitchFamily="34" charset="-122"/>
              <a:ea typeface="微软雅黑" pitchFamily="34" charset="-122"/>
            </a:endParaRPr>
          </a:p>
          <a:p>
            <a:pPr eaLnBrk="1" hangingPunct="1">
              <a:lnSpc>
                <a:spcPts val="2700"/>
              </a:lnSpc>
            </a:pP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并网点额定频率：</a:t>
            </a:r>
            <a:r>
              <a:rPr lang="en-US" altLang="zh-CN" dirty="0">
                <a:solidFill>
                  <a:schemeClr val="bg1">
                    <a:lumMod val="50000"/>
                  </a:schemeClr>
                </a:solidFill>
                <a:latin typeface="微软雅黑" pitchFamily="34" charset="-122"/>
                <a:ea typeface="微软雅黑" pitchFamily="34" charset="-122"/>
              </a:rPr>
              <a:t>50HZ</a:t>
            </a:r>
            <a:endParaRPr lang="zh-CN" altLang="zh-CN" dirty="0">
              <a:solidFill>
                <a:schemeClr val="bg1">
                  <a:lumMod val="50000"/>
                </a:schemeClr>
              </a:solidFill>
              <a:latin typeface="微软雅黑" pitchFamily="34" charset="-122"/>
              <a:ea typeface="微软雅黑" pitchFamily="34" charset="-122"/>
            </a:endParaRPr>
          </a:p>
        </p:txBody>
      </p:sp>
      <p:grpSp>
        <p:nvGrpSpPr>
          <p:cNvPr id="34" name="组合 33"/>
          <p:cNvGrpSpPr/>
          <p:nvPr/>
        </p:nvGrpSpPr>
        <p:grpSpPr>
          <a:xfrm>
            <a:off x="35496" y="5276552"/>
            <a:ext cx="6336927" cy="1305410"/>
            <a:chOff x="835025" y="5171590"/>
            <a:chExt cx="6336927" cy="1305410"/>
          </a:xfrm>
        </p:grpSpPr>
        <p:pic>
          <p:nvPicPr>
            <p:cNvPr id="40" name="图片 17" descr="u=2318181421,3734342938&amp;fm=11&amp;gp=0.jpg"/>
            <p:cNvPicPr>
              <a:picLocks noChangeAspect="1"/>
            </p:cNvPicPr>
            <p:nvPr/>
          </p:nvPicPr>
          <p:blipFill>
            <a:blip r:embed="rId2" cstate="print"/>
            <a:srcRect l="-201" t="15112" r="9631"/>
            <a:stretch>
              <a:fillRect/>
            </a:stretch>
          </p:blipFill>
          <p:spPr bwMode="auto">
            <a:xfrm>
              <a:off x="4795465" y="5171590"/>
              <a:ext cx="2376487" cy="1292225"/>
            </a:xfrm>
            <a:prstGeom prst="rect">
              <a:avLst/>
            </a:prstGeom>
            <a:noFill/>
            <a:ln w="9525">
              <a:noFill/>
              <a:miter lim="800000"/>
              <a:headEnd/>
              <a:tailEnd/>
            </a:ln>
          </p:spPr>
        </p:pic>
        <p:pic>
          <p:nvPicPr>
            <p:cNvPr id="41" name="图片 18" descr="2012022014580059.jpg"/>
            <p:cNvPicPr>
              <a:picLocks noChangeAspect="1"/>
            </p:cNvPicPr>
            <p:nvPr/>
          </p:nvPicPr>
          <p:blipFill>
            <a:blip r:embed="rId3" cstate="print"/>
            <a:srcRect/>
            <a:stretch>
              <a:fillRect/>
            </a:stretch>
          </p:blipFill>
          <p:spPr bwMode="auto">
            <a:xfrm>
              <a:off x="2851249" y="5171590"/>
              <a:ext cx="1912937" cy="1274763"/>
            </a:xfrm>
            <a:prstGeom prst="rect">
              <a:avLst/>
            </a:prstGeom>
            <a:noFill/>
            <a:ln w="9525">
              <a:noFill/>
              <a:miter lim="800000"/>
              <a:headEnd/>
              <a:tailEnd/>
            </a:ln>
          </p:spPr>
        </p:pic>
        <p:pic>
          <p:nvPicPr>
            <p:cNvPr id="42" name="图片 19" descr="7867545.jpg"/>
            <p:cNvPicPr>
              <a:picLocks noChangeAspect="1"/>
            </p:cNvPicPr>
            <p:nvPr/>
          </p:nvPicPr>
          <p:blipFill>
            <a:blip r:embed="rId4" cstate="print"/>
            <a:srcRect/>
            <a:stretch>
              <a:fillRect/>
            </a:stretch>
          </p:blipFill>
          <p:spPr bwMode="auto">
            <a:xfrm>
              <a:off x="835025" y="5186363"/>
              <a:ext cx="1944688" cy="1290637"/>
            </a:xfrm>
            <a:prstGeom prst="rect">
              <a:avLst/>
            </a:prstGeom>
            <a:noFill/>
            <a:ln w="9525">
              <a:noFill/>
              <a:miter lim="800000"/>
              <a:headEnd/>
              <a:tailEnd/>
            </a:ln>
          </p:spPr>
        </p:pic>
      </p:grpSp>
      <p:sp>
        <p:nvSpPr>
          <p:cNvPr id="11" name="Text Box 8"/>
          <p:cNvSpPr txBox="1">
            <a:spLocks noChangeArrowheads="1"/>
          </p:cNvSpPr>
          <p:nvPr/>
        </p:nvSpPr>
        <p:spPr bwMode="auto">
          <a:xfrm>
            <a:off x="231775" y="188913"/>
            <a:ext cx="6140450" cy="461665"/>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分布式光伏发电系统参数</a:t>
            </a:r>
            <a:endParaRPr kumimoji="1" lang="zh-CN" altLang="en-US" sz="2400" dirty="0">
              <a:ea typeface="宋体" charset="0"/>
              <a:cs typeface="宋体" charset="0"/>
            </a:endParaRPr>
          </a:p>
        </p:txBody>
      </p:sp>
    </p:spTree>
    <p:extLst>
      <p:ext uri="{BB962C8B-B14F-4D97-AF65-F5344CB8AC3E}">
        <p14:creationId xmlns:p14="http://schemas.microsoft.com/office/powerpoint/2010/main" val="732865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 2"/>
          <p:cNvGrpSpPr>
            <a:grpSpLocks/>
          </p:cNvGrpSpPr>
          <p:nvPr/>
        </p:nvGrpSpPr>
        <p:grpSpPr bwMode="auto">
          <a:xfrm>
            <a:off x="323850" y="2708275"/>
            <a:ext cx="8640763" cy="3643313"/>
            <a:chOff x="323849" y="1021794"/>
            <a:chExt cx="8640764" cy="3643009"/>
          </a:xfrm>
        </p:grpSpPr>
        <p:sp>
          <p:nvSpPr>
            <p:cNvPr id="4" name="矩形 3"/>
            <p:cNvSpPr/>
            <p:nvPr/>
          </p:nvSpPr>
          <p:spPr>
            <a:xfrm>
              <a:off x="323849" y="1021794"/>
              <a:ext cx="8640764" cy="3643009"/>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p:cNvSpPr/>
            <p:nvPr/>
          </p:nvSpPr>
          <p:spPr>
            <a:xfrm>
              <a:off x="744537" y="1340855"/>
              <a:ext cx="2889250" cy="1700070"/>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p:cNvSpPr/>
            <p:nvPr/>
          </p:nvSpPr>
          <p:spPr>
            <a:xfrm>
              <a:off x="744537" y="2059932"/>
              <a:ext cx="2889250" cy="980993"/>
            </a:xfrm>
            <a:prstGeom prst="triangle">
              <a:avLst>
                <a:gd name="adj" fmla="val 100000"/>
              </a:avLst>
            </a:prstGeom>
            <a:solidFill>
              <a:srgbClr val="50C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等腰三角形 15"/>
            <p:cNvSpPr/>
            <p:nvPr/>
          </p:nvSpPr>
          <p:spPr>
            <a:xfrm flipV="1">
              <a:off x="744537" y="3040926"/>
              <a:ext cx="2889250" cy="890514"/>
            </a:xfrm>
            <a:prstGeom prst="triangle">
              <a:avLst>
                <a:gd name="adj" fmla="val 10000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8" name="直接箭头连接符 13"/>
            <p:cNvCxnSpPr/>
            <p:nvPr/>
          </p:nvCxnSpPr>
          <p:spPr>
            <a:xfrm flipV="1">
              <a:off x="744537" y="1329743"/>
              <a:ext cx="0" cy="26016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9" name="TextBox 14"/>
            <p:cNvSpPr txBox="1">
              <a:spLocks noChangeArrowheads="1"/>
            </p:cNvSpPr>
            <p:nvPr/>
          </p:nvSpPr>
          <p:spPr bwMode="auto">
            <a:xfrm>
              <a:off x="323850" y="1123648"/>
              <a:ext cx="350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sz="1600">
                  <a:solidFill>
                    <a:srgbClr val="FF0000"/>
                  </a:solidFill>
                  <a:latin typeface="微软雅黑" charset="0"/>
                  <a:ea typeface="微软雅黑" charset="0"/>
                  <a:cs typeface="微软雅黑" charset="0"/>
                </a:rPr>
                <a:t>总收益</a:t>
              </a:r>
            </a:p>
          </p:txBody>
        </p:sp>
        <p:sp>
          <p:nvSpPr>
            <p:cNvPr id="20" name="右大括号 19"/>
            <p:cNvSpPr/>
            <p:nvPr/>
          </p:nvSpPr>
          <p:spPr>
            <a:xfrm>
              <a:off x="3646487" y="1394826"/>
              <a:ext cx="279400" cy="615899"/>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21" name="右大括号 20"/>
            <p:cNvSpPr/>
            <p:nvPr/>
          </p:nvSpPr>
          <p:spPr>
            <a:xfrm>
              <a:off x="3643312" y="3082197"/>
              <a:ext cx="280987" cy="852417"/>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22" name="右大括号 21"/>
            <p:cNvSpPr/>
            <p:nvPr/>
          </p:nvSpPr>
          <p:spPr>
            <a:xfrm>
              <a:off x="3646487" y="2078981"/>
              <a:ext cx="279400" cy="985756"/>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7183" name="TextBox 46"/>
            <p:cNvSpPr txBox="1">
              <a:spLocks noChangeArrowheads="1"/>
            </p:cNvSpPr>
            <p:nvPr/>
          </p:nvSpPr>
          <p:spPr bwMode="auto">
            <a:xfrm rot="774935">
              <a:off x="1756443" y="3235122"/>
              <a:ext cx="1800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a:ea typeface="宋体" charset="0"/>
                  <a:cs typeface="宋体" charset="0"/>
                </a:rPr>
                <a:t>自用电量原网购电价</a:t>
              </a:r>
            </a:p>
          </p:txBody>
        </p:sp>
        <p:sp>
          <p:nvSpPr>
            <p:cNvPr id="7184" name="TextBox 47"/>
            <p:cNvSpPr txBox="1">
              <a:spLocks noChangeArrowheads="1"/>
            </p:cNvSpPr>
            <p:nvPr/>
          </p:nvSpPr>
          <p:spPr bwMode="auto">
            <a:xfrm rot="-478059">
              <a:off x="1893043" y="262234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a:ea typeface="宋体" charset="0"/>
                  <a:cs typeface="宋体" charset="0"/>
                </a:rPr>
                <a:t>全发电量度电补贴</a:t>
              </a:r>
            </a:p>
          </p:txBody>
        </p:sp>
        <p:sp>
          <p:nvSpPr>
            <p:cNvPr id="7185" name="TextBox 48"/>
            <p:cNvSpPr txBox="1">
              <a:spLocks noChangeArrowheads="1"/>
            </p:cNvSpPr>
            <p:nvPr/>
          </p:nvSpPr>
          <p:spPr bwMode="auto">
            <a:xfrm rot="-1310096">
              <a:off x="1745257" y="2003234"/>
              <a:ext cx="1980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a:ea typeface="宋体" charset="0"/>
                  <a:cs typeface="宋体" charset="0"/>
                </a:rPr>
                <a:t>余电上网部分上网电价</a:t>
              </a:r>
            </a:p>
          </p:txBody>
        </p:sp>
        <p:sp>
          <p:nvSpPr>
            <p:cNvPr id="7186" name="TextBox 56"/>
            <p:cNvSpPr txBox="1">
              <a:spLocks noChangeArrowheads="1"/>
            </p:cNvSpPr>
            <p:nvPr/>
          </p:nvSpPr>
          <p:spPr bwMode="auto">
            <a:xfrm>
              <a:off x="3916062" y="2284122"/>
              <a:ext cx="4843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b="1">
                  <a:latin typeface="微软雅黑" charset="0"/>
                  <a:ea typeface="微软雅黑" charset="0"/>
                  <a:cs typeface="微软雅黑" charset="0"/>
                </a:rPr>
                <a:t>自用部分电量与余电上网部分电量全部享受度电补贴，中央财政补贴为</a:t>
              </a:r>
              <a:r>
                <a:rPr lang="en-US" altLang="zh-CN" b="1">
                  <a:latin typeface="微软雅黑" charset="0"/>
                  <a:ea typeface="微软雅黑" charset="0"/>
                  <a:cs typeface="微软雅黑" charset="0"/>
                </a:rPr>
                <a:t>0.42</a:t>
              </a:r>
              <a:r>
                <a:rPr lang="zh-CN" altLang="en-US" b="1">
                  <a:latin typeface="微软雅黑" charset="0"/>
                  <a:ea typeface="微软雅黑" charset="0"/>
                  <a:cs typeface="微软雅黑" charset="0"/>
                </a:rPr>
                <a:t>元</a:t>
              </a:r>
              <a:r>
                <a:rPr lang="en-US" altLang="zh-CN" b="1">
                  <a:latin typeface="微软雅黑" charset="0"/>
                  <a:ea typeface="微软雅黑" charset="0"/>
                  <a:cs typeface="微软雅黑" charset="0"/>
                </a:rPr>
                <a:t>/</a:t>
              </a:r>
              <a:r>
                <a:rPr lang="zh-CN" altLang="en-US" b="1">
                  <a:latin typeface="微软雅黑" charset="0"/>
                  <a:ea typeface="微软雅黑" charset="0"/>
                  <a:cs typeface="微软雅黑" charset="0"/>
                </a:rPr>
                <a:t>度，地方财政补贴请参考当地补贴政策</a:t>
              </a:r>
            </a:p>
          </p:txBody>
        </p:sp>
        <p:sp>
          <p:nvSpPr>
            <p:cNvPr id="7187" name="TextBox 59"/>
            <p:cNvSpPr txBox="1">
              <a:spLocks noChangeArrowheads="1"/>
            </p:cNvSpPr>
            <p:nvPr/>
          </p:nvSpPr>
          <p:spPr bwMode="auto">
            <a:xfrm>
              <a:off x="3930272" y="3224733"/>
              <a:ext cx="4750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b="1">
                  <a:latin typeface="微软雅黑" charset="0"/>
                  <a:ea typeface="微软雅黑" charset="0"/>
                  <a:cs typeface="微软雅黑" charset="0"/>
                </a:rPr>
                <a:t>自用电量价格为家庭原来用电价格，一般为</a:t>
              </a:r>
              <a:r>
                <a:rPr lang="en-US" altLang="zh-CN" b="1">
                  <a:latin typeface="微软雅黑" charset="0"/>
                  <a:ea typeface="微软雅黑" charset="0"/>
                  <a:cs typeface="微软雅黑" charset="0"/>
                </a:rPr>
                <a:t>0.4~0.8</a:t>
              </a:r>
              <a:r>
                <a:rPr lang="zh-CN" altLang="en-US" b="1">
                  <a:latin typeface="微软雅黑" charset="0"/>
                  <a:ea typeface="微软雅黑" charset="0"/>
                  <a:cs typeface="微软雅黑" charset="0"/>
                </a:rPr>
                <a:t>元</a:t>
              </a:r>
              <a:r>
                <a:rPr lang="en-US" altLang="zh-CN" b="1">
                  <a:latin typeface="微软雅黑" charset="0"/>
                  <a:ea typeface="微软雅黑" charset="0"/>
                  <a:cs typeface="微软雅黑" charset="0"/>
                </a:rPr>
                <a:t>/</a:t>
              </a:r>
              <a:r>
                <a:rPr lang="zh-CN" altLang="en-US" b="1">
                  <a:latin typeface="微软雅黑" charset="0"/>
                  <a:ea typeface="微软雅黑" charset="0"/>
                  <a:cs typeface="微软雅黑" charset="0"/>
                </a:rPr>
                <a:t>度不等（阶梯电价第二、三阶梯电价已接近工业电价）</a:t>
              </a:r>
            </a:p>
          </p:txBody>
        </p:sp>
        <p:sp>
          <p:nvSpPr>
            <p:cNvPr id="7188" name="TextBox 60"/>
            <p:cNvSpPr txBox="1">
              <a:spLocks noChangeArrowheads="1"/>
            </p:cNvSpPr>
            <p:nvPr/>
          </p:nvSpPr>
          <p:spPr bwMode="auto">
            <a:xfrm>
              <a:off x="3916818" y="1470917"/>
              <a:ext cx="4636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b="1">
                  <a:latin typeface="微软雅黑" charset="0"/>
                  <a:ea typeface="微软雅黑" charset="0"/>
                  <a:cs typeface="微软雅黑" charset="0"/>
                </a:rPr>
                <a:t>余电上网部分电量的上网电价为当地火力发电的脱硫煤标杆上网电价</a:t>
              </a:r>
            </a:p>
          </p:txBody>
        </p:sp>
        <p:sp>
          <p:nvSpPr>
            <p:cNvPr id="7189" name="TextBox 59"/>
            <p:cNvSpPr txBox="1">
              <a:spLocks noChangeArrowheads="1"/>
            </p:cNvSpPr>
            <p:nvPr/>
          </p:nvSpPr>
          <p:spPr bwMode="auto">
            <a:xfrm>
              <a:off x="323849" y="4135499"/>
              <a:ext cx="8640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eaLnBrk="1" hangingPunct="1"/>
              <a:r>
                <a:rPr lang="zh-CN" altLang="en-US" b="1">
                  <a:latin typeface="微软雅黑" charset="0"/>
                  <a:ea typeface="微软雅黑" charset="0"/>
                  <a:cs typeface="微软雅黑" charset="0"/>
                </a:rPr>
                <a:t>家庭分布式总收益</a:t>
              </a:r>
              <a:r>
                <a:rPr lang="en-US" altLang="zh-CN" b="1">
                  <a:latin typeface="微软雅黑" charset="0"/>
                  <a:ea typeface="微软雅黑" charset="0"/>
                  <a:cs typeface="微软雅黑" charset="0"/>
                </a:rPr>
                <a:t>=</a:t>
              </a:r>
              <a:r>
                <a:rPr lang="zh-CN" altLang="en-US" b="1">
                  <a:latin typeface="微软雅黑" charset="0"/>
                  <a:ea typeface="微软雅黑" charset="0"/>
                  <a:cs typeface="微软雅黑" charset="0"/>
                </a:rPr>
                <a:t> （                  </a:t>
              </a:r>
              <a:r>
                <a:rPr lang="en-US" altLang="zh-CN" b="1">
                  <a:latin typeface="微软雅黑" charset="0"/>
                  <a:ea typeface="微软雅黑" charset="0"/>
                  <a:cs typeface="微软雅黑" charset="0"/>
                </a:rPr>
                <a:t>+</a:t>
              </a:r>
              <a:r>
                <a:rPr lang="zh-CN" altLang="en-US" b="1">
                  <a:latin typeface="微软雅黑" charset="0"/>
                  <a:ea typeface="微软雅黑" charset="0"/>
                  <a:cs typeface="微软雅黑" charset="0"/>
                </a:rPr>
                <a:t>                ）*自用电量</a:t>
              </a:r>
              <a:r>
                <a:rPr lang="zh-CN" b="1">
                  <a:latin typeface="微软雅黑" charset="0"/>
                  <a:ea typeface="微软雅黑" charset="0"/>
                  <a:cs typeface="微软雅黑" charset="0"/>
                </a:rPr>
                <a:t>+</a:t>
              </a:r>
              <a:r>
                <a:rPr lang="zh-CN" altLang="en-US" b="1">
                  <a:latin typeface="微软雅黑" charset="0"/>
                  <a:ea typeface="微软雅黑" charset="0"/>
                  <a:cs typeface="微软雅黑" charset="0"/>
                </a:rPr>
                <a:t>（                      </a:t>
              </a:r>
              <a:r>
                <a:rPr lang="en-US" altLang="zh-CN" b="1">
                  <a:latin typeface="微软雅黑" charset="0"/>
                  <a:ea typeface="微软雅黑" charset="0"/>
                  <a:cs typeface="微软雅黑" charset="0"/>
                </a:rPr>
                <a:t>+</a:t>
              </a:r>
              <a:r>
                <a:rPr lang="zh-CN" altLang="en-US" b="1">
                  <a:latin typeface="微软雅黑" charset="0"/>
                  <a:ea typeface="微软雅黑" charset="0"/>
                  <a:cs typeface="微软雅黑" charset="0"/>
                </a:rPr>
                <a:t>                ）*余电上网电量</a:t>
              </a:r>
            </a:p>
          </p:txBody>
        </p:sp>
        <p:sp>
          <p:nvSpPr>
            <p:cNvPr id="39" name="矩形 38"/>
            <p:cNvSpPr/>
            <p:nvPr/>
          </p:nvSpPr>
          <p:spPr>
            <a:xfrm>
              <a:off x="2185987" y="4188593"/>
              <a:ext cx="865187" cy="21746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1200">
                  <a:solidFill>
                    <a:schemeClr val="tx1"/>
                  </a:solidFill>
                  <a:latin typeface="Arial" charset="0"/>
                  <a:ea typeface="宋体" charset="0"/>
                  <a:cs typeface="宋体" charset="0"/>
                </a:rPr>
                <a:t>自用电费</a:t>
              </a:r>
            </a:p>
          </p:txBody>
        </p:sp>
        <p:sp>
          <p:nvSpPr>
            <p:cNvPr id="41" name="矩形 40"/>
            <p:cNvSpPr/>
            <p:nvPr/>
          </p:nvSpPr>
          <p:spPr>
            <a:xfrm>
              <a:off x="3319462" y="4188593"/>
              <a:ext cx="817562" cy="217469"/>
            </a:xfrm>
            <a:prstGeom prst="rect">
              <a:avLst/>
            </a:prstGeom>
            <a:solidFill>
              <a:srgbClr val="50C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1200">
                  <a:solidFill>
                    <a:srgbClr val="000000"/>
                  </a:solidFill>
                  <a:latin typeface="Arial" charset="0"/>
                  <a:ea typeface="宋体" charset="0"/>
                  <a:cs typeface="宋体" charset="0"/>
                </a:rPr>
                <a:t>度电补贴</a:t>
              </a:r>
            </a:p>
          </p:txBody>
        </p:sp>
        <p:sp>
          <p:nvSpPr>
            <p:cNvPr id="43" name="矩形 42"/>
            <p:cNvSpPr/>
            <p:nvPr/>
          </p:nvSpPr>
          <p:spPr>
            <a:xfrm>
              <a:off x="5397500" y="4188593"/>
              <a:ext cx="1122363" cy="2047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1200">
                  <a:solidFill>
                    <a:srgbClr val="000000"/>
                  </a:solidFill>
                  <a:latin typeface="Arial" charset="0"/>
                  <a:ea typeface="宋体" charset="0"/>
                  <a:cs typeface="宋体" charset="0"/>
                </a:rPr>
                <a:t>余电上网电价</a:t>
              </a:r>
            </a:p>
          </p:txBody>
        </p:sp>
        <p:sp>
          <p:nvSpPr>
            <p:cNvPr id="47" name="矩形 46"/>
            <p:cNvSpPr/>
            <p:nvPr/>
          </p:nvSpPr>
          <p:spPr>
            <a:xfrm>
              <a:off x="6719888" y="4188593"/>
              <a:ext cx="817562" cy="217469"/>
            </a:xfrm>
            <a:prstGeom prst="rect">
              <a:avLst/>
            </a:prstGeom>
            <a:solidFill>
              <a:srgbClr val="50C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1200">
                  <a:solidFill>
                    <a:srgbClr val="000000"/>
                  </a:solidFill>
                  <a:latin typeface="Arial" charset="0"/>
                  <a:ea typeface="宋体" charset="0"/>
                  <a:cs typeface="宋体" charset="0"/>
                </a:rPr>
                <a:t>度电补贴</a:t>
              </a:r>
            </a:p>
          </p:txBody>
        </p:sp>
      </p:grpSp>
      <p:sp>
        <p:nvSpPr>
          <p:cNvPr id="31"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国内现行分布式政策框架</a:t>
            </a:r>
            <a:endParaRPr kumimoji="1" lang="zh-CN" altLang="en-US" sz="2400" dirty="0">
              <a:ea typeface="宋体" charset="0"/>
              <a:cs typeface="宋体" charset="0"/>
            </a:endParaRPr>
          </a:p>
        </p:txBody>
      </p:sp>
      <p:sp>
        <p:nvSpPr>
          <p:cNvPr id="32"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现行补贴方式</a:t>
            </a:r>
          </a:p>
        </p:txBody>
      </p:sp>
      <p:sp>
        <p:nvSpPr>
          <p:cNvPr id="7173" name="矩形 32"/>
          <p:cNvSpPr>
            <a:spLocks noChangeArrowheads="1"/>
          </p:cNvSpPr>
          <p:nvPr/>
        </p:nvSpPr>
        <p:spPr bwMode="auto">
          <a:xfrm>
            <a:off x="179388" y="692150"/>
            <a:ext cx="8964612"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charset="0"/>
              <a:buChar char="•"/>
            </a:pPr>
            <a:r>
              <a:rPr lang="zh-CN" altLang="en-US" sz="1600">
                <a:solidFill>
                  <a:srgbClr val="000000"/>
                </a:solidFill>
                <a:latin typeface="微软雅黑" charset="0"/>
                <a:ea typeface="微软雅黑" charset="0"/>
                <a:cs typeface="微软雅黑" charset="0"/>
              </a:rPr>
              <a:t>根据</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国务院关于促进光伏产业健康发展的若干意见</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关于分布式光伏发电实行按照电量补贴政策等有关问题的通知</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发展改革委关于发挥价格杠杆作用促进光伏产业健康发展的通知</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等文件，我国分布式光伏发电项目实行全发电量的度电补贴政策。</a:t>
            </a:r>
            <a:endParaRPr lang="en-US" altLang="zh-CN" sz="1600">
              <a:solidFill>
                <a:srgbClr val="000000"/>
              </a:solidFill>
              <a:latin typeface="微软雅黑" charset="0"/>
              <a:ea typeface="微软雅黑" charset="0"/>
              <a:cs typeface="微软雅黑" charset="0"/>
            </a:endParaRPr>
          </a:p>
          <a:p>
            <a:pPr marL="285750" indent="-285750">
              <a:lnSpc>
                <a:spcPct val="150000"/>
              </a:lnSpc>
              <a:buFont typeface="Arial" charset="0"/>
              <a:buChar char="•"/>
            </a:pPr>
            <a:r>
              <a:rPr lang="zh-CN" altLang="en-US" sz="1600">
                <a:solidFill>
                  <a:srgbClr val="000000"/>
                </a:solidFill>
                <a:latin typeface="微软雅黑" charset="0"/>
                <a:ea typeface="微软雅黑" charset="0"/>
                <a:cs typeface="微软雅黑" charset="0"/>
              </a:rPr>
              <a:t>在此政策框架下，在用电成本高、用电负荷大且稳定的工商业建筑物屋顶上投资建设分布式光伏发电项目投资收益较高。</a:t>
            </a:r>
            <a:endParaRPr lang="en-US" altLang="zh-CN" sz="1600">
              <a:solidFill>
                <a:srgbClr val="000000"/>
              </a:solidFill>
              <a:latin typeface="微软雅黑" charset="0"/>
              <a:ea typeface="微软雅黑" charset="0"/>
              <a:cs typeface="微软雅黑" charset="0"/>
            </a:endParaRPr>
          </a:p>
        </p:txBody>
      </p:sp>
    </p:spTree>
    <p:extLst>
      <p:ext uri="{BB962C8B-B14F-4D97-AF65-F5344CB8AC3E}">
        <p14:creationId xmlns:p14="http://schemas.microsoft.com/office/powerpoint/2010/main" val="2861301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8"/>
          <p:cNvSpPr txBox="1">
            <a:spLocks noChangeArrowheads="1"/>
          </p:cNvSpPr>
          <p:nvPr/>
        </p:nvSpPr>
        <p:spPr bwMode="auto">
          <a:xfrm>
            <a:off x="231775" y="188913"/>
            <a:ext cx="6140450"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国内现行分布式政策框架</a:t>
            </a:r>
            <a:endParaRPr kumimoji="1" lang="zh-CN" altLang="en-US" sz="2400" dirty="0">
              <a:ea typeface="宋体" charset="0"/>
              <a:cs typeface="宋体" charset="0"/>
            </a:endParaRPr>
          </a:p>
        </p:txBody>
      </p:sp>
      <p:sp>
        <p:nvSpPr>
          <p:cNvPr id="32"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政策发展趋势</a:t>
            </a:r>
          </a:p>
        </p:txBody>
      </p:sp>
      <p:sp>
        <p:nvSpPr>
          <p:cNvPr id="8196" name="矩形 32"/>
          <p:cNvSpPr>
            <a:spLocks noChangeArrowheads="1"/>
          </p:cNvSpPr>
          <p:nvPr/>
        </p:nvSpPr>
        <p:spPr bwMode="auto">
          <a:xfrm>
            <a:off x="179388" y="727075"/>
            <a:ext cx="89646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Arial" charset="0"/>
              <a:buChar char="•"/>
            </a:pPr>
            <a:r>
              <a:rPr lang="en-US" altLang="zh-CN" sz="1600">
                <a:solidFill>
                  <a:srgbClr val="000000"/>
                </a:solidFill>
                <a:latin typeface="微软雅黑" charset="0"/>
                <a:ea typeface="微软雅黑" charset="0"/>
                <a:cs typeface="微软雅黑" charset="0"/>
              </a:rPr>
              <a:t>2014</a:t>
            </a:r>
            <a:r>
              <a:rPr lang="zh-CN" altLang="en-US" sz="1600">
                <a:solidFill>
                  <a:srgbClr val="000000"/>
                </a:solidFill>
                <a:latin typeface="微软雅黑" charset="0"/>
                <a:ea typeface="微软雅黑" charset="0"/>
                <a:cs typeface="微软雅黑" charset="0"/>
              </a:rPr>
              <a:t>年</a:t>
            </a:r>
            <a:r>
              <a:rPr lang="en-US" altLang="zh-CN" sz="1600">
                <a:solidFill>
                  <a:srgbClr val="000000"/>
                </a:solidFill>
                <a:latin typeface="微软雅黑" charset="0"/>
                <a:ea typeface="微软雅黑" charset="0"/>
                <a:cs typeface="微软雅黑" charset="0"/>
              </a:rPr>
              <a:t>9</a:t>
            </a:r>
            <a:r>
              <a:rPr lang="zh-CN" altLang="en-US" sz="1600">
                <a:solidFill>
                  <a:srgbClr val="000000"/>
                </a:solidFill>
                <a:latin typeface="微软雅黑" charset="0"/>
                <a:ea typeface="微软雅黑" charset="0"/>
                <a:cs typeface="微软雅黑" charset="0"/>
              </a:rPr>
              <a:t>月</a:t>
            </a:r>
            <a:r>
              <a:rPr lang="en-US" altLang="zh-CN" sz="1600">
                <a:solidFill>
                  <a:srgbClr val="000000"/>
                </a:solidFill>
                <a:latin typeface="微软雅黑" charset="0"/>
                <a:ea typeface="微软雅黑" charset="0"/>
                <a:cs typeface="微软雅黑" charset="0"/>
              </a:rPr>
              <a:t>2</a:t>
            </a:r>
            <a:r>
              <a:rPr lang="zh-CN" altLang="en-US" sz="1600">
                <a:solidFill>
                  <a:srgbClr val="000000"/>
                </a:solidFill>
                <a:latin typeface="微软雅黑" charset="0"/>
                <a:ea typeface="微软雅黑" charset="0"/>
                <a:cs typeface="微软雅黑" charset="0"/>
              </a:rPr>
              <a:t>日，国家能源局发布</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关于进一步落实分布式光伏发电有关政策的通知</a:t>
            </a:r>
            <a:r>
              <a:rPr lang="en-US" altLang="zh-CN" sz="1600">
                <a:solidFill>
                  <a:srgbClr val="000000"/>
                </a:solidFill>
                <a:latin typeface="微软雅黑" charset="0"/>
                <a:ea typeface="微软雅黑" charset="0"/>
                <a:cs typeface="微软雅黑" charset="0"/>
              </a:rPr>
              <a:t>》</a:t>
            </a:r>
            <a:r>
              <a:rPr lang="zh-CN" altLang="en-US" sz="1600">
                <a:solidFill>
                  <a:srgbClr val="000000"/>
                </a:solidFill>
                <a:latin typeface="微软雅黑" charset="0"/>
                <a:ea typeface="微软雅黑" charset="0"/>
                <a:cs typeface="微软雅黑" charset="0"/>
              </a:rPr>
              <a:t>（</a:t>
            </a:r>
            <a:r>
              <a:rPr lang="zh-TW" altLang="en-US" sz="1600">
                <a:solidFill>
                  <a:srgbClr val="000000"/>
                </a:solidFill>
                <a:latin typeface="微软雅黑" charset="0"/>
                <a:ea typeface="微软雅黑" charset="0"/>
                <a:cs typeface="微软雅黑" charset="0"/>
              </a:rPr>
              <a:t>国能新能</a:t>
            </a:r>
            <a:r>
              <a:rPr lang="en-US" altLang="zh-TW" sz="1600">
                <a:solidFill>
                  <a:srgbClr val="000000"/>
                </a:solidFill>
                <a:latin typeface="微软雅黑" charset="0"/>
                <a:ea typeface="微软雅黑" charset="0"/>
                <a:cs typeface="微软雅黑" charset="0"/>
              </a:rPr>
              <a:t>[2014]406</a:t>
            </a:r>
            <a:r>
              <a:rPr lang="zh-TW" altLang="en-US" sz="1600">
                <a:solidFill>
                  <a:srgbClr val="000000"/>
                </a:solidFill>
                <a:latin typeface="微软雅黑" charset="0"/>
                <a:ea typeface="微软雅黑" charset="0"/>
                <a:cs typeface="微软雅黑" charset="0"/>
              </a:rPr>
              <a:t>号）</a:t>
            </a:r>
            <a:r>
              <a:rPr lang="zh-CN" altLang="en-US" sz="1600">
                <a:solidFill>
                  <a:srgbClr val="000000"/>
                </a:solidFill>
                <a:latin typeface="微软雅黑" charset="0"/>
                <a:ea typeface="微软雅黑" charset="0"/>
                <a:cs typeface="微软雅黑" charset="0"/>
              </a:rPr>
              <a:t>。根据文件中内容所示，国内的分布式光伏发电项目的补贴政策不再是以屋顶自发自用的度电补贴制一刀切，而是将范畴扩展到地面，并提供自发自用和全额上网的补贴方式选择，给予分布式项目收益兜底的保证。</a:t>
            </a:r>
            <a:endParaRPr lang="en-US" altLang="zh-CN" sz="1600">
              <a:solidFill>
                <a:srgbClr val="000000"/>
              </a:solidFill>
              <a:latin typeface="微软雅黑" charset="0"/>
              <a:ea typeface="微软雅黑" charset="0"/>
              <a:cs typeface="微软雅黑" charset="0"/>
            </a:endParaRPr>
          </a:p>
        </p:txBody>
      </p:sp>
      <p:graphicFrame>
        <p:nvGraphicFramePr>
          <p:cNvPr id="26" name="图示 7"/>
          <p:cNvGraphicFramePr/>
          <p:nvPr/>
        </p:nvGraphicFramePr>
        <p:xfrm>
          <a:off x="539552" y="2420888"/>
          <a:ext cx="806489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435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8"/>
          <p:cNvSpPr txBox="1">
            <a:spLocks noChangeArrowheads="1"/>
          </p:cNvSpPr>
          <p:nvPr/>
        </p:nvSpPr>
        <p:spPr bwMode="auto">
          <a:xfrm>
            <a:off x="231775" y="188913"/>
            <a:ext cx="6643688" cy="461962"/>
          </a:xfrm>
          <a:prstGeom prst="rect">
            <a:avLst/>
          </a:prstGeom>
          <a:solidFill>
            <a:srgbClr val="B2C1DB"/>
          </a:solidFill>
          <a:ln w="38100">
            <a:solidFill>
              <a:schemeClr val="bg1"/>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kumimoji="1" lang="zh-CN" altLang="en-US" sz="2400" b="1" dirty="0" smtClean="0">
                <a:latin typeface="微软雅黑" charset="0"/>
                <a:ea typeface="微软雅黑" charset="0"/>
                <a:cs typeface="微软雅黑" charset="0"/>
              </a:rPr>
              <a:t>影响分布式光伏发电项目</a:t>
            </a:r>
            <a:r>
              <a:rPr kumimoji="1" lang="zh-CN" altLang="en-US" sz="2400" b="1" dirty="0">
                <a:latin typeface="微软雅黑" charset="0"/>
                <a:ea typeface="微软雅黑" charset="0"/>
                <a:cs typeface="微软雅黑" charset="0"/>
              </a:rPr>
              <a:t>收益的主要因素</a:t>
            </a:r>
          </a:p>
        </p:txBody>
      </p:sp>
      <p:sp>
        <p:nvSpPr>
          <p:cNvPr id="18" name="Text Box 8"/>
          <p:cNvSpPr txBox="1">
            <a:spLocks noChangeArrowheads="1"/>
          </p:cNvSpPr>
          <p:nvPr/>
        </p:nvSpPr>
        <p:spPr bwMode="auto">
          <a:xfrm>
            <a:off x="7092950" y="188913"/>
            <a:ext cx="1800225" cy="338137"/>
          </a:xfrm>
          <a:prstGeom prst="rect">
            <a:avLst/>
          </a:prstGeom>
          <a:gradFill rotWithShape="1">
            <a:gsLst>
              <a:gs pos="0">
                <a:srgbClr val="F0F5FF"/>
              </a:gs>
              <a:gs pos="64999">
                <a:srgbClr val="DAE7FF"/>
              </a:gs>
              <a:gs pos="100000">
                <a:srgbClr val="CCDEFF"/>
              </a:gs>
            </a:gsLst>
            <a:lin ang="5400000" scaled="1"/>
          </a:gradFill>
          <a:ln w="9525">
            <a:solidFill>
              <a:srgbClr val="ADBCD7"/>
            </a:solidFill>
            <a:miter lim="800000"/>
            <a:headEnd/>
            <a:tailEnd/>
          </a:ln>
          <a:effectLst>
            <a:outerShdw dist="20000" dir="5400000" rotWithShape="0">
              <a:srgbClr val="808080">
                <a:alpha val="37999"/>
              </a:srgbClr>
            </a:outerShdw>
          </a:effectLst>
        </p:spPr>
        <p:txBody>
          <a:bodyPr>
            <a:spAutoFit/>
          </a:bodyP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kumimoji="1" lang="zh-CN" altLang="en-US" sz="1600">
                <a:ea typeface="宋体" charset="0"/>
                <a:cs typeface="宋体" charset="0"/>
              </a:rPr>
              <a:t>其他影响因素</a:t>
            </a:r>
          </a:p>
        </p:txBody>
      </p:sp>
      <p:grpSp>
        <p:nvGrpSpPr>
          <p:cNvPr id="14340" name="组 5"/>
          <p:cNvGrpSpPr>
            <a:grpSpLocks/>
          </p:cNvGrpSpPr>
          <p:nvPr/>
        </p:nvGrpSpPr>
        <p:grpSpPr bwMode="auto">
          <a:xfrm>
            <a:off x="684213" y="1196975"/>
            <a:ext cx="7775575" cy="4248150"/>
            <a:chOff x="683568" y="1196752"/>
            <a:chExt cx="7776864" cy="4248472"/>
          </a:xfrm>
        </p:grpSpPr>
        <p:grpSp>
          <p:nvGrpSpPr>
            <p:cNvPr id="14341" name="组 4"/>
            <p:cNvGrpSpPr>
              <a:grpSpLocks/>
            </p:cNvGrpSpPr>
            <p:nvPr/>
          </p:nvGrpSpPr>
          <p:grpSpPr bwMode="auto">
            <a:xfrm>
              <a:off x="683568" y="1196752"/>
              <a:ext cx="7776864" cy="1886302"/>
              <a:chOff x="755576" y="1399948"/>
              <a:chExt cx="7776864" cy="1886302"/>
            </a:xfrm>
          </p:grpSpPr>
          <p:sp>
            <p:nvSpPr>
              <p:cNvPr id="4" name="圆角矩形 3"/>
              <p:cNvSpPr/>
              <p:nvPr/>
            </p:nvSpPr>
            <p:spPr bwMode="auto">
              <a:xfrm>
                <a:off x="755576" y="1399948"/>
                <a:ext cx="1368152" cy="7200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应收账款</a:t>
                </a:r>
              </a:p>
            </p:txBody>
          </p:sp>
          <p:sp>
            <p:nvSpPr>
              <p:cNvPr id="23" name="圆角矩形 22"/>
              <p:cNvSpPr/>
              <p:nvPr/>
            </p:nvSpPr>
            <p:spPr bwMode="auto">
              <a:xfrm>
                <a:off x="2339752" y="1412776"/>
                <a:ext cx="6192688" cy="7200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可再生能源补贴及时到帐</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减少项目运营资本占用导致收益率损失</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保护投资人利益。优质的客户、合理的模式保障电费及时回收</a:t>
                </a:r>
                <a:endParaRPr lang="zh-CN" altLang="en-US" b="1">
                  <a:latin typeface="微软雅黑" charset="0"/>
                  <a:ea typeface="微软雅黑" charset="0"/>
                  <a:cs typeface="微软雅黑" charset="0"/>
                </a:endParaRPr>
              </a:p>
            </p:txBody>
          </p:sp>
          <p:sp>
            <p:nvSpPr>
              <p:cNvPr id="26" name="圆角矩形 25"/>
              <p:cNvSpPr/>
              <p:nvPr/>
            </p:nvSpPr>
            <p:spPr bwMode="auto">
              <a:xfrm>
                <a:off x="755576" y="2408060"/>
                <a:ext cx="1368152" cy="87819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系统质量</a:t>
                </a:r>
              </a:p>
            </p:txBody>
          </p:sp>
          <p:sp>
            <p:nvSpPr>
              <p:cNvPr id="27" name="圆角矩形 26"/>
              <p:cNvSpPr/>
              <p:nvPr/>
            </p:nvSpPr>
            <p:spPr bwMode="auto">
              <a:xfrm>
                <a:off x="2339752" y="2420888"/>
                <a:ext cx="6192688" cy="864096"/>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中央及地方政府尚未完成健全完善的项目建设、施工安装、安全管理等规范性文件，以目前的信用体系，尚不能保证项目质量不出风险。国内招投标体制中的最低价者中标原则也是一个隐患。</a:t>
                </a:r>
                <a:endParaRPr lang="zh-CN" altLang="en-US" b="1">
                  <a:latin typeface="微软雅黑" charset="0"/>
                  <a:ea typeface="微软雅黑" charset="0"/>
                  <a:cs typeface="微软雅黑" charset="0"/>
                </a:endParaRPr>
              </a:p>
            </p:txBody>
          </p:sp>
        </p:grpSp>
        <p:sp>
          <p:nvSpPr>
            <p:cNvPr id="31" name="圆角矩形 30"/>
            <p:cNvSpPr/>
            <p:nvPr/>
          </p:nvSpPr>
          <p:spPr bwMode="auto">
            <a:xfrm>
              <a:off x="683568" y="4721368"/>
              <a:ext cx="1368152" cy="7183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灰尘影响</a:t>
              </a:r>
            </a:p>
          </p:txBody>
        </p:sp>
        <p:sp>
          <p:nvSpPr>
            <p:cNvPr id="32" name="圆角矩形 31"/>
            <p:cNvSpPr/>
            <p:nvPr/>
          </p:nvSpPr>
          <p:spPr bwMode="auto">
            <a:xfrm>
              <a:off x="2267744" y="4725144"/>
              <a:ext cx="6192688" cy="7200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根据地区特点不同，我国光伏系统输出功率受灰尘影响在</a:t>
              </a:r>
              <a:r>
                <a:rPr lang="en-US" altLang="zh-CN">
                  <a:solidFill>
                    <a:srgbClr val="FFFFFF"/>
                  </a:solidFill>
                  <a:latin typeface="微软雅黑" charset="0"/>
                  <a:ea typeface="微软雅黑" charset="0"/>
                  <a:cs typeface="微软雅黑" charset="0"/>
                </a:rPr>
                <a:t>6%~20%</a:t>
              </a:r>
              <a:r>
                <a:rPr lang="zh-CN" altLang="en-US">
                  <a:solidFill>
                    <a:srgbClr val="FFFFFF"/>
                  </a:solidFill>
                  <a:latin typeface="微软雅黑" charset="0"/>
                  <a:ea typeface="微软雅黑" charset="0"/>
                  <a:cs typeface="微软雅黑" charset="0"/>
                </a:rPr>
                <a:t>之间，是否具备良好的运维保养，也是分布式光伏发电项目收益率能否保障的重要因素。</a:t>
              </a:r>
            </a:p>
          </p:txBody>
        </p:sp>
        <p:sp>
          <p:nvSpPr>
            <p:cNvPr id="33" name="圆角矩形 32"/>
            <p:cNvSpPr/>
            <p:nvPr/>
          </p:nvSpPr>
          <p:spPr bwMode="auto">
            <a:xfrm>
              <a:off x="683568" y="3357394"/>
              <a:ext cx="1368152" cy="1016846"/>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pPr algn="ctr"/>
              <a:r>
                <a:rPr lang="zh-CN" altLang="en-US" sz="1800">
                  <a:solidFill>
                    <a:srgbClr val="FFFFFF"/>
                  </a:solidFill>
                  <a:latin typeface="微软雅黑" charset="0"/>
                  <a:ea typeface="微软雅黑" charset="0"/>
                  <a:cs typeface="微软雅黑" charset="0"/>
                </a:rPr>
                <a:t>系统效率</a:t>
              </a:r>
            </a:p>
          </p:txBody>
        </p:sp>
        <p:sp>
          <p:nvSpPr>
            <p:cNvPr id="34" name="圆角矩形 33"/>
            <p:cNvSpPr/>
            <p:nvPr/>
          </p:nvSpPr>
          <p:spPr bwMode="auto">
            <a:xfrm>
              <a:off x="2267744" y="3356992"/>
              <a:ext cx="6192688" cy="104290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a:defRPr sz="1400">
                  <a:solidFill>
                    <a:schemeClr val="tx1"/>
                  </a:solidFill>
                  <a:latin typeface="Kozuka Gothic Pro B" charset="0"/>
                  <a:ea typeface="Kozuka Gothic Pro B" charset="0"/>
                  <a:cs typeface="Kozuka Gothic Pro B" charset="0"/>
                </a:defRPr>
              </a:lvl1pPr>
              <a:lvl2pPr marL="742950" indent="-285750">
                <a:defRPr sz="1400">
                  <a:solidFill>
                    <a:schemeClr val="tx1"/>
                  </a:solidFill>
                  <a:latin typeface="Kozuka Gothic Pro B" charset="0"/>
                  <a:ea typeface="Kozuka Gothic Pro B" charset="0"/>
                  <a:cs typeface="Kozuka Gothic Pro B" charset="0"/>
                </a:defRPr>
              </a:lvl2pPr>
              <a:lvl3pPr marL="1143000" indent="-228600">
                <a:defRPr sz="1400">
                  <a:solidFill>
                    <a:schemeClr val="tx1"/>
                  </a:solidFill>
                  <a:latin typeface="Kozuka Gothic Pro B" charset="0"/>
                  <a:ea typeface="Kozuka Gothic Pro B" charset="0"/>
                  <a:cs typeface="Kozuka Gothic Pro B" charset="0"/>
                </a:defRPr>
              </a:lvl3pPr>
              <a:lvl4pPr marL="1600200" indent="-228600">
                <a:defRPr sz="1400">
                  <a:solidFill>
                    <a:schemeClr val="tx1"/>
                  </a:solidFill>
                  <a:latin typeface="Kozuka Gothic Pro B" charset="0"/>
                  <a:ea typeface="Kozuka Gothic Pro B" charset="0"/>
                  <a:cs typeface="Kozuka Gothic Pro B" charset="0"/>
                </a:defRPr>
              </a:lvl4pPr>
              <a:lvl5pPr marL="2057400" indent="-228600">
                <a:defRPr sz="1400">
                  <a:solidFill>
                    <a:schemeClr val="tx1"/>
                  </a:solidFill>
                  <a:latin typeface="Kozuka Gothic Pro B" charset="0"/>
                  <a:ea typeface="Kozuka Gothic Pro B" charset="0"/>
                  <a:cs typeface="Kozuka Gothic Pro B" charset="0"/>
                </a:defRPr>
              </a:lvl5pPr>
              <a:lvl6pPr marL="25146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6pPr>
              <a:lvl7pPr marL="29718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7pPr>
              <a:lvl8pPr marL="34290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8pPr>
              <a:lvl9pPr marL="3886200" indent="-228600" eaLnBrk="0" fontAlgn="base" hangingPunct="0">
                <a:spcBef>
                  <a:spcPct val="0"/>
                </a:spcBef>
                <a:spcAft>
                  <a:spcPct val="0"/>
                </a:spcAft>
                <a:buFont typeface="Arial" charset="0"/>
                <a:defRPr sz="1400">
                  <a:solidFill>
                    <a:schemeClr val="tx1"/>
                  </a:solidFill>
                  <a:latin typeface="Kozuka Gothic Pro B" charset="0"/>
                  <a:ea typeface="Kozuka Gothic Pro B" charset="0"/>
                  <a:cs typeface="Kozuka Gothic Pro B" charset="0"/>
                </a:defRPr>
              </a:lvl9pPr>
            </a:lstStyle>
            <a:p>
              <a:r>
                <a:rPr lang="zh-CN" altLang="en-US">
                  <a:solidFill>
                    <a:srgbClr val="FFFFFF"/>
                  </a:solidFill>
                  <a:latin typeface="微软雅黑" charset="0"/>
                  <a:ea typeface="微软雅黑" charset="0"/>
                  <a:cs typeface="微软雅黑" charset="0"/>
                </a:rPr>
                <a:t>除组件、逆变器本身设备效率之外，系统效率与下列优化方案有关。各个月份太阳辐射量与系统效率分布的匹配优化</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光伏区布置优化</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遮挡、线损和组件排布方式</a:t>
              </a:r>
              <a:r>
                <a:rPr 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光伏区汇流方案的优化</a:t>
              </a:r>
              <a:r>
                <a:rPr lang="en-US" alt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并联失配和</a:t>
              </a:r>
              <a:r>
                <a:rPr lang="en-US" altLang="zh-CN">
                  <a:solidFill>
                    <a:srgbClr val="FFFFFF"/>
                  </a:solidFill>
                  <a:latin typeface="微软雅黑" charset="0"/>
                  <a:ea typeface="微软雅黑" charset="0"/>
                  <a:cs typeface="微软雅黑" charset="0"/>
                </a:rPr>
                <a:t>MPPT</a:t>
              </a:r>
              <a:r>
                <a:rPr lang="zh-CN" altLang="en-US">
                  <a:solidFill>
                    <a:srgbClr val="FFFFFF"/>
                  </a:solidFill>
                  <a:latin typeface="微软雅黑" charset="0"/>
                  <a:ea typeface="微软雅黑" charset="0"/>
                  <a:cs typeface="微软雅黑" charset="0"/>
                </a:rPr>
                <a:t>损失</a:t>
              </a:r>
              <a:r>
                <a:rPr lang="zh-CN">
                  <a:solidFill>
                    <a:srgbClr val="FFFFFF"/>
                  </a:solidFill>
                  <a:latin typeface="微软雅黑" charset="0"/>
                  <a:ea typeface="微软雅黑" charset="0"/>
                  <a:cs typeface="微软雅黑" charset="0"/>
                </a:rPr>
                <a:t>，</a:t>
              </a:r>
              <a:r>
                <a:rPr lang="zh-CN" altLang="en-US">
                  <a:solidFill>
                    <a:srgbClr val="FFFFFF"/>
                  </a:solidFill>
                  <a:latin typeface="微软雅黑" charset="0"/>
                  <a:ea typeface="微软雅黑" charset="0"/>
                  <a:cs typeface="微软雅黑" charset="0"/>
                </a:rPr>
                <a:t>组件与逆变器容量和工作电压的匹配优化</a:t>
              </a:r>
              <a:endParaRPr lang="zh-CN" altLang="en-US" b="1">
                <a:latin typeface="微软雅黑" charset="0"/>
                <a:ea typeface="微软雅黑" charset="0"/>
                <a:cs typeface="微软雅黑" charset="0"/>
              </a:endParaRPr>
            </a:p>
          </p:txBody>
        </p:sp>
      </p:grpSp>
    </p:spTree>
    <p:extLst>
      <p:ext uri="{BB962C8B-B14F-4D97-AF65-F5344CB8AC3E}">
        <p14:creationId xmlns:p14="http://schemas.microsoft.com/office/powerpoint/2010/main" val="35277378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24887</TotalTime>
  <Words>2723</Words>
  <Application>Microsoft Macintosh PowerPoint</Application>
  <PresentationFormat>全屏显示(4:3)</PresentationFormat>
  <Paragraphs>769</Paragraphs>
  <Slides>27</Slides>
  <Notes>1</Notes>
  <HiddenSlides>0</HiddenSlides>
  <MMClips>0</MMClips>
  <ScaleCrop>false</ScaleCrop>
  <HeadingPairs>
    <vt:vector size="6" baseType="variant">
      <vt:variant>
        <vt:lpstr>主题</vt:lpstr>
      </vt:variant>
      <vt:variant>
        <vt:i4>2</vt:i4>
      </vt:variant>
      <vt:variant>
        <vt:lpstr>嵌入的 OLE 服务器</vt:lpstr>
      </vt:variant>
      <vt:variant>
        <vt:i4>1</vt:i4>
      </vt:variant>
      <vt:variant>
        <vt:lpstr>幻灯片标题</vt:lpstr>
      </vt:variant>
      <vt:variant>
        <vt:i4>27</vt:i4>
      </vt:variant>
    </vt:vector>
  </HeadingPairs>
  <TitlesOfParts>
    <vt:vector size="30" baseType="lpstr">
      <vt:lpstr>默认设计模板</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无</dc:title>
  <dc:creator>航禹太阳能科技有限公司</dc:creator>
  <cp:lastModifiedBy>fox liuyang</cp:lastModifiedBy>
  <cp:revision>1236</cp:revision>
  <cp:lastPrinted>2013-12-09T12:26:48Z</cp:lastPrinted>
  <dcterms:created xsi:type="dcterms:W3CDTF">2011-04-09T13:48:39Z</dcterms:created>
  <dcterms:modified xsi:type="dcterms:W3CDTF">2015-08-14T02:13:28Z</dcterms:modified>
</cp:coreProperties>
</file>