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1" name="Shape 2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entury Gothic"/>
      </a:defRPr>
    </a:lvl1pPr>
    <a:lvl2pPr indent="228600" defTabSz="457200" latinLnBrk="0">
      <a:defRPr sz="1200">
        <a:latin typeface="+mn-lt"/>
        <a:ea typeface="+mn-ea"/>
        <a:cs typeface="+mn-cs"/>
        <a:sym typeface="Century Gothic"/>
      </a:defRPr>
    </a:lvl2pPr>
    <a:lvl3pPr indent="457200" defTabSz="457200" latinLnBrk="0">
      <a:defRPr sz="1200">
        <a:latin typeface="+mn-lt"/>
        <a:ea typeface="+mn-ea"/>
        <a:cs typeface="+mn-cs"/>
        <a:sym typeface="Century Gothic"/>
      </a:defRPr>
    </a:lvl3pPr>
    <a:lvl4pPr indent="685800" defTabSz="457200" latinLnBrk="0">
      <a:defRPr sz="1200">
        <a:latin typeface="+mn-lt"/>
        <a:ea typeface="+mn-ea"/>
        <a:cs typeface="+mn-cs"/>
        <a:sym typeface="Century Gothic"/>
      </a:defRPr>
    </a:lvl4pPr>
    <a:lvl5pPr indent="914400" defTabSz="457200" latinLnBrk="0">
      <a:defRPr sz="1200">
        <a:latin typeface="+mn-lt"/>
        <a:ea typeface="+mn-ea"/>
        <a:cs typeface="+mn-cs"/>
        <a:sym typeface="Century Gothic"/>
      </a:defRPr>
    </a:lvl5pPr>
    <a:lvl6pPr indent="1143000" defTabSz="457200" latinLnBrk="0">
      <a:defRPr sz="1200">
        <a:latin typeface="+mn-lt"/>
        <a:ea typeface="+mn-ea"/>
        <a:cs typeface="+mn-cs"/>
        <a:sym typeface="Century Gothic"/>
      </a:defRPr>
    </a:lvl6pPr>
    <a:lvl7pPr indent="1371600" defTabSz="457200" latinLnBrk="0">
      <a:defRPr sz="1200">
        <a:latin typeface="+mn-lt"/>
        <a:ea typeface="+mn-ea"/>
        <a:cs typeface="+mn-cs"/>
        <a:sym typeface="Century Gothic"/>
      </a:defRPr>
    </a:lvl7pPr>
    <a:lvl8pPr indent="1600200" defTabSz="457200" latinLnBrk="0">
      <a:defRPr sz="1200">
        <a:latin typeface="+mn-lt"/>
        <a:ea typeface="+mn-ea"/>
        <a:cs typeface="+mn-cs"/>
        <a:sym typeface="Century Gothic"/>
      </a:defRPr>
    </a:lvl8pPr>
    <a:lvl9pPr indent="1828800" defTabSz="457200" latinLnBrk="0">
      <a:defRPr sz="1200">
        <a:latin typeface="+mn-lt"/>
        <a:ea typeface="+mn-ea"/>
        <a:cs typeface="+mn-cs"/>
        <a:sym typeface="Century Gothic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81" name="Shape 81"/>
          <p:cNvSpPr/>
          <p:nvPr>
            <p:ph type="body" sz="half" idx="1"/>
          </p:nvPr>
        </p:nvSpPr>
        <p:spPr>
          <a:xfrm>
            <a:off x="457200" y="1200150"/>
            <a:ext cx="4038600" cy="339447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xfrm>
            <a:off x="8413740" y="4763214"/>
            <a:ext cx="273060" cy="2819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90" name="Shape 90"/>
          <p:cNvSpPr/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1" name="Shape 91"/>
          <p:cNvSpPr/>
          <p:nvPr>
            <p:ph type="body" sz="quarter" idx="13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92" name="Shape 92"/>
          <p:cNvSpPr/>
          <p:nvPr>
            <p:ph type="sldNum" sz="quarter" idx="2"/>
          </p:nvPr>
        </p:nvSpPr>
        <p:spPr>
          <a:xfrm>
            <a:off x="8413740" y="4763214"/>
            <a:ext cx="273060" cy="2819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xfrm>
            <a:off x="8413740" y="4763214"/>
            <a:ext cx="273060" cy="2819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sldNum" sz="quarter" idx="2"/>
          </p:nvPr>
        </p:nvSpPr>
        <p:spPr>
          <a:xfrm>
            <a:off x="8413740" y="4763214"/>
            <a:ext cx="273060" cy="2819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b="1" sz="2000"/>
            </a:lvl1pPr>
          </a:lstStyle>
          <a:p>
            <a:pPr/>
            <a:r>
              <a:t>标题文本</a:t>
            </a:r>
          </a:p>
        </p:txBody>
      </p:sp>
      <p:sp>
        <p:nvSpPr>
          <p:cNvPr id="115" name="Shape 115"/>
          <p:cNvSpPr/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6" name="Shape 116"/>
          <p:cNvSpPr/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xfrm>
            <a:off x="8413740" y="4763214"/>
            <a:ext cx="273060" cy="2819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b="1" sz="2000"/>
            </a:lvl1pPr>
          </a:lstStyle>
          <a:p>
            <a:pPr/>
            <a:r>
              <a:t>标题文本</a:t>
            </a:r>
          </a:p>
        </p:txBody>
      </p:sp>
      <p:sp>
        <p:nvSpPr>
          <p:cNvPr id="125" name="Shape 125"/>
          <p:cNvSpPr/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7" name="Shape 127"/>
          <p:cNvSpPr/>
          <p:nvPr>
            <p:ph type="sldNum" sz="quarter" idx="2"/>
          </p:nvPr>
        </p:nvSpPr>
        <p:spPr>
          <a:xfrm>
            <a:off x="8413740" y="4763214"/>
            <a:ext cx="273060" cy="2819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6" name="Shape 136"/>
          <p:cNvSpPr/>
          <p:nvPr>
            <p:ph type="sldNum" sz="quarter" idx="2"/>
          </p:nvPr>
        </p:nvSpPr>
        <p:spPr>
          <a:xfrm>
            <a:off x="8413740" y="4763214"/>
            <a:ext cx="273060" cy="2819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xfrm>
            <a:off x="6629400" y="205978"/>
            <a:ext cx="2057400" cy="438864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xfrm>
            <a:off x="457200" y="205978"/>
            <a:ext cx="6019800" cy="438864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5" name="Shape 145"/>
          <p:cNvSpPr/>
          <p:nvPr>
            <p:ph type="sldNum" sz="quarter" idx="2"/>
          </p:nvPr>
        </p:nvSpPr>
        <p:spPr>
          <a:xfrm>
            <a:off x="8413740" y="4763214"/>
            <a:ext cx="273060" cy="2819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153" name="Shape 153"/>
          <p:cNvSpPr/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54" name="Shape 154"/>
          <p:cNvSpPr/>
          <p:nvPr>
            <p:ph type="sldNum" sz="quarter" idx="2"/>
          </p:nvPr>
        </p:nvSpPr>
        <p:spPr>
          <a:xfrm>
            <a:off x="8413740" y="4763214"/>
            <a:ext cx="273060" cy="2819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162" name="Shape 162"/>
          <p:cNvSpPr/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63" name="Shape 163"/>
          <p:cNvSpPr/>
          <p:nvPr>
            <p:ph type="sldNum" sz="quarter" idx="2"/>
          </p:nvPr>
        </p:nvSpPr>
        <p:spPr>
          <a:xfrm>
            <a:off x="8413740" y="4763214"/>
            <a:ext cx="273060" cy="2819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>
              <a:defRPr b="1" cap="all" sz="4000"/>
            </a:lvl1pPr>
          </a:lstStyle>
          <a:p>
            <a:pPr/>
            <a:r>
              <a:t>标题文本</a:t>
            </a:r>
          </a:p>
        </p:txBody>
      </p:sp>
      <p:sp>
        <p:nvSpPr>
          <p:cNvPr id="171" name="Shape 171"/>
          <p:cNvSpPr/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72" name="Shape 172"/>
          <p:cNvSpPr/>
          <p:nvPr>
            <p:ph type="sldNum" sz="quarter" idx="2"/>
          </p:nvPr>
        </p:nvSpPr>
        <p:spPr>
          <a:xfrm>
            <a:off x="8413740" y="4763214"/>
            <a:ext cx="273060" cy="2819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180" name="Shape 180"/>
          <p:cNvSpPr/>
          <p:nvPr>
            <p:ph type="body" sz="half" idx="1"/>
          </p:nvPr>
        </p:nvSpPr>
        <p:spPr>
          <a:xfrm>
            <a:off x="457200" y="900112"/>
            <a:ext cx="4038600" cy="254555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81" name="Shape 181"/>
          <p:cNvSpPr/>
          <p:nvPr>
            <p:ph type="sldNum" sz="quarter" idx="2"/>
          </p:nvPr>
        </p:nvSpPr>
        <p:spPr>
          <a:xfrm>
            <a:off x="8413740" y="4763214"/>
            <a:ext cx="273060" cy="2819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189" name="Shape 189"/>
          <p:cNvSpPr/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90" name="Shape 190"/>
          <p:cNvSpPr/>
          <p:nvPr>
            <p:ph type="body" sz="quarter" idx="13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191" name="Shape 191"/>
          <p:cNvSpPr/>
          <p:nvPr>
            <p:ph type="sldNum" sz="quarter" idx="2"/>
          </p:nvPr>
        </p:nvSpPr>
        <p:spPr>
          <a:xfrm>
            <a:off x="8413740" y="4763214"/>
            <a:ext cx="273060" cy="2819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199" name="Shape 199"/>
          <p:cNvSpPr/>
          <p:nvPr>
            <p:ph type="sldNum" sz="quarter" idx="2"/>
          </p:nvPr>
        </p:nvSpPr>
        <p:spPr>
          <a:xfrm>
            <a:off x="8413740" y="4763214"/>
            <a:ext cx="273060" cy="2819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sldNum" sz="quarter" idx="2"/>
          </p:nvPr>
        </p:nvSpPr>
        <p:spPr>
          <a:xfrm>
            <a:off x="8413740" y="4763214"/>
            <a:ext cx="273060" cy="2819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b="1" sz="2000"/>
            </a:lvl1pPr>
          </a:lstStyle>
          <a:p>
            <a:pPr/>
            <a:r>
              <a:t>标题文本</a:t>
            </a:r>
          </a:p>
        </p:txBody>
      </p:sp>
      <p:sp>
        <p:nvSpPr>
          <p:cNvPr id="214" name="Shape 214"/>
          <p:cNvSpPr/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15" name="Shape 215"/>
          <p:cNvSpPr/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216" name="Shape 216"/>
          <p:cNvSpPr/>
          <p:nvPr>
            <p:ph type="sldNum" sz="quarter" idx="2"/>
          </p:nvPr>
        </p:nvSpPr>
        <p:spPr>
          <a:xfrm>
            <a:off x="8413740" y="4763214"/>
            <a:ext cx="273060" cy="2819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b="1" sz="2000"/>
            </a:lvl1pPr>
          </a:lstStyle>
          <a:p>
            <a:pPr/>
            <a:r>
              <a:t>标题文本</a:t>
            </a:r>
          </a:p>
        </p:txBody>
      </p:sp>
      <p:sp>
        <p:nvSpPr>
          <p:cNvPr id="224" name="Shape 224"/>
          <p:cNvSpPr/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25" name="Shape 225"/>
          <p:cNvSpPr/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6" name="Shape 226"/>
          <p:cNvSpPr/>
          <p:nvPr>
            <p:ph type="sldNum" sz="quarter" idx="2"/>
          </p:nvPr>
        </p:nvSpPr>
        <p:spPr>
          <a:xfrm>
            <a:off x="8413740" y="4763214"/>
            <a:ext cx="273060" cy="2819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234" name="Shape 234"/>
          <p:cNvSpPr/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5" name="Shape 235"/>
          <p:cNvSpPr/>
          <p:nvPr>
            <p:ph type="sldNum" sz="quarter" idx="2"/>
          </p:nvPr>
        </p:nvSpPr>
        <p:spPr>
          <a:xfrm>
            <a:off x="8413740" y="4763214"/>
            <a:ext cx="273060" cy="2819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title"/>
          </p:nvPr>
        </p:nvSpPr>
        <p:spPr>
          <a:xfrm>
            <a:off x="6629400" y="154780"/>
            <a:ext cx="2057400" cy="329088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243" name="Shape 243"/>
          <p:cNvSpPr/>
          <p:nvPr>
            <p:ph type="body" idx="1"/>
          </p:nvPr>
        </p:nvSpPr>
        <p:spPr>
          <a:xfrm>
            <a:off x="457200" y="154780"/>
            <a:ext cx="6019800" cy="329088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44" name="Shape 244"/>
          <p:cNvSpPr/>
          <p:nvPr>
            <p:ph type="sldNum" sz="quarter" idx="2"/>
          </p:nvPr>
        </p:nvSpPr>
        <p:spPr>
          <a:xfrm>
            <a:off x="8413740" y="4763214"/>
            <a:ext cx="273060" cy="2819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_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_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4_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xfrm>
            <a:off x="8413740" y="4763214"/>
            <a:ext cx="273060" cy="2819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xfrm>
            <a:off x="8413740" y="4763214"/>
            <a:ext cx="273060" cy="2819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>
              <a:defRPr b="1" cap="all" sz="4000"/>
            </a:lvl1pPr>
          </a:lstStyle>
          <a:p>
            <a:pPr/>
            <a:r>
              <a:t>标题文本</a:t>
            </a:r>
          </a:p>
        </p:txBody>
      </p:sp>
      <p:sp>
        <p:nvSpPr>
          <p:cNvPr id="72" name="Shape 72"/>
          <p:cNvSpPr/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xfrm>
            <a:off x="8413740" y="4763214"/>
            <a:ext cx="273060" cy="2819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标题文本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4419600" y="4626292"/>
            <a:ext cx="2133600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hyperlink" Target="http://www.mypv.cn" TargetMode="External"/><Relationship Id="rId4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roup 255"/>
          <p:cNvGrpSpPr/>
          <p:nvPr/>
        </p:nvGrpSpPr>
        <p:grpSpPr>
          <a:xfrm>
            <a:off x="1" y="1786886"/>
            <a:ext cx="9144001" cy="1569729"/>
            <a:chOff x="0" y="0"/>
            <a:chExt cx="9144000" cy="1569727"/>
          </a:xfrm>
        </p:grpSpPr>
        <p:sp>
          <p:nvSpPr>
            <p:cNvPr id="253" name="Shape 253"/>
            <p:cNvSpPr/>
            <p:nvPr/>
          </p:nvSpPr>
          <p:spPr>
            <a:xfrm>
              <a:off x="0" y="-1"/>
              <a:ext cx="9144000" cy="1569728"/>
            </a:xfrm>
            <a:prstGeom prst="rect">
              <a:avLst/>
            </a:prstGeom>
            <a:solidFill>
              <a:srgbClr val="F9B61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4" name="Shape 254"/>
            <p:cNvSpPr/>
            <p:nvPr/>
          </p:nvSpPr>
          <p:spPr>
            <a:xfrm>
              <a:off x="1019243" y="286163"/>
              <a:ext cx="7105511" cy="1043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5400">
                  <a:solidFill>
                    <a:srgbClr val="262626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我的光伏网</a:t>
              </a:r>
            </a:p>
          </p:txBody>
        </p:sp>
      </p:grpSp>
      <p:sp>
        <p:nvSpPr>
          <p:cNvPr id="256" name="Shape 256"/>
          <p:cNvSpPr/>
          <p:nvPr/>
        </p:nvSpPr>
        <p:spPr>
          <a:xfrm>
            <a:off x="2945836" y="4309567"/>
            <a:ext cx="2769441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F9B61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河北家用光伏发电系统招商大会 20160613</a:t>
            </a:r>
          </a:p>
        </p:txBody>
      </p:sp>
      <p:pic>
        <p:nvPicPr>
          <p:cNvPr id="257" name="mypv-logo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1600" y="-67767"/>
            <a:ext cx="3045495" cy="901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/>
        </p:nvSpPr>
        <p:spPr>
          <a:xfrm>
            <a:off x="2508150" y="1288512"/>
            <a:ext cx="412770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9B61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我们提供施工培训</a:t>
            </a:r>
          </a:p>
        </p:txBody>
      </p:sp>
      <p:sp>
        <p:nvSpPr>
          <p:cNvPr id="362" name="Shape 362"/>
          <p:cNvSpPr/>
          <p:nvPr/>
        </p:nvSpPr>
        <p:spPr>
          <a:xfrm>
            <a:off x="364942" y="2469532"/>
            <a:ext cx="7717176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519937">
              <a:defRPr sz="2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  <a:p>
            <a:pPr algn="ctr" defTabSz="519937">
              <a:defRPr sz="2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免费施工设计，培训，助力您事业起步。</a:t>
            </a:r>
          </a:p>
        </p:txBody>
      </p:sp>
      <p:grpSp>
        <p:nvGrpSpPr>
          <p:cNvPr id="365" name="Group 365"/>
          <p:cNvGrpSpPr/>
          <p:nvPr/>
        </p:nvGrpSpPr>
        <p:grpSpPr>
          <a:xfrm>
            <a:off x="921340" y="1136112"/>
            <a:ext cx="999615" cy="1031241"/>
            <a:chOff x="0" y="0"/>
            <a:chExt cx="999613" cy="1031239"/>
          </a:xfrm>
        </p:grpSpPr>
        <p:sp>
          <p:nvSpPr>
            <p:cNvPr id="363" name="Shape 363"/>
            <p:cNvSpPr/>
            <p:nvPr/>
          </p:nvSpPr>
          <p:spPr>
            <a:xfrm>
              <a:off x="0" y="15813"/>
              <a:ext cx="999614" cy="999615"/>
            </a:xfrm>
            <a:prstGeom prst="ellipse">
              <a:avLst/>
            </a:prstGeom>
            <a:solidFill>
              <a:srgbClr val="F9B61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6000">
                  <a:solidFill>
                    <a:srgbClr val="262626"/>
                  </a:solidFill>
                  <a:latin typeface="Impact"/>
                  <a:ea typeface="Impact"/>
                  <a:cs typeface="Impact"/>
                  <a:sym typeface="Impact"/>
                </a:defRPr>
              </a:pPr>
            </a:p>
          </p:txBody>
        </p:sp>
        <p:sp>
          <p:nvSpPr>
            <p:cNvPr id="364" name="Shape 364"/>
            <p:cNvSpPr/>
            <p:nvPr/>
          </p:nvSpPr>
          <p:spPr>
            <a:xfrm>
              <a:off x="146389" y="0"/>
              <a:ext cx="706835" cy="1031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6000">
                  <a:solidFill>
                    <a:srgbClr val="262626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/>
              <a:r>
                <a:t>2</a:t>
              </a:r>
            </a:p>
          </p:txBody>
        </p:sp>
      </p:grpSp>
      <p:pic>
        <p:nvPicPr>
          <p:cNvPr id="366" name="mypv-logo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1600" y="-67767"/>
            <a:ext cx="3045495" cy="901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/>
        </p:nvSpPr>
        <p:spPr>
          <a:xfrm>
            <a:off x="2508150" y="1337409"/>
            <a:ext cx="412770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9B61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我们提供金融产品</a:t>
            </a:r>
          </a:p>
        </p:txBody>
      </p:sp>
      <p:grpSp>
        <p:nvGrpSpPr>
          <p:cNvPr id="371" name="Group 371"/>
          <p:cNvGrpSpPr/>
          <p:nvPr/>
        </p:nvGrpSpPr>
        <p:grpSpPr>
          <a:xfrm>
            <a:off x="921340" y="1185009"/>
            <a:ext cx="999615" cy="1031240"/>
            <a:chOff x="0" y="0"/>
            <a:chExt cx="999613" cy="1031239"/>
          </a:xfrm>
        </p:grpSpPr>
        <p:sp>
          <p:nvSpPr>
            <p:cNvPr id="369" name="Shape 369"/>
            <p:cNvSpPr/>
            <p:nvPr/>
          </p:nvSpPr>
          <p:spPr>
            <a:xfrm>
              <a:off x="0" y="15813"/>
              <a:ext cx="999614" cy="999615"/>
            </a:xfrm>
            <a:prstGeom prst="ellipse">
              <a:avLst/>
            </a:prstGeom>
            <a:solidFill>
              <a:srgbClr val="79797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6000">
                  <a:solidFill>
                    <a:srgbClr val="262626"/>
                  </a:solidFill>
                  <a:latin typeface="Impact"/>
                  <a:ea typeface="Impact"/>
                  <a:cs typeface="Impact"/>
                  <a:sym typeface="Impact"/>
                </a:defRPr>
              </a:pPr>
            </a:p>
          </p:txBody>
        </p:sp>
        <p:sp>
          <p:nvSpPr>
            <p:cNvPr id="370" name="Shape 370"/>
            <p:cNvSpPr/>
            <p:nvPr/>
          </p:nvSpPr>
          <p:spPr>
            <a:xfrm>
              <a:off x="146389" y="0"/>
              <a:ext cx="706835" cy="1031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6000">
                  <a:solidFill>
                    <a:srgbClr val="262626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/>
              <a:r>
                <a:t>3</a:t>
              </a:r>
            </a:p>
          </p:txBody>
        </p:sp>
      </p:grpSp>
      <p:sp>
        <p:nvSpPr>
          <p:cNvPr id="372" name="Shape 372"/>
          <p:cNvSpPr/>
          <p:nvPr/>
        </p:nvSpPr>
        <p:spPr>
          <a:xfrm>
            <a:off x="390342" y="2355232"/>
            <a:ext cx="7717176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519937">
              <a:defRPr sz="2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特色金融产品</a:t>
            </a:r>
          </a:p>
          <a:p>
            <a:pPr algn="ctr" defTabSz="519937">
              <a:defRPr sz="2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降低企业融资成本</a:t>
            </a:r>
          </a:p>
          <a:p>
            <a:pPr algn="ctr" defTabSz="519937">
              <a:defRPr sz="2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提供低息贷款</a:t>
            </a:r>
          </a:p>
        </p:txBody>
      </p:sp>
      <p:pic>
        <p:nvPicPr>
          <p:cNvPr id="373" name="mypv-logo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1600" y="-67767"/>
            <a:ext cx="3045495" cy="901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/>
        </p:nvSpPr>
        <p:spPr>
          <a:xfrm>
            <a:off x="2508150" y="1261208"/>
            <a:ext cx="412770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9B61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我们提供客户开拓</a:t>
            </a:r>
          </a:p>
        </p:txBody>
      </p:sp>
      <p:grpSp>
        <p:nvGrpSpPr>
          <p:cNvPr id="378" name="Group 378"/>
          <p:cNvGrpSpPr/>
          <p:nvPr/>
        </p:nvGrpSpPr>
        <p:grpSpPr>
          <a:xfrm>
            <a:off x="921340" y="1108809"/>
            <a:ext cx="999615" cy="1031240"/>
            <a:chOff x="0" y="0"/>
            <a:chExt cx="999613" cy="1031239"/>
          </a:xfrm>
        </p:grpSpPr>
        <p:sp>
          <p:nvSpPr>
            <p:cNvPr id="376" name="Shape 376"/>
            <p:cNvSpPr/>
            <p:nvPr/>
          </p:nvSpPr>
          <p:spPr>
            <a:xfrm>
              <a:off x="0" y="15813"/>
              <a:ext cx="999614" cy="999615"/>
            </a:xfrm>
            <a:prstGeom prst="ellipse">
              <a:avLst/>
            </a:prstGeom>
            <a:solidFill>
              <a:srgbClr val="FA6E2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6000">
                  <a:solidFill>
                    <a:srgbClr val="262626"/>
                  </a:solidFill>
                  <a:latin typeface="Impact"/>
                  <a:ea typeface="Impact"/>
                  <a:cs typeface="Impact"/>
                  <a:sym typeface="Impact"/>
                </a:defRPr>
              </a:pPr>
            </a:p>
          </p:txBody>
        </p:sp>
        <p:sp>
          <p:nvSpPr>
            <p:cNvPr id="377" name="Shape 377"/>
            <p:cNvSpPr/>
            <p:nvPr/>
          </p:nvSpPr>
          <p:spPr>
            <a:xfrm>
              <a:off x="146389" y="0"/>
              <a:ext cx="706835" cy="1031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6000">
                  <a:solidFill>
                    <a:srgbClr val="262626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/>
              <a:r>
                <a:t>4</a:t>
              </a:r>
            </a:p>
          </p:txBody>
        </p:sp>
      </p:grpSp>
      <p:sp>
        <p:nvSpPr>
          <p:cNvPr id="379" name="Shape 379"/>
          <p:cNvSpPr/>
          <p:nvPr/>
        </p:nvSpPr>
        <p:spPr>
          <a:xfrm>
            <a:off x="491942" y="2414924"/>
            <a:ext cx="7717176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519937">
              <a:defRPr sz="2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农村市场营销</a:t>
            </a:r>
          </a:p>
          <a:p>
            <a:pPr algn="ctr" defTabSz="519937">
              <a:defRPr sz="2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客户开拓</a:t>
            </a:r>
          </a:p>
          <a:p>
            <a:pPr algn="ctr" defTabSz="519937">
              <a:defRPr sz="2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售后服务</a:t>
            </a:r>
          </a:p>
        </p:txBody>
      </p:sp>
      <p:pic>
        <p:nvPicPr>
          <p:cNvPr id="380" name="mypv-logo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1600" y="-67767"/>
            <a:ext cx="3045495" cy="901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/>
        </p:nvSpPr>
        <p:spPr>
          <a:xfrm>
            <a:off x="-1" y="3112997"/>
            <a:ext cx="1534659" cy="1569728"/>
          </a:xfrm>
          <a:prstGeom prst="rect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3" name="Shape 383"/>
          <p:cNvSpPr/>
          <p:nvPr/>
        </p:nvSpPr>
        <p:spPr>
          <a:xfrm>
            <a:off x="1534656" y="3112997"/>
            <a:ext cx="7609345" cy="1569728"/>
          </a:xfrm>
          <a:prstGeom prst="rect">
            <a:avLst/>
          </a:prstGeom>
          <a:solidFill>
            <a:srgbClr val="FA6E2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4" name="Shape 384"/>
          <p:cNvSpPr/>
          <p:nvPr/>
        </p:nvSpPr>
        <p:spPr>
          <a:xfrm>
            <a:off x="1820197" y="3543917"/>
            <a:ext cx="7105509" cy="87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OUR</a:t>
            </a:r>
            <a:r>
              <a:t> </a:t>
            </a:r>
            <a:r>
              <a:t>PRODUCTS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 我们的产品</a:t>
            </a:r>
          </a:p>
        </p:txBody>
      </p:sp>
      <p:grpSp>
        <p:nvGrpSpPr>
          <p:cNvPr id="387" name="Group 387"/>
          <p:cNvGrpSpPr/>
          <p:nvPr/>
        </p:nvGrpSpPr>
        <p:grpSpPr>
          <a:xfrm>
            <a:off x="154198" y="3288779"/>
            <a:ext cx="1208503" cy="1209041"/>
            <a:chOff x="0" y="0"/>
            <a:chExt cx="1208502" cy="1209039"/>
          </a:xfrm>
        </p:grpSpPr>
        <p:sp>
          <p:nvSpPr>
            <p:cNvPr id="385" name="Shape 385"/>
            <p:cNvSpPr/>
            <p:nvPr/>
          </p:nvSpPr>
          <p:spPr>
            <a:xfrm>
              <a:off x="0" y="268"/>
              <a:ext cx="1208503" cy="1208504"/>
            </a:xfrm>
            <a:prstGeom prst="ellipse">
              <a:avLst/>
            </a:pr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7200">
                  <a:solidFill>
                    <a:srgbClr val="A6A6A6"/>
                  </a:solidFill>
                  <a:latin typeface="Impact"/>
                  <a:ea typeface="Impact"/>
                  <a:cs typeface="Impact"/>
                  <a:sym typeface="Impact"/>
                </a:defRPr>
              </a:pPr>
            </a:p>
          </p:txBody>
        </p:sp>
        <p:sp>
          <p:nvSpPr>
            <p:cNvPr id="386" name="Shape 386"/>
            <p:cNvSpPr/>
            <p:nvPr/>
          </p:nvSpPr>
          <p:spPr>
            <a:xfrm>
              <a:off x="176981" y="-1"/>
              <a:ext cx="854541" cy="1209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7200">
                  <a:solidFill>
                    <a:srgbClr val="A6A6A6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/>
              <a:r>
                <a:t>4</a:t>
              </a:r>
            </a:p>
          </p:txBody>
        </p:sp>
      </p:grpSp>
      <p:pic>
        <p:nvPicPr>
          <p:cNvPr id="388" name="mypv-logo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1600" y="-67767"/>
            <a:ext cx="3045495" cy="901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/>
        </p:nvSpPr>
        <p:spPr>
          <a:xfrm rot="16200000">
            <a:off x="3211368" y="-2081481"/>
            <a:ext cx="2721266" cy="9144004"/>
          </a:xfrm>
          <a:prstGeom prst="rect">
            <a:avLst/>
          </a:prstGeom>
          <a:solidFill>
            <a:srgbClr val="F9B61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01" name="Group 401"/>
          <p:cNvGrpSpPr/>
          <p:nvPr/>
        </p:nvGrpSpPr>
        <p:grpSpPr>
          <a:xfrm>
            <a:off x="6765633" y="821685"/>
            <a:ext cx="2378369" cy="3054332"/>
            <a:chOff x="0" y="0"/>
            <a:chExt cx="2378368" cy="3054330"/>
          </a:xfrm>
        </p:grpSpPr>
        <p:sp>
          <p:nvSpPr>
            <p:cNvPr id="391" name="Shape 391"/>
            <p:cNvSpPr/>
            <p:nvPr/>
          </p:nvSpPr>
          <p:spPr>
            <a:xfrm rot="16200000">
              <a:off x="-249341" y="1391827"/>
              <a:ext cx="1371037" cy="267889"/>
            </a:xfrm>
            <a:prstGeom prst="rect">
              <a:avLst/>
            </a:prstGeom>
            <a:solidFill>
              <a:srgbClr val="A6A6A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2" name="Shape 392"/>
            <p:cNvSpPr/>
            <p:nvPr/>
          </p:nvSpPr>
          <p:spPr>
            <a:xfrm rot="16200000">
              <a:off x="1752348" y="2428310"/>
              <a:ext cx="692040" cy="560002"/>
            </a:xfrm>
            <a:prstGeom prst="rect">
              <a:avLst/>
            </a:prstGeom>
            <a:solidFill>
              <a:srgbClr val="A6A6A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93" name="Shape 393"/>
            <p:cNvSpPr/>
            <p:nvPr/>
          </p:nvSpPr>
          <p:spPr>
            <a:xfrm rot="16200000">
              <a:off x="1263242" y="1247165"/>
              <a:ext cx="1670252" cy="560001"/>
            </a:xfrm>
            <a:prstGeom prst="rect">
              <a:avLst/>
            </a:pr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94" name="Shape 394"/>
            <p:cNvSpPr/>
            <p:nvPr/>
          </p:nvSpPr>
          <p:spPr>
            <a:xfrm rot="16200000">
              <a:off x="1752348" y="66020"/>
              <a:ext cx="692040" cy="560001"/>
            </a:xfrm>
            <a:prstGeom prst="rect">
              <a:avLst/>
            </a:prstGeom>
            <a:solidFill>
              <a:srgbClr val="A6A6A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95" name="Shape 395"/>
            <p:cNvSpPr/>
            <p:nvPr/>
          </p:nvSpPr>
          <p:spPr>
            <a:xfrm rot="16200000">
              <a:off x="-332921" y="903042"/>
              <a:ext cx="3054331" cy="1248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5959" y="0"/>
                  </a:lnTo>
                  <a:lnTo>
                    <a:pt x="15641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6" name="Shape 396"/>
            <p:cNvSpPr/>
            <p:nvPr/>
          </p:nvSpPr>
          <p:spPr>
            <a:xfrm rot="16200000">
              <a:off x="359119" y="903042"/>
              <a:ext cx="1670251" cy="1248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5028" y="0"/>
                  </a:lnTo>
                  <a:lnTo>
                    <a:pt x="16572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7" name="Shape 397"/>
            <p:cNvSpPr/>
            <p:nvPr/>
          </p:nvSpPr>
          <p:spPr>
            <a:xfrm rot="16200000">
              <a:off x="-10067" y="1393269"/>
              <a:ext cx="892490" cy="267889"/>
            </a:xfrm>
            <a:prstGeom prst="rect">
              <a:avLst/>
            </a:pr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8" name="Shape 398"/>
            <p:cNvSpPr/>
            <p:nvPr/>
          </p:nvSpPr>
          <p:spPr>
            <a:xfrm rot="16200000">
              <a:off x="-295128" y="1376096"/>
              <a:ext cx="892490" cy="302235"/>
            </a:xfrm>
            <a:prstGeom prst="triangle">
              <a:avLst/>
            </a:pr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9" name="Shape 399"/>
            <p:cNvSpPr/>
            <p:nvPr/>
          </p:nvSpPr>
          <p:spPr>
            <a:xfrm flipH="1" rot="16200000">
              <a:off x="64403" y="1973458"/>
              <a:ext cx="237831" cy="237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0" name="Shape 400"/>
            <p:cNvSpPr/>
            <p:nvPr/>
          </p:nvSpPr>
          <p:spPr>
            <a:xfrm rot="16200000">
              <a:off x="64403" y="840253"/>
              <a:ext cx="237831" cy="237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02" name="Shape 402"/>
          <p:cNvSpPr/>
          <p:nvPr/>
        </p:nvSpPr>
        <p:spPr>
          <a:xfrm>
            <a:off x="326335" y="1606600"/>
            <a:ext cx="5656094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350520">
              <a:defRPr sz="31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屋顶就能发电</a:t>
            </a:r>
          </a:p>
          <a:p>
            <a:pPr algn="ctr" defTabSz="350520">
              <a:defRPr sz="31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在家就能创业</a:t>
            </a:r>
          </a:p>
          <a:p>
            <a:pPr algn="ctr" defTabSz="350520">
              <a:defRPr sz="31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零风险创业</a:t>
            </a:r>
          </a:p>
        </p:txBody>
      </p:sp>
      <p:sp>
        <p:nvSpPr>
          <p:cNvPr id="403" name="Shape 403"/>
          <p:cNvSpPr/>
          <p:nvPr/>
        </p:nvSpPr>
        <p:spPr>
          <a:xfrm>
            <a:off x="3729935" y="360601"/>
            <a:ext cx="250782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9B61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我们的口号</a:t>
            </a:r>
          </a:p>
        </p:txBody>
      </p:sp>
      <p:grpSp>
        <p:nvGrpSpPr>
          <p:cNvPr id="417" name="Group 417"/>
          <p:cNvGrpSpPr/>
          <p:nvPr/>
        </p:nvGrpSpPr>
        <p:grpSpPr>
          <a:xfrm>
            <a:off x="300935" y="4071799"/>
            <a:ext cx="6359127" cy="675154"/>
            <a:chOff x="0" y="0"/>
            <a:chExt cx="6359126" cy="675152"/>
          </a:xfrm>
        </p:grpSpPr>
        <p:sp>
          <p:nvSpPr>
            <p:cNvPr id="404" name="Shape 404"/>
            <p:cNvSpPr/>
            <p:nvPr/>
          </p:nvSpPr>
          <p:spPr>
            <a:xfrm>
              <a:off x="0" y="0"/>
              <a:ext cx="663969" cy="663969"/>
            </a:xfrm>
            <a:prstGeom prst="ellipse">
              <a:avLst/>
            </a:pr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Impact"/>
                </a:defRPr>
              </a:pPr>
            </a:p>
          </p:txBody>
        </p:sp>
        <p:sp>
          <p:nvSpPr>
            <p:cNvPr id="405" name="Shape 405"/>
            <p:cNvSpPr/>
            <p:nvPr/>
          </p:nvSpPr>
          <p:spPr>
            <a:xfrm>
              <a:off x="732889" y="343169"/>
              <a:ext cx="276075" cy="1"/>
            </a:xfrm>
            <a:prstGeom prst="line">
              <a:avLst/>
            </a:prstGeom>
            <a:noFill/>
            <a:ln w="19050" cap="flat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1077884" y="139875"/>
              <a:ext cx="406589" cy="406591"/>
            </a:xfrm>
            <a:prstGeom prst="ellipse">
              <a:avLst/>
            </a:prstGeom>
            <a:solidFill>
              <a:srgbClr val="FA961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Impact"/>
                </a:defRPr>
              </a:pPr>
            </a:p>
          </p:txBody>
        </p:sp>
        <p:sp>
          <p:nvSpPr>
            <p:cNvPr id="407" name="Shape 407"/>
            <p:cNvSpPr/>
            <p:nvPr/>
          </p:nvSpPr>
          <p:spPr>
            <a:xfrm>
              <a:off x="1553393" y="343169"/>
              <a:ext cx="276075" cy="1"/>
            </a:xfrm>
            <a:prstGeom prst="line">
              <a:avLst/>
            </a:prstGeom>
            <a:noFill/>
            <a:ln w="19050" cap="flat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1898387" y="11185"/>
              <a:ext cx="663969" cy="663969"/>
            </a:xfrm>
            <a:prstGeom prst="ellipse">
              <a:avLst/>
            </a:prstGeom>
            <a:solidFill>
              <a:srgbClr val="F9B61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Impact"/>
                </a:defRPr>
              </a:pPr>
            </a:p>
          </p:txBody>
        </p:sp>
        <p:sp>
          <p:nvSpPr>
            <p:cNvPr id="409" name="Shape 409"/>
            <p:cNvSpPr/>
            <p:nvPr/>
          </p:nvSpPr>
          <p:spPr>
            <a:xfrm>
              <a:off x="2631275" y="343169"/>
              <a:ext cx="276075" cy="1"/>
            </a:xfrm>
            <a:prstGeom prst="line">
              <a:avLst/>
            </a:prstGeom>
            <a:noFill/>
            <a:ln w="19050" cap="flat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2976269" y="139875"/>
              <a:ext cx="406589" cy="406591"/>
            </a:xfrm>
            <a:prstGeom prst="ellipse">
              <a:avLst/>
            </a:prstGeom>
            <a:solidFill>
              <a:srgbClr val="FA961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Impact"/>
                </a:defRPr>
              </a:pPr>
            </a:p>
          </p:txBody>
        </p:sp>
        <p:sp>
          <p:nvSpPr>
            <p:cNvPr id="411" name="Shape 411"/>
            <p:cNvSpPr/>
            <p:nvPr/>
          </p:nvSpPr>
          <p:spPr>
            <a:xfrm>
              <a:off x="3796773" y="11185"/>
              <a:ext cx="663969" cy="663969"/>
            </a:xfrm>
            <a:prstGeom prst="ellipse">
              <a:avLst/>
            </a:prstGeom>
            <a:solidFill>
              <a:srgbClr val="F9B61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Impact"/>
                </a:defRPr>
              </a:pPr>
            </a:p>
          </p:txBody>
        </p:sp>
        <p:sp>
          <p:nvSpPr>
            <p:cNvPr id="412" name="Shape 412"/>
            <p:cNvSpPr/>
            <p:nvPr/>
          </p:nvSpPr>
          <p:spPr>
            <a:xfrm>
              <a:off x="3451778" y="343169"/>
              <a:ext cx="276075" cy="1"/>
            </a:xfrm>
            <a:prstGeom prst="line">
              <a:avLst/>
            </a:prstGeom>
            <a:noFill/>
            <a:ln w="19050" cap="flat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4529662" y="343169"/>
              <a:ext cx="276075" cy="1"/>
            </a:xfrm>
            <a:prstGeom prst="line">
              <a:avLst/>
            </a:prstGeom>
            <a:noFill/>
            <a:ln w="19050" cap="flat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4874657" y="139875"/>
              <a:ext cx="406589" cy="406591"/>
            </a:xfrm>
            <a:prstGeom prst="ellipse">
              <a:avLst/>
            </a:prstGeom>
            <a:solidFill>
              <a:srgbClr val="FA961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Impact"/>
                </a:defRPr>
              </a:pPr>
            </a:p>
          </p:txBody>
        </p:sp>
        <p:sp>
          <p:nvSpPr>
            <p:cNvPr id="415" name="Shape 415"/>
            <p:cNvSpPr/>
            <p:nvPr/>
          </p:nvSpPr>
          <p:spPr>
            <a:xfrm>
              <a:off x="5350166" y="343169"/>
              <a:ext cx="276075" cy="1"/>
            </a:xfrm>
            <a:prstGeom prst="line">
              <a:avLst/>
            </a:prstGeom>
            <a:noFill/>
            <a:ln w="19050" cap="flat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5695158" y="0"/>
              <a:ext cx="663969" cy="663969"/>
            </a:xfrm>
            <a:prstGeom prst="ellipse">
              <a:avLst/>
            </a:pr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Impact"/>
                </a:defRPr>
              </a:pPr>
            </a:p>
          </p:txBody>
        </p:sp>
      </p:grpSp>
      <p:pic>
        <p:nvPicPr>
          <p:cNvPr id="418" name="mypv-logo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600" y="-67767"/>
            <a:ext cx="3045495" cy="901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/>
          <p:nvPr/>
        </p:nvSpPr>
        <p:spPr>
          <a:xfrm>
            <a:off x="0" y="38100"/>
            <a:ext cx="9144000" cy="2096693"/>
          </a:xfrm>
          <a:prstGeom prst="rect">
            <a:avLst/>
          </a:prstGeom>
          <a:solidFill>
            <a:srgbClr val="F9B61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21" name="Shape 421"/>
          <p:cNvSpPr/>
          <p:nvPr/>
        </p:nvSpPr>
        <p:spPr>
          <a:xfrm>
            <a:off x="410978" y="1845645"/>
            <a:ext cx="2396957" cy="2396959"/>
          </a:xfrm>
          <a:prstGeom prst="ellipse">
            <a:avLst/>
          </a:prstGeom>
          <a:solidFill>
            <a:srgbClr val="40404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425" name="Group 425"/>
          <p:cNvGrpSpPr/>
          <p:nvPr/>
        </p:nvGrpSpPr>
        <p:grpSpPr>
          <a:xfrm>
            <a:off x="1082730" y="2740014"/>
            <a:ext cx="1282051" cy="1083442"/>
            <a:chOff x="0" y="0"/>
            <a:chExt cx="1282050" cy="1083441"/>
          </a:xfrm>
        </p:grpSpPr>
        <p:sp>
          <p:nvSpPr>
            <p:cNvPr id="422" name="Shape 422"/>
            <p:cNvSpPr/>
            <p:nvPr/>
          </p:nvSpPr>
          <p:spPr>
            <a:xfrm>
              <a:off x="0" y="0"/>
              <a:ext cx="1282051" cy="802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4000">
                  <a:solidFill>
                    <a:srgbClr val="FFFFFF"/>
                  </a:solidFill>
                  <a:latin typeface="HelveticaNeueLT Pro 67 MdCn"/>
                  <a:ea typeface="HelveticaNeueLT Pro 67 MdCn"/>
                  <a:cs typeface="HelveticaNeueLT Pro 67 MdCn"/>
                  <a:sym typeface="HelveticaNeueLT Pro 67 MdCn"/>
                </a:defRPr>
              </a:lvl1pPr>
            </a:lstStyle>
            <a:p>
              <a:pPr/>
              <a:r>
                <a:t>25年</a:t>
              </a:r>
            </a:p>
          </p:txBody>
        </p:sp>
        <p:sp>
          <p:nvSpPr>
            <p:cNvPr id="423" name="Shape 423"/>
            <p:cNvSpPr/>
            <p:nvPr/>
          </p:nvSpPr>
          <p:spPr>
            <a:xfrm>
              <a:off x="165470" y="701944"/>
              <a:ext cx="951112" cy="1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0" y="712601"/>
              <a:ext cx="128205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HelveticaNeueLT Pro 67 MdCn"/>
                  <a:ea typeface="HelveticaNeueLT Pro 67 MdCn"/>
                  <a:cs typeface="HelveticaNeueLT Pro 67 MdCn"/>
                  <a:sym typeface="HelveticaNeueLT Pro 67 MdCn"/>
                </a:defRPr>
              </a:lvl1pPr>
            </a:lstStyle>
            <a:p>
              <a:pPr/>
              <a:r>
                <a:t>品质保证</a:t>
              </a:r>
            </a:p>
          </p:txBody>
        </p:sp>
      </p:grpSp>
      <p:grpSp>
        <p:nvGrpSpPr>
          <p:cNvPr id="429" name="Group 429"/>
          <p:cNvGrpSpPr/>
          <p:nvPr/>
        </p:nvGrpSpPr>
        <p:grpSpPr>
          <a:xfrm>
            <a:off x="1530260" y="1802608"/>
            <a:ext cx="419337" cy="406614"/>
            <a:chOff x="0" y="0"/>
            <a:chExt cx="419336" cy="406612"/>
          </a:xfrm>
        </p:grpSpPr>
        <p:sp>
          <p:nvSpPr>
            <p:cNvPr id="426" name="Shape 426"/>
            <p:cNvSpPr/>
            <p:nvPr/>
          </p:nvSpPr>
          <p:spPr>
            <a:xfrm>
              <a:off x="0" y="-1"/>
              <a:ext cx="374443" cy="328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03" fill="norm" stroke="1" extrusionOk="0">
                  <a:moveTo>
                    <a:pt x="6087" y="292"/>
                  </a:moveTo>
                  <a:cubicBezTo>
                    <a:pt x="6682" y="-84"/>
                    <a:pt x="7408" y="-84"/>
                    <a:pt x="8069" y="217"/>
                  </a:cubicBezTo>
                  <a:cubicBezTo>
                    <a:pt x="9786" y="1045"/>
                    <a:pt x="11504" y="1798"/>
                    <a:pt x="13221" y="2701"/>
                  </a:cubicBezTo>
                  <a:cubicBezTo>
                    <a:pt x="13683" y="3002"/>
                    <a:pt x="14212" y="3077"/>
                    <a:pt x="14740" y="2851"/>
                  </a:cubicBezTo>
                  <a:cubicBezTo>
                    <a:pt x="16392" y="2174"/>
                    <a:pt x="18043" y="1421"/>
                    <a:pt x="19694" y="744"/>
                  </a:cubicBezTo>
                  <a:cubicBezTo>
                    <a:pt x="20091" y="518"/>
                    <a:pt x="20619" y="443"/>
                    <a:pt x="21082" y="593"/>
                  </a:cubicBezTo>
                  <a:cubicBezTo>
                    <a:pt x="21544" y="894"/>
                    <a:pt x="21412" y="1572"/>
                    <a:pt x="21412" y="2099"/>
                  </a:cubicBezTo>
                  <a:cubicBezTo>
                    <a:pt x="21412" y="4733"/>
                    <a:pt x="21478" y="7367"/>
                    <a:pt x="21412" y="9926"/>
                  </a:cubicBezTo>
                  <a:cubicBezTo>
                    <a:pt x="20817" y="9173"/>
                    <a:pt x="20223" y="8421"/>
                    <a:pt x="19562" y="7743"/>
                  </a:cubicBezTo>
                  <a:cubicBezTo>
                    <a:pt x="19496" y="6238"/>
                    <a:pt x="19562" y="4733"/>
                    <a:pt x="19496" y="3227"/>
                  </a:cubicBezTo>
                  <a:cubicBezTo>
                    <a:pt x="17647" y="3679"/>
                    <a:pt x="15929" y="4883"/>
                    <a:pt x="14080" y="5335"/>
                  </a:cubicBezTo>
                  <a:cubicBezTo>
                    <a:pt x="11702" y="4507"/>
                    <a:pt x="9456" y="3152"/>
                    <a:pt x="7144" y="2099"/>
                  </a:cubicBezTo>
                  <a:cubicBezTo>
                    <a:pt x="6417" y="2475"/>
                    <a:pt x="2850" y="4356"/>
                    <a:pt x="1727" y="4959"/>
                  </a:cubicBezTo>
                  <a:cubicBezTo>
                    <a:pt x="1661" y="6012"/>
                    <a:pt x="1595" y="15194"/>
                    <a:pt x="1727" y="18656"/>
                  </a:cubicBezTo>
                  <a:cubicBezTo>
                    <a:pt x="3247" y="18054"/>
                    <a:pt x="4700" y="17151"/>
                    <a:pt x="6153" y="16398"/>
                  </a:cubicBezTo>
                  <a:cubicBezTo>
                    <a:pt x="6616" y="17000"/>
                    <a:pt x="6748" y="17753"/>
                    <a:pt x="6880" y="18506"/>
                  </a:cubicBezTo>
                  <a:cubicBezTo>
                    <a:pt x="5030" y="19333"/>
                    <a:pt x="3313" y="20387"/>
                    <a:pt x="1463" y="21215"/>
                  </a:cubicBezTo>
                  <a:cubicBezTo>
                    <a:pt x="1001" y="21516"/>
                    <a:pt x="538" y="21365"/>
                    <a:pt x="76" y="21365"/>
                  </a:cubicBezTo>
                  <a:cubicBezTo>
                    <a:pt x="10" y="17602"/>
                    <a:pt x="-56" y="5711"/>
                    <a:pt x="76" y="3378"/>
                  </a:cubicBezTo>
                  <a:cubicBezTo>
                    <a:pt x="2058" y="2324"/>
                    <a:pt x="4105" y="1346"/>
                    <a:pt x="6087" y="2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/>
              </a:pPr>
            </a:p>
          </p:txBody>
        </p:sp>
        <p:sp>
          <p:nvSpPr>
            <p:cNvPr id="427" name="Shape 427"/>
            <p:cNvSpPr/>
            <p:nvPr/>
          </p:nvSpPr>
          <p:spPr>
            <a:xfrm>
              <a:off x="134868" y="114962"/>
              <a:ext cx="284469" cy="29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0838" fill="norm" stroke="1" extrusionOk="0">
                  <a:moveTo>
                    <a:pt x="188" y="9591"/>
                  </a:moveTo>
                  <a:cubicBezTo>
                    <a:pt x="-872" y="5139"/>
                    <a:pt x="2714" y="440"/>
                    <a:pt x="7116" y="28"/>
                  </a:cubicBezTo>
                  <a:cubicBezTo>
                    <a:pt x="8909" y="-137"/>
                    <a:pt x="11354" y="440"/>
                    <a:pt x="12740" y="1594"/>
                  </a:cubicBezTo>
                  <a:cubicBezTo>
                    <a:pt x="13800" y="2336"/>
                    <a:pt x="14615" y="3490"/>
                    <a:pt x="15267" y="4645"/>
                  </a:cubicBezTo>
                  <a:cubicBezTo>
                    <a:pt x="15837" y="5799"/>
                    <a:pt x="16000" y="7695"/>
                    <a:pt x="15919" y="8932"/>
                  </a:cubicBezTo>
                  <a:cubicBezTo>
                    <a:pt x="15837" y="10663"/>
                    <a:pt x="14778" y="12065"/>
                    <a:pt x="14126" y="13631"/>
                  </a:cubicBezTo>
                  <a:cubicBezTo>
                    <a:pt x="15022" y="13878"/>
                    <a:pt x="16000" y="14043"/>
                    <a:pt x="16653" y="14785"/>
                  </a:cubicBezTo>
                  <a:cubicBezTo>
                    <a:pt x="17712" y="15939"/>
                    <a:pt x="19179" y="16681"/>
                    <a:pt x="19913" y="18000"/>
                  </a:cubicBezTo>
                  <a:cubicBezTo>
                    <a:pt x="20728" y="19567"/>
                    <a:pt x="18853" y="21463"/>
                    <a:pt x="17386" y="20639"/>
                  </a:cubicBezTo>
                  <a:cubicBezTo>
                    <a:pt x="16000" y="19649"/>
                    <a:pt x="14778" y="18413"/>
                    <a:pt x="13555" y="17258"/>
                  </a:cubicBezTo>
                  <a:cubicBezTo>
                    <a:pt x="12822" y="16681"/>
                    <a:pt x="13148" y="15445"/>
                    <a:pt x="12251" y="14950"/>
                  </a:cubicBezTo>
                  <a:cubicBezTo>
                    <a:pt x="10458" y="15774"/>
                    <a:pt x="8420" y="16516"/>
                    <a:pt x="6464" y="15939"/>
                  </a:cubicBezTo>
                  <a:cubicBezTo>
                    <a:pt x="3285" y="15362"/>
                    <a:pt x="758" y="12724"/>
                    <a:pt x="188" y="9591"/>
                  </a:cubicBezTo>
                  <a:close/>
                  <a:moveTo>
                    <a:pt x="7279" y="2831"/>
                  </a:moveTo>
                  <a:cubicBezTo>
                    <a:pt x="5486" y="3161"/>
                    <a:pt x="3937" y="4315"/>
                    <a:pt x="3203" y="5964"/>
                  </a:cubicBezTo>
                  <a:cubicBezTo>
                    <a:pt x="2225" y="8519"/>
                    <a:pt x="3203" y="11817"/>
                    <a:pt x="5812" y="12889"/>
                  </a:cubicBezTo>
                  <a:cubicBezTo>
                    <a:pt x="8665" y="14290"/>
                    <a:pt x="12414" y="12477"/>
                    <a:pt x="13066" y="9344"/>
                  </a:cubicBezTo>
                  <a:cubicBezTo>
                    <a:pt x="14126" y="5881"/>
                    <a:pt x="10702" y="2171"/>
                    <a:pt x="7279" y="283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/>
              </a:pPr>
            </a:p>
          </p:txBody>
        </p:sp>
        <p:sp>
          <p:nvSpPr>
            <p:cNvPr id="428" name="Shape 428"/>
            <p:cNvSpPr/>
            <p:nvPr/>
          </p:nvSpPr>
          <p:spPr>
            <a:xfrm>
              <a:off x="184778" y="221091"/>
              <a:ext cx="69194" cy="67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74" fill="norm" stroke="1" extrusionOk="0">
                  <a:moveTo>
                    <a:pt x="0" y="3180"/>
                  </a:moveTo>
                  <a:cubicBezTo>
                    <a:pt x="360" y="-195"/>
                    <a:pt x="4320" y="-195"/>
                    <a:pt x="6840" y="142"/>
                  </a:cubicBezTo>
                  <a:cubicBezTo>
                    <a:pt x="7560" y="3180"/>
                    <a:pt x="8640" y="6555"/>
                    <a:pt x="11160" y="8918"/>
                  </a:cubicBezTo>
                  <a:cubicBezTo>
                    <a:pt x="13680" y="11618"/>
                    <a:pt x="17640" y="12630"/>
                    <a:pt x="21240" y="13980"/>
                  </a:cubicBezTo>
                  <a:cubicBezTo>
                    <a:pt x="21600" y="15668"/>
                    <a:pt x="21600" y="17355"/>
                    <a:pt x="21600" y="19380"/>
                  </a:cubicBezTo>
                  <a:cubicBezTo>
                    <a:pt x="11160" y="21405"/>
                    <a:pt x="1440" y="12630"/>
                    <a:pt x="0" y="3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/>
              </a:pPr>
            </a:p>
          </p:txBody>
        </p:sp>
      </p:grpSp>
      <p:grpSp>
        <p:nvGrpSpPr>
          <p:cNvPr id="434" name="Group 434"/>
          <p:cNvGrpSpPr/>
          <p:nvPr/>
        </p:nvGrpSpPr>
        <p:grpSpPr>
          <a:xfrm>
            <a:off x="320278" y="2558407"/>
            <a:ext cx="409995" cy="409996"/>
            <a:chOff x="0" y="0"/>
            <a:chExt cx="409994" cy="409994"/>
          </a:xfrm>
        </p:grpSpPr>
        <p:sp>
          <p:nvSpPr>
            <p:cNvPr id="430" name="Shape 430"/>
            <p:cNvSpPr/>
            <p:nvPr/>
          </p:nvSpPr>
          <p:spPr>
            <a:xfrm flipH="1">
              <a:off x="-1" y="0"/>
              <a:ext cx="409996" cy="409995"/>
            </a:xfrm>
            <a:prstGeom prst="ellipse">
              <a:avLst/>
            </a:prstGeom>
            <a:solidFill>
              <a:srgbClr val="FA801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433" name="Group 433"/>
            <p:cNvGrpSpPr/>
            <p:nvPr/>
          </p:nvGrpSpPr>
          <p:grpSpPr>
            <a:xfrm>
              <a:off x="52885" y="75975"/>
              <a:ext cx="204998" cy="258048"/>
              <a:chOff x="0" y="0"/>
              <a:chExt cx="204996" cy="258046"/>
            </a:xfrm>
          </p:grpSpPr>
          <p:sp>
            <p:nvSpPr>
              <p:cNvPr id="431" name="Shape 431"/>
              <p:cNvSpPr/>
              <p:nvPr/>
            </p:nvSpPr>
            <p:spPr>
              <a:xfrm flipH="1">
                <a:off x="0" y="-1"/>
                <a:ext cx="204998" cy="129026"/>
              </a:xfrm>
              <a:prstGeom prst="line">
                <a:avLst/>
              </a:prstGeom>
              <a:solidFill>
                <a:srgbClr val="FA8010"/>
              </a:solidFill>
              <a:ln w="6350" cap="flat">
                <a:solidFill>
                  <a:srgbClr val="FFFFFF"/>
                </a:solidFill>
                <a:prstDash val="solid"/>
                <a:miter lim="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2" name="Shape 432"/>
              <p:cNvSpPr/>
              <p:nvPr/>
            </p:nvSpPr>
            <p:spPr>
              <a:xfrm>
                <a:off x="0" y="129021"/>
                <a:ext cx="204997" cy="129026"/>
              </a:xfrm>
              <a:prstGeom prst="line">
                <a:avLst/>
              </a:prstGeom>
              <a:solidFill>
                <a:srgbClr val="FA8010"/>
              </a:solidFill>
              <a:ln w="6350" cap="flat">
                <a:solidFill>
                  <a:srgbClr val="FFFFFF"/>
                </a:solidFill>
                <a:prstDash val="solid"/>
                <a:miter lim="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437" name="Group 437"/>
          <p:cNvGrpSpPr/>
          <p:nvPr/>
        </p:nvGrpSpPr>
        <p:grpSpPr>
          <a:xfrm>
            <a:off x="2427530" y="890001"/>
            <a:ext cx="1969295" cy="3938589"/>
            <a:chOff x="0" y="0"/>
            <a:chExt cx="1969293" cy="3938587"/>
          </a:xfrm>
        </p:grpSpPr>
        <p:pic>
          <p:nvPicPr>
            <p:cNvPr id="435" name="image2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6279" t="13601" r="11880" b="13600"/>
            <a:stretch>
              <a:fillRect/>
            </a:stretch>
          </p:blipFill>
          <p:spPr>
            <a:xfrm>
              <a:off x="0" y="-1"/>
              <a:ext cx="1969294" cy="3938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3461" y="3739"/>
                  </a:moveTo>
                  <a:lnTo>
                    <a:pt x="19141" y="3739"/>
                  </a:lnTo>
                  <a:cubicBezTo>
                    <a:pt x="19293" y="3739"/>
                    <a:pt x="19415" y="3800"/>
                    <a:pt x="19415" y="3876"/>
                  </a:cubicBezTo>
                  <a:lnTo>
                    <a:pt x="19415" y="17930"/>
                  </a:lnTo>
                  <a:cubicBezTo>
                    <a:pt x="19415" y="18007"/>
                    <a:pt x="19293" y="18067"/>
                    <a:pt x="19141" y="18067"/>
                  </a:cubicBezTo>
                  <a:lnTo>
                    <a:pt x="3461" y="18067"/>
                  </a:lnTo>
                  <a:cubicBezTo>
                    <a:pt x="3308" y="18067"/>
                    <a:pt x="3182" y="18007"/>
                    <a:pt x="3182" y="17930"/>
                  </a:cubicBezTo>
                  <a:lnTo>
                    <a:pt x="3182" y="3876"/>
                  </a:lnTo>
                  <a:cubicBezTo>
                    <a:pt x="3182" y="3800"/>
                    <a:pt x="3308" y="3739"/>
                    <a:pt x="3461" y="3739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436" name="image21.png" descr="屏幕快照 2015-06-15 7.53.39 AM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34377" b="0"/>
            <a:stretch>
              <a:fillRect/>
            </a:stretch>
          </p:blipFill>
          <p:spPr>
            <a:xfrm>
              <a:off x="288229" y="636936"/>
              <a:ext cx="1485424" cy="26674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38" name="Shape 438"/>
          <p:cNvSpPr/>
          <p:nvPr/>
        </p:nvSpPr>
        <p:spPr>
          <a:xfrm>
            <a:off x="969106" y="2236267"/>
            <a:ext cx="1490947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1400">
                <a:solidFill>
                  <a:srgbClr val="FFFFFF"/>
                </a:solidFill>
              </a:defRPr>
            </a:pPr>
            <a:r>
              <a:t>7*24 全天24小时</a:t>
            </a:r>
          </a:p>
          <a:p>
            <a:pPr algn="ctr">
              <a:defRPr b="1" sz="1400">
                <a:solidFill>
                  <a:srgbClr val="FFFFFF"/>
                </a:solidFill>
              </a:defRPr>
            </a:pPr>
            <a:r>
              <a:t>无休售后电话</a:t>
            </a:r>
          </a:p>
        </p:txBody>
      </p:sp>
      <p:grpSp>
        <p:nvGrpSpPr>
          <p:cNvPr id="441" name="Group 441"/>
          <p:cNvGrpSpPr/>
          <p:nvPr/>
        </p:nvGrpSpPr>
        <p:grpSpPr>
          <a:xfrm>
            <a:off x="4874736" y="2184608"/>
            <a:ext cx="3972505" cy="892132"/>
            <a:chOff x="0" y="-25400"/>
            <a:chExt cx="3972503" cy="892131"/>
          </a:xfrm>
        </p:grpSpPr>
        <p:sp>
          <p:nvSpPr>
            <p:cNvPr id="439" name="Shape 439"/>
            <p:cNvSpPr/>
            <p:nvPr/>
          </p:nvSpPr>
          <p:spPr>
            <a:xfrm>
              <a:off x="0" y="516277"/>
              <a:ext cx="3972504" cy="3504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lnSpc>
                  <a:spcPct val="130000"/>
                </a:lnSpc>
                <a:defRPr sz="1000"/>
              </a:lvl1pPr>
            </a:lstStyle>
            <a:p>
              <a:pPr/>
              <a:r>
                <a:t>免费提供手机，电脑终端为客户提供实时发电量数据监控。</a:t>
              </a:r>
            </a:p>
          </p:txBody>
        </p:sp>
        <p:sp>
          <p:nvSpPr>
            <p:cNvPr id="440" name="Shape 440"/>
            <p:cNvSpPr/>
            <p:nvPr/>
          </p:nvSpPr>
          <p:spPr>
            <a:xfrm>
              <a:off x="0" y="-25400"/>
              <a:ext cx="2200425" cy="4459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lnSpc>
                  <a:spcPct val="150000"/>
                </a:lnSpc>
                <a:defRPr b="1" sz="1400">
                  <a:solidFill>
                    <a:srgbClr val="404040"/>
                  </a:solidFill>
                </a:defRPr>
              </a:lvl1pPr>
            </a:lstStyle>
            <a:p>
              <a:pPr/>
              <a:r>
                <a:t>发电量数据实时监控</a:t>
              </a:r>
            </a:p>
          </p:txBody>
        </p:sp>
      </p:grpSp>
      <p:grpSp>
        <p:nvGrpSpPr>
          <p:cNvPr id="444" name="Group 444"/>
          <p:cNvGrpSpPr/>
          <p:nvPr/>
        </p:nvGrpSpPr>
        <p:grpSpPr>
          <a:xfrm>
            <a:off x="3801364" y="176370"/>
            <a:ext cx="5599516" cy="662941"/>
            <a:chOff x="0" y="0"/>
            <a:chExt cx="5599515" cy="662940"/>
          </a:xfrm>
        </p:grpSpPr>
        <p:sp>
          <p:nvSpPr>
            <p:cNvPr id="442" name="Shape 442"/>
            <p:cNvSpPr/>
            <p:nvPr/>
          </p:nvSpPr>
          <p:spPr>
            <a:xfrm>
              <a:off x="282234" y="0"/>
              <a:ext cx="4902381" cy="662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3200">
                  <a:solidFill>
                    <a:srgbClr val="262626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/>
              <a:r>
                <a:t>售后服务</a:t>
              </a:r>
            </a:p>
          </p:txBody>
        </p:sp>
        <p:sp>
          <p:nvSpPr>
            <p:cNvPr id="443" name="Shape 443"/>
            <p:cNvSpPr/>
            <p:nvPr/>
          </p:nvSpPr>
          <p:spPr>
            <a:xfrm>
              <a:off x="0" y="643761"/>
              <a:ext cx="5599516" cy="1"/>
            </a:xfrm>
            <a:prstGeom prst="line">
              <a:avLst/>
            </a:prstGeom>
            <a:noFill/>
            <a:ln w="12700" cap="flat">
              <a:solidFill>
                <a:schemeClr val="accent1">
                  <a:lumOff val="23725"/>
                  <a:alpha val="32499"/>
                </a:schemeClr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45" name="Shape 445"/>
          <p:cNvSpPr/>
          <p:nvPr/>
        </p:nvSpPr>
        <p:spPr>
          <a:xfrm>
            <a:off x="4887436" y="3296518"/>
            <a:ext cx="1725698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lnSpc>
                <a:spcPct val="150000"/>
              </a:lnSpc>
              <a:defRPr b="1" sz="1400">
                <a:solidFill>
                  <a:srgbClr val="404040"/>
                </a:solidFill>
              </a:defRPr>
            </a:lvl1pPr>
          </a:lstStyle>
          <a:p>
            <a:pPr/>
            <a:r>
              <a:t>24小时无休售后服务</a:t>
            </a:r>
          </a:p>
        </p:txBody>
      </p:sp>
      <p:sp>
        <p:nvSpPr>
          <p:cNvPr id="446" name="Shape 446"/>
          <p:cNvSpPr/>
          <p:nvPr/>
        </p:nvSpPr>
        <p:spPr>
          <a:xfrm>
            <a:off x="4887436" y="3920662"/>
            <a:ext cx="1547898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lnSpc>
                <a:spcPct val="150000"/>
              </a:lnSpc>
              <a:defRPr b="1" sz="1400">
                <a:solidFill>
                  <a:srgbClr val="404040"/>
                </a:solidFill>
              </a:defRPr>
            </a:lvl1pPr>
          </a:lstStyle>
          <a:p>
            <a:pPr/>
            <a:r>
              <a:t>25年组件品质保证</a:t>
            </a:r>
          </a:p>
        </p:txBody>
      </p:sp>
      <p:pic>
        <p:nvPicPr>
          <p:cNvPr id="447" name="mypv-logo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01600" y="-67767"/>
            <a:ext cx="3045495" cy="901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1"/>
          <p:cNvGrpSpPr/>
          <p:nvPr/>
        </p:nvGrpSpPr>
        <p:grpSpPr>
          <a:xfrm>
            <a:off x="1" y="1834412"/>
            <a:ext cx="9144001" cy="2307866"/>
            <a:chOff x="0" y="47525"/>
            <a:chExt cx="9144000" cy="2307864"/>
          </a:xfrm>
        </p:grpSpPr>
        <p:sp>
          <p:nvSpPr>
            <p:cNvPr id="449" name="Shape 449"/>
            <p:cNvSpPr/>
            <p:nvPr/>
          </p:nvSpPr>
          <p:spPr>
            <a:xfrm>
              <a:off x="0" y="47525"/>
              <a:ext cx="9144000" cy="2307866"/>
            </a:xfrm>
            <a:prstGeom prst="rect">
              <a:avLst/>
            </a:prstGeom>
            <a:solidFill>
              <a:srgbClr val="F9B61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50" name="Shape 450"/>
            <p:cNvSpPr/>
            <p:nvPr/>
          </p:nvSpPr>
          <p:spPr>
            <a:xfrm>
              <a:off x="1019243" y="430919"/>
              <a:ext cx="7105511" cy="1551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4400">
                  <a:solidFill>
                    <a:srgbClr val="262626"/>
                  </a:solidFill>
                  <a:latin typeface="Impact"/>
                  <a:ea typeface="Impact"/>
                  <a:cs typeface="Impact"/>
                  <a:sym typeface="Impact"/>
                </a:defRPr>
              </a:pPr>
              <a:r>
                <a:t>合作 共赢 138 1158 6172 </a:t>
              </a:r>
              <a:r>
                <a:rPr>
                  <a:solidFill>
                    <a:srgbClr val="535353"/>
                  </a:solidFill>
                  <a:uFill>
                    <a:solidFill>
                      <a:srgbClr val="0000FF"/>
                    </a:solidFill>
                  </a:uFill>
                  <a:hlinkClick r:id="rId3" invalidUrl="" action="" tgtFrame="" tooltip="" history="1" highlightClick="0" endSnd="0"/>
                </a:rPr>
                <a:t>www.mypv.cn</a:t>
              </a:r>
            </a:p>
          </p:txBody>
        </p:sp>
      </p:grpSp>
      <p:pic>
        <p:nvPicPr>
          <p:cNvPr id="452" name="mypv-logo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01600" y="-67767"/>
            <a:ext cx="3045495" cy="901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E73A1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/>
          <p:nvPr/>
        </p:nvSpPr>
        <p:spPr>
          <a:xfrm>
            <a:off x="330451" y="569904"/>
            <a:ext cx="45974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Segoe UI Light"/>
                <a:ea typeface="Segoe UI Light"/>
                <a:cs typeface="Segoe UI Light"/>
                <a:sym typeface="Segoe UI Light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标注</a:t>
            </a:r>
          </a:p>
        </p:txBody>
      </p:sp>
      <p:sp>
        <p:nvSpPr>
          <p:cNvPr id="455" name="Shape 455"/>
          <p:cNvSpPr/>
          <p:nvPr/>
        </p:nvSpPr>
        <p:spPr>
          <a:xfrm>
            <a:off x="330451" y="136832"/>
            <a:ext cx="742088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800">
                <a:solidFill>
                  <a:srgbClr val="FFFFFF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  <a:r>
              <a:t>OFFICE</a:t>
            </a:r>
            <a:r>
              <a:t> </a:t>
            </a:r>
            <a:r>
              <a:t>PLUS</a:t>
            </a:r>
          </a:p>
        </p:txBody>
      </p:sp>
      <p:sp>
        <p:nvSpPr>
          <p:cNvPr id="456" name="Shape 456"/>
          <p:cNvSpPr/>
          <p:nvPr/>
        </p:nvSpPr>
        <p:spPr>
          <a:xfrm>
            <a:off x="3296287" y="631460"/>
            <a:ext cx="1449241" cy="1927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defRPr sz="1000">
                <a:solidFill>
                  <a:srgbClr val="FFFFFF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英文 </a:t>
            </a:r>
            <a:r>
              <a:t>Impact</a:t>
            </a:r>
          </a:p>
          <a:p>
            <a:pPr>
              <a:lnSpc>
                <a:spcPct val="130000"/>
              </a:lnSpc>
              <a:defRPr sz="1000">
                <a:solidFill>
                  <a:srgbClr val="FFFFFF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</a:p>
          <a:p>
            <a:pPr>
              <a:lnSpc>
                <a:spcPct val="130000"/>
              </a:lnSpc>
              <a:defRPr sz="1000">
                <a:solidFill>
                  <a:srgbClr val="FFFFFF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中文 微软雅黑</a:t>
            </a:r>
          </a:p>
          <a:p>
            <a:pPr>
              <a:lnSpc>
                <a:spcPct val="130000"/>
              </a:lnSpc>
              <a:defRPr sz="1000">
                <a:solidFill>
                  <a:srgbClr val="FFFFFF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</a:p>
          <a:p>
            <a:pPr>
              <a:lnSpc>
                <a:spcPct val="130000"/>
              </a:lnSpc>
              <a:defRPr sz="1000">
                <a:solidFill>
                  <a:srgbClr val="FFFFFF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</a:p>
          <a:p>
            <a:pPr>
              <a:lnSpc>
                <a:spcPct val="130000"/>
              </a:lnSpc>
              <a:defRPr sz="1000">
                <a:solidFill>
                  <a:srgbClr val="FFFFFF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正文 </a:t>
            </a:r>
            <a:r>
              <a:t>1.3</a:t>
            </a:r>
          </a:p>
          <a:p>
            <a:pPr>
              <a:lnSpc>
                <a:spcPct val="130000"/>
              </a:lnSpc>
              <a:defRPr sz="1000">
                <a:solidFill>
                  <a:srgbClr val="FFFFFF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</a:p>
          <a:p>
            <a:pPr>
              <a:lnSpc>
                <a:spcPct val="130000"/>
              </a:lnSpc>
              <a:defRPr sz="1000">
                <a:solidFill>
                  <a:srgbClr val="FFFFFF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</a:p>
          <a:p>
            <a:pPr>
              <a:lnSpc>
                <a:spcPct val="130000"/>
              </a:lnSpc>
              <a:defRPr sz="1000">
                <a:solidFill>
                  <a:srgbClr val="FFFFFF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  <a:r>
              <a:t>cn.bing.com</a:t>
            </a:r>
          </a:p>
        </p:txBody>
      </p:sp>
      <p:sp>
        <p:nvSpPr>
          <p:cNvPr id="457" name="Shape 457"/>
          <p:cNvSpPr/>
          <p:nvPr/>
        </p:nvSpPr>
        <p:spPr>
          <a:xfrm>
            <a:off x="2143255" y="631460"/>
            <a:ext cx="1071346" cy="192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defRPr sz="1000">
                <a:solidFill>
                  <a:srgbClr val="FFFFFF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  <a:r>
              <a:t>字体使用 </a:t>
            </a:r>
          </a:p>
          <a:p>
            <a:pPr>
              <a:lnSpc>
                <a:spcPct val="130000"/>
              </a:lnSpc>
              <a:defRPr sz="1000">
                <a:solidFill>
                  <a:srgbClr val="FFFFFF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</a:p>
          <a:p>
            <a:pPr>
              <a:lnSpc>
                <a:spcPct val="130000"/>
              </a:lnSpc>
              <a:defRPr sz="1000">
                <a:solidFill>
                  <a:srgbClr val="FFFFFF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</a:p>
          <a:p>
            <a:pPr>
              <a:lnSpc>
                <a:spcPct val="130000"/>
              </a:lnSpc>
              <a:defRPr sz="1000">
                <a:solidFill>
                  <a:srgbClr val="FFFFFF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</a:p>
          <a:p>
            <a:pPr>
              <a:lnSpc>
                <a:spcPct val="130000"/>
              </a:lnSpc>
              <a:defRPr sz="1000">
                <a:solidFill>
                  <a:srgbClr val="FFFFFF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</a:p>
          <a:p>
            <a:pPr>
              <a:lnSpc>
                <a:spcPct val="130000"/>
              </a:lnSpc>
              <a:defRPr sz="1000">
                <a:solidFill>
                  <a:srgbClr val="FFFFFF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  <a:r>
              <a:t>行距</a:t>
            </a:r>
          </a:p>
          <a:p>
            <a:pPr>
              <a:lnSpc>
                <a:spcPct val="130000"/>
              </a:lnSpc>
              <a:defRPr sz="1000">
                <a:solidFill>
                  <a:srgbClr val="FFFFFF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</a:p>
          <a:p>
            <a:pPr>
              <a:lnSpc>
                <a:spcPct val="130000"/>
              </a:lnSpc>
              <a:defRPr sz="1000">
                <a:solidFill>
                  <a:srgbClr val="FFFFFF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</a:p>
          <a:p>
            <a:pPr>
              <a:lnSpc>
                <a:spcPct val="130000"/>
              </a:lnSpc>
              <a:defRPr sz="1000">
                <a:solidFill>
                  <a:srgbClr val="FFFFFF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  <a:r>
              <a:t>背景图片出处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/>
        </p:nvSpPr>
        <p:spPr>
          <a:xfrm>
            <a:off x="1352747" y="765156"/>
            <a:ext cx="6438506" cy="151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>
                <a:solidFill>
                  <a:srgbClr val="FA9618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家用光伏发电系统前景广阔</a:t>
            </a:r>
          </a:p>
          <a:p>
            <a:pPr algn="ctr">
              <a:defRPr sz="4000">
                <a:solidFill>
                  <a:srgbClr val="FA9618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我的光伏网</a:t>
            </a:r>
          </a:p>
        </p:txBody>
      </p:sp>
      <p:sp>
        <p:nvSpPr>
          <p:cNvPr id="260" name="Shape 260"/>
          <p:cNvSpPr/>
          <p:nvPr/>
        </p:nvSpPr>
        <p:spPr>
          <a:xfrm>
            <a:off x="792685" y="2187036"/>
            <a:ext cx="7558631" cy="1"/>
          </a:xfrm>
          <a:prstGeom prst="line">
            <a:avLst/>
          </a:prstGeom>
          <a:ln w="12700">
            <a:solidFill>
              <a:schemeClr val="accent1">
                <a:lumOff val="23725"/>
                <a:alpha val="32499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61" name="Shape 261"/>
          <p:cNvSpPr/>
          <p:nvPr/>
        </p:nvSpPr>
        <p:spPr>
          <a:xfrm>
            <a:off x="934905" y="2432006"/>
            <a:ext cx="7558631" cy="2317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30000"/>
              </a:lnSpc>
              <a:defRPr sz="26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为更好的解决供应商与分销商之间的信息不对等的情况，帮助小微分销商增加销售渠道，解决融资问题，我的光伏网应运而生。</a:t>
            </a:r>
          </a:p>
        </p:txBody>
      </p:sp>
      <p:pic>
        <p:nvPicPr>
          <p:cNvPr id="262" name="mypv-logo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1600" y="-67767"/>
            <a:ext cx="3045495" cy="901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-1" y="3112997"/>
            <a:ext cx="1534659" cy="1569728"/>
          </a:xfrm>
          <a:prstGeom prst="rect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5" name="Shape 265"/>
          <p:cNvSpPr/>
          <p:nvPr/>
        </p:nvSpPr>
        <p:spPr>
          <a:xfrm>
            <a:off x="1534656" y="3112997"/>
            <a:ext cx="7609345" cy="1569728"/>
          </a:xfrm>
          <a:prstGeom prst="rect">
            <a:avLst/>
          </a:prstGeom>
          <a:solidFill>
            <a:srgbClr val="F9B61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6" name="Shape 266"/>
          <p:cNvSpPr/>
          <p:nvPr/>
        </p:nvSpPr>
        <p:spPr>
          <a:xfrm>
            <a:off x="1820197" y="3543917"/>
            <a:ext cx="7105509" cy="87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家用光伏发电系统的前景</a:t>
            </a:r>
          </a:p>
        </p:txBody>
      </p:sp>
      <p:grpSp>
        <p:nvGrpSpPr>
          <p:cNvPr id="269" name="Group 269"/>
          <p:cNvGrpSpPr/>
          <p:nvPr/>
        </p:nvGrpSpPr>
        <p:grpSpPr>
          <a:xfrm>
            <a:off x="154198" y="3288779"/>
            <a:ext cx="1208503" cy="1209041"/>
            <a:chOff x="0" y="0"/>
            <a:chExt cx="1208502" cy="1209039"/>
          </a:xfrm>
        </p:grpSpPr>
        <p:sp>
          <p:nvSpPr>
            <p:cNvPr id="267" name="Shape 267"/>
            <p:cNvSpPr/>
            <p:nvPr/>
          </p:nvSpPr>
          <p:spPr>
            <a:xfrm>
              <a:off x="0" y="268"/>
              <a:ext cx="1208503" cy="1208504"/>
            </a:xfrm>
            <a:prstGeom prst="ellipse">
              <a:avLst/>
            </a:pr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7200">
                  <a:solidFill>
                    <a:srgbClr val="A6A6A6"/>
                  </a:solidFill>
                  <a:latin typeface="Impact"/>
                  <a:ea typeface="Impact"/>
                  <a:cs typeface="Impact"/>
                  <a:sym typeface="Impact"/>
                </a:defRPr>
              </a:pPr>
            </a:p>
          </p:txBody>
        </p:sp>
        <p:sp>
          <p:nvSpPr>
            <p:cNvPr id="268" name="Shape 268"/>
            <p:cNvSpPr/>
            <p:nvPr/>
          </p:nvSpPr>
          <p:spPr>
            <a:xfrm>
              <a:off x="176981" y="-1"/>
              <a:ext cx="854541" cy="1209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7200">
                  <a:solidFill>
                    <a:srgbClr val="A6A6A6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/>
              <a:r>
                <a:t>1</a:t>
              </a:r>
            </a:p>
          </p:txBody>
        </p:sp>
      </p:grpSp>
      <p:pic>
        <p:nvPicPr>
          <p:cNvPr id="270" name="mypv-logo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1600" y="-67767"/>
            <a:ext cx="3045495" cy="901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roup 277"/>
          <p:cNvGrpSpPr/>
          <p:nvPr/>
        </p:nvGrpSpPr>
        <p:grpSpPr>
          <a:xfrm>
            <a:off x="790605" y="772326"/>
            <a:ext cx="1339565" cy="1338768"/>
            <a:chOff x="0" y="0"/>
            <a:chExt cx="1339563" cy="1338766"/>
          </a:xfrm>
        </p:grpSpPr>
        <p:sp>
          <p:nvSpPr>
            <p:cNvPr id="272" name="Shape 272"/>
            <p:cNvSpPr/>
            <p:nvPr/>
          </p:nvSpPr>
          <p:spPr>
            <a:xfrm rot="16200000">
              <a:off x="398" y="-399"/>
              <a:ext cx="1338768" cy="1339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19838" fill="norm" stroke="1" extrusionOk="0">
                  <a:moveTo>
                    <a:pt x="12380" y="19643"/>
                  </a:moveTo>
                  <a:lnTo>
                    <a:pt x="12380" y="19643"/>
                  </a:lnTo>
                  <a:cubicBezTo>
                    <a:pt x="6778" y="20719"/>
                    <a:pt x="1327" y="17238"/>
                    <a:pt x="204" y="11868"/>
                  </a:cubicBezTo>
                  <a:cubicBezTo>
                    <a:pt x="-919" y="6498"/>
                    <a:pt x="2712" y="1272"/>
                    <a:pt x="8314" y="195"/>
                  </a:cubicBezTo>
                  <a:cubicBezTo>
                    <a:pt x="13916" y="-881"/>
                    <a:pt x="19367" y="2600"/>
                    <a:pt x="20490" y="7970"/>
                  </a:cubicBezTo>
                  <a:cubicBezTo>
                    <a:pt x="20593" y="8467"/>
                    <a:pt x="20657" y="8970"/>
                    <a:pt x="20681" y="9476"/>
                  </a:cubicBezTo>
                  <a:lnTo>
                    <a:pt x="19513" y="9526"/>
                  </a:lnTo>
                  <a:lnTo>
                    <a:pt x="19513" y="9526"/>
                  </a:lnTo>
                  <a:cubicBezTo>
                    <a:pt x="19287" y="4673"/>
                    <a:pt x="15000" y="914"/>
                    <a:pt x="9937" y="1131"/>
                  </a:cubicBezTo>
                  <a:cubicBezTo>
                    <a:pt x="4874" y="1348"/>
                    <a:pt x="954" y="5458"/>
                    <a:pt x="1180" y="10312"/>
                  </a:cubicBezTo>
                  <a:cubicBezTo>
                    <a:pt x="1406" y="15165"/>
                    <a:pt x="5694" y="18924"/>
                    <a:pt x="10756" y="18707"/>
                  </a:cubicBezTo>
                  <a:cubicBezTo>
                    <a:pt x="11224" y="18687"/>
                    <a:pt x="11690" y="18632"/>
                    <a:pt x="12150" y="18544"/>
                  </a:cubicBezTo>
                  <a:close/>
                </a:path>
              </a:pathLst>
            </a:custGeom>
            <a:solidFill>
              <a:srgbClr val="FA961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73" name="Shape 273"/>
            <p:cNvSpPr/>
            <p:nvPr/>
          </p:nvSpPr>
          <p:spPr>
            <a:xfrm>
              <a:off x="32238" y="31440"/>
              <a:ext cx="1275090" cy="1275089"/>
            </a:xfrm>
            <a:prstGeom prst="ellipse">
              <a:avLst/>
            </a:prstGeom>
            <a:noFill/>
            <a:ln w="38100" cap="flat">
              <a:solidFill>
                <a:srgbClr val="FA961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76" name="Group 276"/>
            <p:cNvGrpSpPr/>
            <p:nvPr/>
          </p:nvGrpSpPr>
          <p:grpSpPr>
            <a:xfrm>
              <a:off x="123109" y="188044"/>
              <a:ext cx="1093346" cy="1093346"/>
              <a:chOff x="0" y="0"/>
              <a:chExt cx="1093345" cy="1093345"/>
            </a:xfrm>
          </p:grpSpPr>
          <p:sp>
            <p:nvSpPr>
              <p:cNvPr id="274" name="Shape 274"/>
              <p:cNvSpPr/>
              <p:nvPr/>
            </p:nvSpPr>
            <p:spPr>
              <a:xfrm>
                <a:off x="0" y="0"/>
                <a:ext cx="1093346" cy="1093346"/>
              </a:xfrm>
              <a:prstGeom prst="ellipse">
                <a:avLst/>
              </a:prstGeom>
              <a:solidFill>
                <a:srgbClr val="4040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4400">
                    <a:solidFill>
                      <a:srgbClr val="FFFFFF"/>
                    </a:solidFill>
                    <a:latin typeface="Impact"/>
                    <a:ea typeface="Impact"/>
                    <a:cs typeface="Impact"/>
                    <a:sym typeface="Impact"/>
                  </a:defRPr>
                </a:pPr>
              </a:p>
            </p:txBody>
          </p:sp>
          <p:sp>
            <p:nvSpPr>
              <p:cNvPr id="275" name="Shape 275"/>
              <p:cNvSpPr/>
              <p:nvPr/>
            </p:nvSpPr>
            <p:spPr>
              <a:xfrm>
                <a:off x="160116" y="232390"/>
                <a:ext cx="773113" cy="6285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4400">
                    <a:solidFill>
                      <a:srgbClr val="FFFFFF"/>
                    </a:solidFill>
                    <a:latin typeface="Impact"/>
                    <a:ea typeface="Impact"/>
                    <a:cs typeface="Impact"/>
                    <a:sym typeface="Impact"/>
                  </a:defRPr>
                </a:lvl1pPr>
              </a:lstStyle>
              <a:p>
                <a:pPr/>
                <a:r>
                  <a:t>1</a:t>
                </a:r>
              </a:p>
            </p:txBody>
          </p:sp>
        </p:grpSp>
      </p:grpSp>
      <p:grpSp>
        <p:nvGrpSpPr>
          <p:cNvPr id="283" name="Group 283"/>
          <p:cNvGrpSpPr/>
          <p:nvPr/>
        </p:nvGrpSpPr>
        <p:grpSpPr>
          <a:xfrm>
            <a:off x="2841305" y="772326"/>
            <a:ext cx="1339565" cy="1338768"/>
            <a:chOff x="0" y="0"/>
            <a:chExt cx="1339563" cy="1338766"/>
          </a:xfrm>
        </p:grpSpPr>
        <p:sp>
          <p:nvSpPr>
            <p:cNvPr id="278" name="Shape 278"/>
            <p:cNvSpPr/>
            <p:nvPr/>
          </p:nvSpPr>
          <p:spPr>
            <a:xfrm rot="16200000">
              <a:off x="398" y="-399"/>
              <a:ext cx="1338768" cy="1339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19838" fill="norm" stroke="1" extrusionOk="0">
                  <a:moveTo>
                    <a:pt x="12380" y="19643"/>
                  </a:moveTo>
                  <a:lnTo>
                    <a:pt x="12380" y="19643"/>
                  </a:lnTo>
                  <a:cubicBezTo>
                    <a:pt x="6778" y="20719"/>
                    <a:pt x="1327" y="17238"/>
                    <a:pt x="204" y="11868"/>
                  </a:cubicBezTo>
                  <a:cubicBezTo>
                    <a:pt x="-919" y="6498"/>
                    <a:pt x="2712" y="1272"/>
                    <a:pt x="8314" y="195"/>
                  </a:cubicBezTo>
                  <a:cubicBezTo>
                    <a:pt x="13916" y="-881"/>
                    <a:pt x="19367" y="2600"/>
                    <a:pt x="20490" y="7970"/>
                  </a:cubicBezTo>
                  <a:cubicBezTo>
                    <a:pt x="20593" y="8467"/>
                    <a:pt x="20657" y="8970"/>
                    <a:pt x="20681" y="9476"/>
                  </a:cubicBezTo>
                  <a:lnTo>
                    <a:pt x="19513" y="9526"/>
                  </a:lnTo>
                  <a:lnTo>
                    <a:pt x="19513" y="9526"/>
                  </a:lnTo>
                  <a:cubicBezTo>
                    <a:pt x="19287" y="4673"/>
                    <a:pt x="15000" y="914"/>
                    <a:pt x="9937" y="1131"/>
                  </a:cubicBezTo>
                  <a:cubicBezTo>
                    <a:pt x="4874" y="1348"/>
                    <a:pt x="954" y="5458"/>
                    <a:pt x="1180" y="10312"/>
                  </a:cubicBezTo>
                  <a:cubicBezTo>
                    <a:pt x="1406" y="15165"/>
                    <a:pt x="5694" y="18924"/>
                    <a:pt x="10756" y="18707"/>
                  </a:cubicBezTo>
                  <a:cubicBezTo>
                    <a:pt x="11224" y="18687"/>
                    <a:pt x="11690" y="18632"/>
                    <a:pt x="12150" y="18544"/>
                  </a:cubicBezTo>
                  <a:close/>
                </a:path>
              </a:pathLst>
            </a:custGeom>
            <a:solidFill>
              <a:srgbClr val="F9B61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79" name="Shape 279"/>
            <p:cNvSpPr/>
            <p:nvPr/>
          </p:nvSpPr>
          <p:spPr>
            <a:xfrm>
              <a:off x="32238" y="31440"/>
              <a:ext cx="1275089" cy="1275089"/>
            </a:xfrm>
            <a:prstGeom prst="ellipse">
              <a:avLst/>
            </a:prstGeom>
            <a:noFill/>
            <a:ln w="38100" cap="flat">
              <a:solidFill>
                <a:srgbClr val="F9B61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82" name="Group 282"/>
            <p:cNvGrpSpPr/>
            <p:nvPr/>
          </p:nvGrpSpPr>
          <p:grpSpPr>
            <a:xfrm>
              <a:off x="107928" y="188044"/>
              <a:ext cx="1123708" cy="1123707"/>
              <a:chOff x="0" y="0"/>
              <a:chExt cx="1123706" cy="1123706"/>
            </a:xfrm>
          </p:grpSpPr>
          <p:sp>
            <p:nvSpPr>
              <p:cNvPr id="280" name="Shape 280"/>
              <p:cNvSpPr/>
              <p:nvPr/>
            </p:nvSpPr>
            <p:spPr>
              <a:xfrm>
                <a:off x="0" y="0"/>
                <a:ext cx="1123707" cy="1123707"/>
              </a:xfrm>
              <a:prstGeom prst="ellipse">
                <a:avLst/>
              </a:prstGeom>
              <a:solidFill>
                <a:srgbClr val="4040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4400">
                    <a:solidFill>
                      <a:srgbClr val="FFFFFF"/>
                    </a:solidFill>
                    <a:latin typeface="Impact"/>
                    <a:ea typeface="Impact"/>
                    <a:cs typeface="Impact"/>
                    <a:sym typeface="Impact"/>
                  </a:defRPr>
                </a:pPr>
              </a:p>
            </p:txBody>
          </p:sp>
          <p:sp>
            <p:nvSpPr>
              <p:cNvPr id="281" name="Shape 281"/>
              <p:cNvSpPr/>
              <p:nvPr/>
            </p:nvSpPr>
            <p:spPr>
              <a:xfrm>
                <a:off x="164562" y="238843"/>
                <a:ext cx="794582" cy="6460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4400">
                    <a:solidFill>
                      <a:srgbClr val="FFFFFF"/>
                    </a:solidFill>
                    <a:latin typeface="Impact"/>
                    <a:ea typeface="Impact"/>
                    <a:cs typeface="Impact"/>
                    <a:sym typeface="Impact"/>
                  </a:defRPr>
                </a:lvl1pPr>
              </a:lstStyle>
              <a:p>
                <a:pPr/>
                <a:r>
                  <a:t>2</a:t>
                </a:r>
              </a:p>
            </p:txBody>
          </p:sp>
        </p:grpSp>
      </p:grpSp>
      <p:grpSp>
        <p:nvGrpSpPr>
          <p:cNvPr id="289" name="Group 289"/>
          <p:cNvGrpSpPr/>
          <p:nvPr/>
        </p:nvGrpSpPr>
        <p:grpSpPr>
          <a:xfrm>
            <a:off x="4939420" y="770331"/>
            <a:ext cx="1339565" cy="1342758"/>
            <a:chOff x="0" y="0"/>
            <a:chExt cx="1339563" cy="1342756"/>
          </a:xfrm>
        </p:grpSpPr>
        <p:sp>
          <p:nvSpPr>
            <p:cNvPr id="284" name="Shape 284"/>
            <p:cNvSpPr/>
            <p:nvPr/>
          </p:nvSpPr>
          <p:spPr>
            <a:xfrm rot="16200000">
              <a:off x="398" y="-399"/>
              <a:ext cx="1338768" cy="1339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19838" fill="norm" stroke="1" extrusionOk="0">
                  <a:moveTo>
                    <a:pt x="12380" y="19643"/>
                  </a:moveTo>
                  <a:lnTo>
                    <a:pt x="12380" y="19643"/>
                  </a:lnTo>
                  <a:cubicBezTo>
                    <a:pt x="6778" y="20719"/>
                    <a:pt x="1327" y="17238"/>
                    <a:pt x="204" y="11868"/>
                  </a:cubicBezTo>
                  <a:cubicBezTo>
                    <a:pt x="-919" y="6498"/>
                    <a:pt x="2712" y="1272"/>
                    <a:pt x="8314" y="195"/>
                  </a:cubicBezTo>
                  <a:cubicBezTo>
                    <a:pt x="13916" y="-881"/>
                    <a:pt x="19367" y="2600"/>
                    <a:pt x="20490" y="7970"/>
                  </a:cubicBezTo>
                  <a:cubicBezTo>
                    <a:pt x="20593" y="8467"/>
                    <a:pt x="20657" y="8970"/>
                    <a:pt x="20681" y="9476"/>
                  </a:cubicBezTo>
                  <a:lnTo>
                    <a:pt x="19513" y="9526"/>
                  </a:lnTo>
                  <a:lnTo>
                    <a:pt x="19513" y="9526"/>
                  </a:lnTo>
                  <a:cubicBezTo>
                    <a:pt x="19287" y="4673"/>
                    <a:pt x="15000" y="914"/>
                    <a:pt x="9937" y="1131"/>
                  </a:cubicBezTo>
                  <a:cubicBezTo>
                    <a:pt x="4874" y="1348"/>
                    <a:pt x="954" y="5458"/>
                    <a:pt x="1180" y="10312"/>
                  </a:cubicBezTo>
                  <a:cubicBezTo>
                    <a:pt x="1406" y="15165"/>
                    <a:pt x="5694" y="18924"/>
                    <a:pt x="10756" y="18707"/>
                  </a:cubicBezTo>
                  <a:cubicBezTo>
                    <a:pt x="11224" y="18687"/>
                    <a:pt x="11690" y="18632"/>
                    <a:pt x="12150" y="18544"/>
                  </a:cubicBezTo>
                  <a:close/>
                </a:path>
              </a:pathLst>
            </a:custGeom>
            <a:solidFill>
              <a:srgbClr val="79797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85" name="Shape 285"/>
            <p:cNvSpPr/>
            <p:nvPr/>
          </p:nvSpPr>
          <p:spPr>
            <a:xfrm>
              <a:off x="32238" y="31440"/>
              <a:ext cx="1275090" cy="1275089"/>
            </a:xfrm>
            <a:prstGeom prst="ellipse">
              <a:avLst/>
            </a:prstGeom>
            <a:noFill/>
            <a:ln w="38100" cap="flat">
              <a:solidFill>
                <a:srgbClr val="79797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88" name="Group 288"/>
            <p:cNvGrpSpPr/>
            <p:nvPr/>
          </p:nvGrpSpPr>
          <p:grpSpPr>
            <a:xfrm>
              <a:off x="92425" y="188044"/>
              <a:ext cx="1154714" cy="1154713"/>
              <a:chOff x="0" y="0"/>
              <a:chExt cx="1154712" cy="1154712"/>
            </a:xfrm>
          </p:grpSpPr>
          <p:sp>
            <p:nvSpPr>
              <p:cNvPr id="286" name="Shape 286"/>
              <p:cNvSpPr/>
              <p:nvPr/>
            </p:nvSpPr>
            <p:spPr>
              <a:xfrm>
                <a:off x="0" y="0"/>
                <a:ext cx="1154713" cy="1154713"/>
              </a:xfrm>
              <a:prstGeom prst="ellipse">
                <a:avLst/>
              </a:prstGeom>
              <a:solidFill>
                <a:srgbClr val="4040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4400">
                    <a:solidFill>
                      <a:srgbClr val="FFFFFF"/>
                    </a:solidFill>
                    <a:latin typeface="Impact"/>
                    <a:ea typeface="Impact"/>
                    <a:cs typeface="Impact"/>
                    <a:sym typeface="Impact"/>
                  </a:defRPr>
                </a:pPr>
              </a:p>
            </p:txBody>
          </p:sp>
          <p:sp>
            <p:nvSpPr>
              <p:cNvPr id="287" name="Shape 287"/>
              <p:cNvSpPr/>
              <p:nvPr/>
            </p:nvSpPr>
            <p:spPr>
              <a:xfrm>
                <a:off x="169103" y="245433"/>
                <a:ext cx="816506" cy="6638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4400">
                    <a:solidFill>
                      <a:srgbClr val="FFFFFF"/>
                    </a:solidFill>
                    <a:latin typeface="Impact"/>
                    <a:ea typeface="Impact"/>
                    <a:cs typeface="Impact"/>
                    <a:sym typeface="Impact"/>
                  </a:defRPr>
                </a:lvl1pPr>
              </a:lstStyle>
              <a:p>
                <a:pPr/>
                <a:r>
                  <a:t>3</a:t>
                </a:r>
              </a:p>
            </p:txBody>
          </p:sp>
        </p:grpSp>
      </p:grpSp>
      <p:grpSp>
        <p:nvGrpSpPr>
          <p:cNvPr id="295" name="Group 295"/>
          <p:cNvGrpSpPr/>
          <p:nvPr/>
        </p:nvGrpSpPr>
        <p:grpSpPr>
          <a:xfrm>
            <a:off x="7037535" y="772326"/>
            <a:ext cx="1339565" cy="1338768"/>
            <a:chOff x="0" y="0"/>
            <a:chExt cx="1339563" cy="1338766"/>
          </a:xfrm>
        </p:grpSpPr>
        <p:sp>
          <p:nvSpPr>
            <p:cNvPr id="290" name="Shape 290"/>
            <p:cNvSpPr/>
            <p:nvPr/>
          </p:nvSpPr>
          <p:spPr>
            <a:xfrm rot="16200000">
              <a:off x="398" y="-399"/>
              <a:ext cx="1338768" cy="1339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19838" fill="norm" stroke="1" extrusionOk="0">
                  <a:moveTo>
                    <a:pt x="12380" y="19643"/>
                  </a:moveTo>
                  <a:lnTo>
                    <a:pt x="12380" y="19643"/>
                  </a:lnTo>
                  <a:cubicBezTo>
                    <a:pt x="6778" y="20719"/>
                    <a:pt x="1327" y="17238"/>
                    <a:pt x="204" y="11868"/>
                  </a:cubicBezTo>
                  <a:cubicBezTo>
                    <a:pt x="-919" y="6498"/>
                    <a:pt x="2712" y="1272"/>
                    <a:pt x="8314" y="195"/>
                  </a:cubicBezTo>
                  <a:cubicBezTo>
                    <a:pt x="13916" y="-881"/>
                    <a:pt x="19367" y="2600"/>
                    <a:pt x="20490" y="7970"/>
                  </a:cubicBezTo>
                  <a:cubicBezTo>
                    <a:pt x="20593" y="8467"/>
                    <a:pt x="20657" y="8970"/>
                    <a:pt x="20681" y="9476"/>
                  </a:cubicBezTo>
                  <a:lnTo>
                    <a:pt x="19513" y="9526"/>
                  </a:lnTo>
                  <a:lnTo>
                    <a:pt x="19513" y="9526"/>
                  </a:lnTo>
                  <a:cubicBezTo>
                    <a:pt x="19287" y="4673"/>
                    <a:pt x="15000" y="914"/>
                    <a:pt x="9937" y="1131"/>
                  </a:cubicBezTo>
                  <a:cubicBezTo>
                    <a:pt x="4874" y="1348"/>
                    <a:pt x="954" y="5458"/>
                    <a:pt x="1180" y="10312"/>
                  </a:cubicBezTo>
                  <a:cubicBezTo>
                    <a:pt x="1406" y="15165"/>
                    <a:pt x="5694" y="18924"/>
                    <a:pt x="10756" y="18707"/>
                  </a:cubicBezTo>
                  <a:cubicBezTo>
                    <a:pt x="11224" y="18687"/>
                    <a:pt x="11690" y="18632"/>
                    <a:pt x="12150" y="18544"/>
                  </a:cubicBezTo>
                  <a:close/>
                </a:path>
              </a:pathLst>
            </a:custGeom>
            <a:solidFill>
              <a:srgbClr val="FA6E2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91" name="Shape 291"/>
            <p:cNvSpPr/>
            <p:nvPr/>
          </p:nvSpPr>
          <p:spPr>
            <a:xfrm>
              <a:off x="32238" y="31440"/>
              <a:ext cx="1275090" cy="1275089"/>
            </a:xfrm>
            <a:prstGeom prst="ellipse">
              <a:avLst/>
            </a:prstGeom>
            <a:noFill/>
            <a:ln w="38100" cap="flat">
              <a:solidFill>
                <a:srgbClr val="FA6E2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94" name="Group 294"/>
            <p:cNvGrpSpPr/>
            <p:nvPr/>
          </p:nvGrpSpPr>
          <p:grpSpPr>
            <a:xfrm>
              <a:off x="107358" y="188044"/>
              <a:ext cx="1124848" cy="1124848"/>
              <a:chOff x="0" y="0"/>
              <a:chExt cx="1124847" cy="1124847"/>
            </a:xfrm>
          </p:grpSpPr>
          <p:sp>
            <p:nvSpPr>
              <p:cNvPr id="292" name="Shape 292"/>
              <p:cNvSpPr/>
              <p:nvPr/>
            </p:nvSpPr>
            <p:spPr>
              <a:xfrm>
                <a:off x="0" y="0"/>
                <a:ext cx="1124848" cy="1124848"/>
              </a:xfrm>
              <a:prstGeom prst="ellipse">
                <a:avLst/>
              </a:prstGeom>
              <a:solidFill>
                <a:srgbClr val="4040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4400">
                    <a:solidFill>
                      <a:srgbClr val="FFFFFF"/>
                    </a:solidFill>
                    <a:latin typeface="Impact"/>
                    <a:ea typeface="Impact"/>
                    <a:cs typeface="Impact"/>
                    <a:sym typeface="Impact"/>
                  </a:defRPr>
                </a:pPr>
              </a:p>
            </p:txBody>
          </p:sp>
          <p:sp>
            <p:nvSpPr>
              <p:cNvPr id="293" name="Shape 293"/>
              <p:cNvSpPr/>
              <p:nvPr/>
            </p:nvSpPr>
            <p:spPr>
              <a:xfrm>
                <a:off x="164730" y="239085"/>
                <a:ext cx="795388" cy="6466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4400">
                    <a:solidFill>
                      <a:srgbClr val="FFFFFF"/>
                    </a:solidFill>
                    <a:latin typeface="Impact"/>
                    <a:ea typeface="Impact"/>
                    <a:cs typeface="Impact"/>
                    <a:sym typeface="Impact"/>
                  </a:defRPr>
                </a:lvl1pPr>
              </a:lstStyle>
              <a:p>
                <a:pPr/>
                <a:r>
                  <a:t>4</a:t>
                </a:r>
              </a:p>
            </p:txBody>
          </p:sp>
        </p:grpSp>
      </p:grpSp>
      <p:sp>
        <p:nvSpPr>
          <p:cNvPr id="296" name="Shape 296"/>
          <p:cNvSpPr/>
          <p:nvPr/>
        </p:nvSpPr>
        <p:spPr>
          <a:xfrm>
            <a:off x="596292" y="2120900"/>
            <a:ext cx="1633362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ts val="1500"/>
              </a:lnSpc>
              <a:defRPr sz="2000">
                <a:solidFill>
                  <a:srgbClr val="404040"/>
                </a:solidFill>
                <a:latin typeface="Impact"/>
                <a:ea typeface="Impact"/>
                <a:cs typeface="Impact"/>
                <a:sym typeface="Impact"/>
              </a:defRPr>
            </a:pPr>
          </a:p>
          <a:p>
            <a:pPr algn="ctr">
              <a:lnSpc>
                <a:spcPts val="1500"/>
              </a:lnSpc>
              <a:defRPr sz="2000">
                <a:solidFill>
                  <a:srgbClr val="40404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潜在安装容量</a:t>
            </a:r>
          </a:p>
          <a:p>
            <a:pPr algn="ctr">
              <a:lnSpc>
                <a:spcPts val="1500"/>
              </a:lnSpc>
              <a:defRPr sz="2000">
                <a:solidFill>
                  <a:srgbClr val="404040"/>
                </a:solidFill>
                <a:latin typeface="Impact"/>
                <a:ea typeface="Impact"/>
                <a:cs typeface="Impact"/>
                <a:sym typeface="Impact"/>
              </a:defRPr>
            </a:pPr>
          </a:p>
          <a:p>
            <a:pPr algn="ctr">
              <a:lnSpc>
                <a:spcPts val="1500"/>
              </a:lnSpc>
              <a:defRPr sz="2000">
                <a:solidFill>
                  <a:srgbClr val="40404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巨大</a:t>
            </a:r>
          </a:p>
        </p:txBody>
      </p:sp>
      <p:sp>
        <p:nvSpPr>
          <p:cNvPr id="297" name="Shape 297"/>
          <p:cNvSpPr/>
          <p:nvPr/>
        </p:nvSpPr>
        <p:spPr>
          <a:xfrm>
            <a:off x="2694407" y="2120900"/>
            <a:ext cx="1633362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ts val="1500"/>
              </a:lnSpc>
              <a:defRPr sz="2000">
                <a:solidFill>
                  <a:srgbClr val="404040"/>
                </a:solidFill>
                <a:latin typeface="Impact"/>
                <a:ea typeface="Impact"/>
                <a:cs typeface="Impact"/>
                <a:sym typeface="Impact"/>
              </a:defRPr>
            </a:pPr>
          </a:p>
          <a:p>
            <a:pPr algn="ctr">
              <a:lnSpc>
                <a:spcPts val="1500"/>
              </a:lnSpc>
              <a:defRPr sz="2000">
                <a:solidFill>
                  <a:srgbClr val="40404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国家政策多重</a:t>
            </a:r>
          </a:p>
          <a:p>
            <a:pPr algn="ctr">
              <a:lnSpc>
                <a:spcPts val="1500"/>
              </a:lnSpc>
              <a:defRPr sz="2000">
                <a:solidFill>
                  <a:srgbClr val="404040"/>
                </a:solidFill>
                <a:latin typeface="Impact"/>
                <a:ea typeface="Impact"/>
                <a:cs typeface="Impact"/>
                <a:sym typeface="Impact"/>
              </a:defRPr>
            </a:pPr>
          </a:p>
          <a:p>
            <a:pPr algn="ctr">
              <a:lnSpc>
                <a:spcPts val="1500"/>
              </a:lnSpc>
              <a:defRPr sz="2000">
                <a:solidFill>
                  <a:srgbClr val="40404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利好</a:t>
            </a:r>
          </a:p>
        </p:txBody>
      </p:sp>
      <p:sp>
        <p:nvSpPr>
          <p:cNvPr id="298" name="Shape 298"/>
          <p:cNvSpPr/>
          <p:nvPr/>
        </p:nvSpPr>
        <p:spPr>
          <a:xfrm>
            <a:off x="2583443" y="3347496"/>
            <a:ext cx="188113" cy="188113"/>
          </a:xfrm>
          <a:prstGeom prst="ellipse">
            <a:avLst/>
          </a:prstGeom>
          <a:solidFill>
            <a:srgbClr val="404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9" name="Shape 299"/>
          <p:cNvSpPr/>
          <p:nvPr/>
        </p:nvSpPr>
        <p:spPr>
          <a:xfrm>
            <a:off x="2802695" y="3230733"/>
            <a:ext cx="1849530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30000"/>
              </a:lnSpc>
              <a:defRPr sz="19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多重补贴政策</a:t>
            </a:r>
          </a:p>
        </p:txBody>
      </p:sp>
      <p:sp>
        <p:nvSpPr>
          <p:cNvPr id="300" name="Shape 300"/>
          <p:cNvSpPr/>
          <p:nvPr/>
        </p:nvSpPr>
        <p:spPr>
          <a:xfrm>
            <a:off x="2583443" y="4027135"/>
            <a:ext cx="188113" cy="188113"/>
          </a:xfrm>
          <a:prstGeom prst="ellipse">
            <a:avLst/>
          </a:prstGeom>
          <a:solidFill>
            <a:srgbClr val="404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1" name="Shape 301"/>
          <p:cNvSpPr/>
          <p:nvPr/>
        </p:nvSpPr>
        <p:spPr>
          <a:xfrm>
            <a:off x="2802695" y="3860505"/>
            <a:ext cx="184953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30000"/>
              </a:lnSpc>
              <a:defRPr sz="17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电网免费接入</a:t>
            </a:r>
          </a:p>
        </p:txBody>
      </p:sp>
      <p:sp>
        <p:nvSpPr>
          <p:cNvPr id="302" name="Shape 302"/>
          <p:cNvSpPr/>
          <p:nvPr/>
        </p:nvSpPr>
        <p:spPr>
          <a:xfrm>
            <a:off x="4899264" y="3347496"/>
            <a:ext cx="188113" cy="188113"/>
          </a:xfrm>
          <a:prstGeom prst="ellipse">
            <a:avLst/>
          </a:prstGeom>
          <a:solidFill>
            <a:srgbClr val="404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3" name="Shape 303"/>
          <p:cNvSpPr/>
          <p:nvPr/>
        </p:nvSpPr>
        <p:spPr>
          <a:xfrm>
            <a:off x="5054903" y="3237083"/>
            <a:ext cx="184953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30000"/>
              </a:lnSpc>
              <a:defRPr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住宅屋顶</a:t>
            </a:r>
          </a:p>
        </p:txBody>
      </p:sp>
      <p:sp>
        <p:nvSpPr>
          <p:cNvPr id="304" name="Shape 304"/>
          <p:cNvSpPr/>
          <p:nvPr/>
        </p:nvSpPr>
        <p:spPr>
          <a:xfrm>
            <a:off x="4899264" y="3773646"/>
            <a:ext cx="188113" cy="188113"/>
          </a:xfrm>
          <a:prstGeom prst="ellipse">
            <a:avLst/>
          </a:prstGeom>
          <a:solidFill>
            <a:srgbClr val="404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5" name="Shape 305"/>
          <p:cNvSpPr/>
          <p:nvPr/>
        </p:nvSpPr>
        <p:spPr>
          <a:xfrm>
            <a:off x="5054903" y="3682282"/>
            <a:ext cx="184953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30000"/>
              </a:lnSpc>
              <a:defRPr sz="16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车棚</a:t>
            </a:r>
          </a:p>
        </p:txBody>
      </p:sp>
      <p:sp>
        <p:nvSpPr>
          <p:cNvPr id="306" name="Shape 306"/>
          <p:cNvSpPr/>
          <p:nvPr/>
        </p:nvSpPr>
        <p:spPr>
          <a:xfrm>
            <a:off x="4899264" y="4267092"/>
            <a:ext cx="188113" cy="188113"/>
          </a:xfrm>
          <a:prstGeom prst="ellipse">
            <a:avLst/>
          </a:prstGeom>
          <a:solidFill>
            <a:srgbClr val="404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7" name="Shape 307"/>
          <p:cNvSpPr/>
          <p:nvPr/>
        </p:nvSpPr>
        <p:spPr>
          <a:xfrm>
            <a:off x="5054903" y="4199796"/>
            <a:ext cx="184953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30000"/>
              </a:lnSpc>
              <a:defRPr sz="16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农业大棚等</a:t>
            </a:r>
          </a:p>
        </p:txBody>
      </p:sp>
      <p:sp>
        <p:nvSpPr>
          <p:cNvPr id="308" name="Shape 308"/>
          <p:cNvSpPr/>
          <p:nvPr/>
        </p:nvSpPr>
        <p:spPr>
          <a:xfrm>
            <a:off x="4894122" y="2120900"/>
            <a:ext cx="1633362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ts val="1500"/>
              </a:lnSpc>
              <a:defRPr sz="2000">
                <a:solidFill>
                  <a:srgbClr val="404040"/>
                </a:solidFill>
                <a:latin typeface="Impact"/>
                <a:ea typeface="Impact"/>
                <a:cs typeface="Impact"/>
                <a:sym typeface="Impact"/>
              </a:defRPr>
            </a:pPr>
          </a:p>
          <a:p>
            <a:pPr algn="ctr">
              <a:lnSpc>
                <a:spcPts val="1500"/>
              </a:lnSpc>
              <a:defRPr sz="2000">
                <a:solidFill>
                  <a:srgbClr val="40404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农村市场安装</a:t>
            </a:r>
          </a:p>
          <a:p>
            <a:pPr algn="ctr">
              <a:lnSpc>
                <a:spcPts val="1500"/>
              </a:lnSpc>
              <a:defRPr sz="2000">
                <a:solidFill>
                  <a:srgbClr val="404040"/>
                </a:solidFill>
                <a:latin typeface="Impact"/>
                <a:ea typeface="Impact"/>
                <a:cs typeface="Impact"/>
                <a:sym typeface="Impact"/>
              </a:defRPr>
            </a:pPr>
          </a:p>
          <a:p>
            <a:pPr algn="ctr">
              <a:lnSpc>
                <a:spcPts val="1500"/>
              </a:lnSpc>
              <a:defRPr sz="2000">
                <a:solidFill>
                  <a:srgbClr val="40404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范围广泛</a:t>
            </a:r>
          </a:p>
        </p:txBody>
      </p:sp>
      <p:sp>
        <p:nvSpPr>
          <p:cNvPr id="309" name="Shape 309"/>
          <p:cNvSpPr/>
          <p:nvPr/>
        </p:nvSpPr>
        <p:spPr>
          <a:xfrm>
            <a:off x="6890637" y="2120900"/>
            <a:ext cx="1633362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ts val="1500"/>
              </a:lnSpc>
              <a:defRPr sz="2000">
                <a:solidFill>
                  <a:srgbClr val="404040"/>
                </a:solidFill>
                <a:latin typeface="Impact"/>
                <a:ea typeface="Impact"/>
                <a:cs typeface="Impact"/>
                <a:sym typeface="Impact"/>
              </a:defRPr>
            </a:pPr>
          </a:p>
          <a:p>
            <a:pPr algn="ctr">
              <a:lnSpc>
                <a:spcPts val="1500"/>
              </a:lnSpc>
              <a:defRPr sz="2000">
                <a:solidFill>
                  <a:srgbClr val="40404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   减少火电，</a:t>
            </a:r>
          </a:p>
          <a:p>
            <a:pPr algn="ctr">
              <a:lnSpc>
                <a:spcPts val="1500"/>
              </a:lnSpc>
              <a:defRPr sz="2000">
                <a:solidFill>
                  <a:srgbClr val="404040"/>
                </a:solidFill>
                <a:latin typeface="Impact"/>
                <a:ea typeface="Impact"/>
                <a:cs typeface="Impact"/>
                <a:sym typeface="Impact"/>
              </a:defRPr>
            </a:pPr>
          </a:p>
          <a:p>
            <a:pPr algn="ctr">
              <a:lnSpc>
                <a:spcPts val="1500"/>
              </a:lnSpc>
              <a:defRPr sz="2000">
                <a:solidFill>
                  <a:srgbClr val="40404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保护环境</a:t>
            </a:r>
          </a:p>
        </p:txBody>
      </p:sp>
      <p:pic>
        <p:nvPicPr>
          <p:cNvPr id="310" name="mypv-logo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600" y="-67767"/>
            <a:ext cx="3045495" cy="901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/>
        </p:nvSpPr>
        <p:spPr>
          <a:xfrm>
            <a:off x="-1" y="3112997"/>
            <a:ext cx="1534659" cy="1569728"/>
          </a:xfrm>
          <a:prstGeom prst="rect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3" name="Shape 313"/>
          <p:cNvSpPr/>
          <p:nvPr/>
        </p:nvSpPr>
        <p:spPr>
          <a:xfrm>
            <a:off x="1534656" y="3112997"/>
            <a:ext cx="7609345" cy="1569728"/>
          </a:xfrm>
          <a:prstGeom prst="rect">
            <a:avLst/>
          </a:prstGeom>
          <a:solidFill>
            <a:srgbClr val="FA961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4" name="Shape 314"/>
          <p:cNvSpPr/>
          <p:nvPr/>
        </p:nvSpPr>
        <p:spPr>
          <a:xfrm>
            <a:off x="1820197" y="3543917"/>
            <a:ext cx="7105509" cy="87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WHAT</a:t>
            </a:r>
            <a:r>
              <a:t> </a:t>
            </a:r>
            <a:r>
              <a:t>WE</a:t>
            </a:r>
            <a:r>
              <a:t> </a:t>
            </a:r>
            <a:r>
              <a:t>ARE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 我们是谁</a:t>
            </a:r>
          </a:p>
        </p:txBody>
      </p:sp>
      <p:grpSp>
        <p:nvGrpSpPr>
          <p:cNvPr id="317" name="Group 317"/>
          <p:cNvGrpSpPr/>
          <p:nvPr/>
        </p:nvGrpSpPr>
        <p:grpSpPr>
          <a:xfrm>
            <a:off x="154198" y="3288779"/>
            <a:ext cx="1208503" cy="1209041"/>
            <a:chOff x="0" y="0"/>
            <a:chExt cx="1208502" cy="1209039"/>
          </a:xfrm>
        </p:grpSpPr>
        <p:sp>
          <p:nvSpPr>
            <p:cNvPr id="315" name="Shape 315"/>
            <p:cNvSpPr/>
            <p:nvPr/>
          </p:nvSpPr>
          <p:spPr>
            <a:xfrm>
              <a:off x="0" y="268"/>
              <a:ext cx="1208503" cy="1208504"/>
            </a:xfrm>
            <a:prstGeom prst="ellipse">
              <a:avLst/>
            </a:pr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7200">
                  <a:solidFill>
                    <a:srgbClr val="A6A6A6"/>
                  </a:solidFill>
                  <a:latin typeface="Impact"/>
                  <a:ea typeface="Impact"/>
                  <a:cs typeface="Impact"/>
                  <a:sym typeface="Impact"/>
                </a:defRPr>
              </a:pPr>
            </a:p>
          </p:txBody>
        </p:sp>
        <p:sp>
          <p:nvSpPr>
            <p:cNvPr id="316" name="Shape 316"/>
            <p:cNvSpPr/>
            <p:nvPr/>
          </p:nvSpPr>
          <p:spPr>
            <a:xfrm>
              <a:off x="176981" y="-1"/>
              <a:ext cx="854541" cy="1209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7200">
                  <a:solidFill>
                    <a:srgbClr val="A6A6A6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/>
              <a:r>
                <a:t>1</a:t>
              </a:r>
            </a:p>
          </p:txBody>
        </p:sp>
      </p:grpSp>
      <p:pic>
        <p:nvPicPr>
          <p:cNvPr id="318" name="mypv-logo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1600" y="-67767"/>
            <a:ext cx="3045495" cy="901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/>
        </p:nvSpPr>
        <p:spPr>
          <a:xfrm>
            <a:off x="4198258" y="934779"/>
            <a:ext cx="4127699" cy="128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>
                <a:solidFill>
                  <a:srgbClr val="FA9618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www.solarbe.com</a:t>
            </a:r>
          </a:p>
          <a:p>
            <a:pPr>
              <a:defRPr sz="3600">
                <a:solidFill>
                  <a:srgbClr val="FA9618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索比光伏网</a:t>
            </a:r>
          </a:p>
        </p:txBody>
      </p:sp>
      <p:sp>
        <p:nvSpPr>
          <p:cNvPr id="321" name="Shape 321"/>
          <p:cNvSpPr/>
          <p:nvPr/>
        </p:nvSpPr>
        <p:spPr>
          <a:xfrm>
            <a:off x="3050049" y="2228232"/>
            <a:ext cx="5613194" cy="278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914400">
              <a:defRPr sz="12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索比光伏网（</a:t>
            </a:r>
            <a:r>
              <a:t>SolarBe)</a:t>
            </a:r>
            <a:r>
              <a:t>于</a:t>
            </a:r>
            <a:r>
              <a:t>2005</a:t>
            </a:r>
            <a:r>
              <a:t>年成立，总部位于北京，是国内最早从事新能源为主营业务的原创型新能源互联网媒体平台，是国内唯一一家拥有线上、线下及平面媒体等全方位服务的专业平台。成立至今，一直秉承“专业、迅捷、翔实”的媒体理念传播着新能源的发展，发出新能源自己的声音。</a:t>
            </a:r>
          </a:p>
          <a:p>
            <a:pPr algn="just" defTabSz="914400">
              <a:defRPr sz="12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</a:p>
          <a:p>
            <a:pPr algn="just" defTabSz="914400">
              <a:defRPr sz="12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旗下业务包括索比光伏网、光能杂志、索比会议、光伏名人堂、图书馆等。并与政府、各大学术机构、市场调研平台、质量认证机构等进行了广泛而深入的合作，赢得了国内光伏企业和光伏从业人员的认可。</a:t>
            </a:r>
          </a:p>
          <a:p>
            <a:pPr algn="just" defTabSz="914400">
              <a:defRPr sz="12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 </a:t>
            </a:r>
          </a:p>
          <a:p>
            <a:pPr algn="just" defTabSz="914400">
              <a:defRPr sz="12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在</a:t>
            </a:r>
            <a:r>
              <a:t>10</a:t>
            </a:r>
            <a:r>
              <a:t>年的光路历程中，</a:t>
            </a:r>
            <a:r>
              <a:t>Solarbe</a:t>
            </a:r>
            <a:r>
              <a:t>与众光伏从业人员共同见证了光伏的繁荣与寒冬，感受了光伏人的努力与坚持，作为光伏行业专注的互联网媒体平台，</a:t>
            </a:r>
            <a:r>
              <a:t>Solarbe</a:t>
            </a:r>
            <a:r>
              <a:t>将会一如既往的肩负起行业媒体的职责，您的信任，我们的责任！</a:t>
            </a:r>
          </a:p>
        </p:txBody>
      </p:sp>
      <p:pic>
        <p:nvPicPr>
          <p:cNvPr id="322" name="mypv-logo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1600" y="-67767"/>
            <a:ext cx="3045495" cy="901701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Shape 323"/>
          <p:cNvSpPr/>
          <p:nvPr/>
        </p:nvSpPr>
        <p:spPr>
          <a:xfrm>
            <a:off x="1297865" y="1275726"/>
            <a:ext cx="1093635" cy="1093634"/>
          </a:xfrm>
          <a:prstGeom prst="ellipse">
            <a:avLst/>
          </a:prstGeom>
          <a:solidFill>
            <a:srgbClr val="79797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4" name="Shape 324"/>
          <p:cNvSpPr/>
          <p:nvPr/>
        </p:nvSpPr>
        <p:spPr>
          <a:xfrm>
            <a:off x="438245" y="3460682"/>
            <a:ext cx="1093634" cy="1093635"/>
          </a:xfrm>
          <a:prstGeom prst="ellipse">
            <a:avLst/>
          </a:prstGeom>
          <a:solidFill>
            <a:srgbClr val="79797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5" name="Shape 325"/>
          <p:cNvSpPr/>
          <p:nvPr/>
        </p:nvSpPr>
        <p:spPr>
          <a:xfrm>
            <a:off x="1178575" y="1771385"/>
            <a:ext cx="485145" cy="485145"/>
          </a:xfrm>
          <a:prstGeom prst="ellipse">
            <a:avLst/>
          </a:prstGeom>
          <a:solidFill>
            <a:srgbClr val="FA961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6" name="Shape 326"/>
          <p:cNvSpPr/>
          <p:nvPr/>
        </p:nvSpPr>
        <p:spPr>
          <a:xfrm>
            <a:off x="1514003" y="3289472"/>
            <a:ext cx="661359" cy="661359"/>
          </a:xfrm>
          <a:prstGeom prst="ellipse">
            <a:avLst/>
          </a:prstGeom>
          <a:solidFill>
            <a:srgbClr val="F9B61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7" name="Shape 327"/>
          <p:cNvSpPr/>
          <p:nvPr/>
        </p:nvSpPr>
        <p:spPr>
          <a:xfrm>
            <a:off x="645008" y="2231695"/>
            <a:ext cx="680109" cy="680109"/>
          </a:xfrm>
          <a:prstGeom prst="ellipse">
            <a:avLst/>
          </a:prstGeom>
          <a:solidFill>
            <a:srgbClr val="FA961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8" name="Shape 328"/>
          <p:cNvSpPr/>
          <p:nvPr/>
        </p:nvSpPr>
        <p:spPr>
          <a:xfrm>
            <a:off x="2073472" y="2903861"/>
            <a:ext cx="604345" cy="604345"/>
          </a:xfrm>
          <a:prstGeom prst="ellipse">
            <a:avLst/>
          </a:prstGeom>
          <a:solidFill>
            <a:srgbClr val="FA961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9" name="Shape 329"/>
          <p:cNvSpPr/>
          <p:nvPr/>
        </p:nvSpPr>
        <p:spPr>
          <a:xfrm>
            <a:off x="1769236" y="1896036"/>
            <a:ext cx="259871" cy="259871"/>
          </a:xfrm>
          <a:prstGeom prst="ellipse">
            <a:avLst/>
          </a:prstGeom>
          <a:solidFill>
            <a:srgbClr val="FA961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0" name="Shape 330"/>
          <p:cNvSpPr/>
          <p:nvPr/>
        </p:nvSpPr>
        <p:spPr>
          <a:xfrm>
            <a:off x="813442" y="3574141"/>
            <a:ext cx="302173" cy="302173"/>
          </a:xfrm>
          <a:prstGeom prst="ellipse">
            <a:avLst/>
          </a:prstGeom>
          <a:solidFill>
            <a:srgbClr val="FA961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1" name="Shape 331"/>
          <p:cNvSpPr/>
          <p:nvPr/>
        </p:nvSpPr>
        <p:spPr>
          <a:xfrm>
            <a:off x="1223515" y="3016522"/>
            <a:ext cx="379023" cy="379023"/>
          </a:xfrm>
          <a:prstGeom prst="ellipse">
            <a:avLst/>
          </a:prstGeom>
          <a:solidFill>
            <a:srgbClr val="F9B61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/>
        </p:nvSpPr>
        <p:spPr>
          <a:xfrm>
            <a:off x="2135435" y="1852802"/>
            <a:ext cx="1093635" cy="1093634"/>
          </a:xfrm>
          <a:prstGeom prst="ellipse">
            <a:avLst/>
          </a:prstGeom>
          <a:solidFill>
            <a:srgbClr val="79797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4" name="Shape 334"/>
          <p:cNvSpPr/>
          <p:nvPr/>
        </p:nvSpPr>
        <p:spPr>
          <a:xfrm>
            <a:off x="697828" y="3279414"/>
            <a:ext cx="1093635" cy="1093635"/>
          </a:xfrm>
          <a:prstGeom prst="ellipse">
            <a:avLst/>
          </a:prstGeom>
          <a:solidFill>
            <a:srgbClr val="79797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5" name="Shape 335"/>
          <p:cNvSpPr/>
          <p:nvPr/>
        </p:nvSpPr>
        <p:spPr>
          <a:xfrm>
            <a:off x="1806772" y="2306961"/>
            <a:ext cx="604345" cy="604345"/>
          </a:xfrm>
          <a:prstGeom prst="ellipse">
            <a:avLst/>
          </a:prstGeom>
          <a:solidFill>
            <a:srgbClr val="FA961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6" name="Shape 336"/>
          <p:cNvSpPr/>
          <p:nvPr/>
        </p:nvSpPr>
        <p:spPr>
          <a:xfrm>
            <a:off x="1502536" y="1299136"/>
            <a:ext cx="259871" cy="259871"/>
          </a:xfrm>
          <a:prstGeom prst="ellipse">
            <a:avLst/>
          </a:prstGeom>
          <a:solidFill>
            <a:srgbClr val="FA961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7" name="Shape 337"/>
          <p:cNvSpPr/>
          <p:nvPr/>
        </p:nvSpPr>
        <p:spPr>
          <a:xfrm>
            <a:off x="546742" y="2977241"/>
            <a:ext cx="302173" cy="302173"/>
          </a:xfrm>
          <a:prstGeom prst="ellipse">
            <a:avLst/>
          </a:prstGeom>
          <a:solidFill>
            <a:srgbClr val="FA961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8" name="Shape 338"/>
          <p:cNvSpPr/>
          <p:nvPr/>
        </p:nvSpPr>
        <p:spPr>
          <a:xfrm>
            <a:off x="956815" y="2419622"/>
            <a:ext cx="379023" cy="379023"/>
          </a:xfrm>
          <a:prstGeom prst="ellipse">
            <a:avLst/>
          </a:prstGeom>
          <a:solidFill>
            <a:srgbClr val="F9B61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9" name="Shape 339"/>
          <p:cNvSpPr/>
          <p:nvPr/>
        </p:nvSpPr>
        <p:spPr>
          <a:xfrm>
            <a:off x="2525241" y="2796663"/>
            <a:ext cx="482753" cy="482753"/>
          </a:xfrm>
          <a:prstGeom prst="ellipse">
            <a:avLst/>
          </a:prstGeom>
          <a:solidFill>
            <a:srgbClr val="FA961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0" name="Shape 340"/>
          <p:cNvSpPr/>
          <p:nvPr/>
        </p:nvSpPr>
        <p:spPr>
          <a:xfrm>
            <a:off x="3076669" y="2037834"/>
            <a:ext cx="379023" cy="379023"/>
          </a:xfrm>
          <a:prstGeom prst="ellipse">
            <a:avLst/>
          </a:prstGeom>
          <a:solidFill>
            <a:srgbClr val="F9B61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1" name="Shape 341"/>
          <p:cNvSpPr/>
          <p:nvPr/>
        </p:nvSpPr>
        <p:spPr>
          <a:xfrm>
            <a:off x="1857525" y="3874489"/>
            <a:ext cx="379023" cy="379023"/>
          </a:xfrm>
          <a:prstGeom prst="ellipse">
            <a:avLst/>
          </a:prstGeom>
          <a:solidFill>
            <a:srgbClr val="F9B61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2" name="Shape 342"/>
          <p:cNvSpPr/>
          <p:nvPr/>
        </p:nvSpPr>
        <p:spPr>
          <a:xfrm>
            <a:off x="4427575" y="440765"/>
            <a:ext cx="4127699" cy="128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600">
                <a:solidFill>
                  <a:srgbClr val="F9B616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www.mypv.cn</a:t>
            </a:r>
          </a:p>
          <a:p>
            <a:pPr algn="r">
              <a:defRPr sz="3600">
                <a:solidFill>
                  <a:srgbClr val="F9B616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我的光伏网</a:t>
            </a:r>
          </a:p>
        </p:txBody>
      </p:sp>
      <p:sp>
        <p:nvSpPr>
          <p:cNvPr id="343" name="Shape 343"/>
          <p:cNvSpPr/>
          <p:nvPr/>
        </p:nvSpPr>
        <p:spPr>
          <a:xfrm>
            <a:off x="4319677" y="1929337"/>
            <a:ext cx="4235597" cy="1783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defRPr sz="26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建立完善的金融、</a:t>
            </a:r>
            <a:r>
              <a:t>EPC</a:t>
            </a:r>
            <a:r>
              <a:t>和设备供应渠道和服务网络，以推行一站式解决</a:t>
            </a:r>
            <a:r>
              <a:t>方</a:t>
            </a:r>
            <a:r>
              <a:t>案包为主</a:t>
            </a:r>
          </a:p>
        </p:txBody>
      </p:sp>
      <p:pic>
        <p:nvPicPr>
          <p:cNvPr id="344" name="mypv-logo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0303" y="-15774"/>
            <a:ext cx="3045496" cy="9017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/>
        </p:nvSpPr>
        <p:spPr>
          <a:xfrm>
            <a:off x="-1" y="3112997"/>
            <a:ext cx="1534659" cy="1569728"/>
          </a:xfrm>
          <a:prstGeom prst="rect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7" name="Shape 347"/>
          <p:cNvSpPr/>
          <p:nvPr/>
        </p:nvSpPr>
        <p:spPr>
          <a:xfrm>
            <a:off x="1534656" y="3112997"/>
            <a:ext cx="7609345" cy="1569728"/>
          </a:xfrm>
          <a:prstGeom prst="rect">
            <a:avLst/>
          </a:prstGeom>
          <a:solidFill>
            <a:srgbClr val="79797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8" name="Shape 348"/>
          <p:cNvSpPr/>
          <p:nvPr/>
        </p:nvSpPr>
        <p:spPr>
          <a:xfrm>
            <a:off x="1820197" y="3543917"/>
            <a:ext cx="7105509" cy="87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我们做什么</a:t>
            </a:r>
          </a:p>
        </p:txBody>
      </p:sp>
      <p:grpSp>
        <p:nvGrpSpPr>
          <p:cNvPr id="351" name="Group 351"/>
          <p:cNvGrpSpPr/>
          <p:nvPr/>
        </p:nvGrpSpPr>
        <p:grpSpPr>
          <a:xfrm>
            <a:off x="154198" y="3288779"/>
            <a:ext cx="1208503" cy="1209041"/>
            <a:chOff x="0" y="0"/>
            <a:chExt cx="1208502" cy="1209039"/>
          </a:xfrm>
        </p:grpSpPr>
        <p:sp>
          <p:nvSpPr>
            <p:cNvPr id="349" name="Shape 349"/>
            <p:cNvSpPr/>
            <p:nvPr/>
          </p:nvSpPr>
          <p:spPr>
            <a:xfrm>
              <a:off x="0" y="268"/>
              <a:ext cx="1208503" cy="1208504"/>
            </a:xfrm>
            <a:prstGeom prst="ellipse">
              <a:avLst/>
            </a:pr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7200">
                  <a:solidFill>
                    <a:srgbClr val="A6A6A6"/>
                  </a:solidFill>
                  <a:latin typeface="Impact"/>
                  <a:ea typeface="Impact"/>
                  <a:cs typeface="Impact"/>
                  <a:sym typeface="Impact"/>
                </a:defRPr>
              </a:pPr>
            </a:p>
          </p:txBody>
        </p:sp>
        <p:sp>
          <p:nvSpPr>
            <p:cNvPr id="350" name="Shape 350"/>
            <p:cNvSpPr/>
            <p:nvPr/>
          </p:nvSpPr>
          <p:spPr>
            <a:xfrm>
              <a:off x="176981" y="-1"/>
              <a:ext cx="854541" cy="1209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7200">
                  <a:solidFill>
                    <a:srgbClr val="A6A6A6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/>
              <a:r>
                <a:t>3</a:t>
              </a:r>
            </a:p>
          </p:txBody>
        </p:sp>
      </p:grpSp>
      <p:pic>
        <p:nvPicPr>
          <p:cNvPr id="352" name="mypv-logo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1600" y="-67767"/>
            <a:ext cx="3045495" cy="901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/>
        </p:nvSpPr>
        <p:spPr>
          <a:xfrm>
            <a:off x="2508150" y="1413608"/>
            <a:ext cx="412770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9B61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我们提供产品</a:t>
            </a:r>
          </a:p>
        </p:txBody>
      </p:sp>
      <p:sp>
        <p:nvSpPr>
          <p:cNvPr id="355" name="Shape 355"/>
          <p:cNvSpPr/>
          <p:nvPr/>
        </p:nvSpPr>
        <p:spPr>
          <a:xfrm>
            <a:off x="415742" y="2719724"/>
            <a:ext cx="7717176" cy="197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519937">
              <a:defRPr sz="2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为您提供优质组件，逆变器，支架，以及系统集成产品。</a:t>
            </a:r>
          </a:p>
          <a:p>
            <a:pPr algn="ctr" defTabSz="519937">
              <a:defRPr sz="2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358" name="Group 358"/>
          <p:cNvGrpSpPr/>
          <p:nvPr/>
        </p:nvGrpSpPr>
        <p:grpSpPr>
          <a:xfrm>
            <a:off x="1018846" y="1261209"/>
            <a:ext cx="999615" cy="1031240"/>
            <a:chOff x="0" y="0"/>
            <a:chExt cx="999613" cy="1031239"/>
          </a:xfrm>
        </p:grpSpPr>
        <p:sp>
          <p:nvSpPr>
            <p:cNvPr id="356" name="Shape 356"/>
            <p:cNvSpPr/>
            <p:nvPr/>
          </p:nvSpPr>
          <p:spPr>
            <a:xfrm>
              <a:off x="0" y="15813"/>
              <a:ext cx="999614" cy="999615"/>
            </a:xfrm>
            <a:prstGeom prst="ellipse">
              <a:avLst/>
            </a:prstGeom>
            <a:solidFill>
              <a:srgbClr val="FA961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6000">
                  <a:solidFill>
                    <a:srgbClr val="262626"/>
                  </a:solidFill>
                  <a:latin typeface="Impact"/>
                  <a:ea typeface="Impact"/>
                  <a:cs typeface="Impact"/>
                  <a:sym typeface="Impact"/>
                </a:defRPr>
              </a:pPr>
            </a:p>
          </p:txBody>
        </p:sp>
        <p:sp>
          <p:nvSpPr>
            <p:cNvPr id="357" name="Shape 357"/>
            <p:cNvSpPr/>
            <p:nvPr/>
          </p:nvSpPr>
          <p:spPr>
            <a:xfrm>
              <a:off x="146389" y="0"/>
              <a:ext cx="706835" cy="1031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6000">
                  <a:solidFill>
                    <a:srgbClr val="262626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/>
              <a:r>
                <a:t>1</a:t>
              </a:r>
            </a:p>
          </p:txBody>
        </p:sp>
      </p:grpSp>
      <p:pic>
        <p:nvPicPr>
          <p:cNvPr id="359" name="mypv-logo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1600" y="-67767"/>
            <a:ext cx="3045495" cy="901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